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1" r:id="rId1"/>
  </p:sldMasterIdLst>
  <p:notesMasterIdLst>
    <p:notesMasterId r:id="rId128"/>
  </p:notesMasterIdLst>
  <p:handoutMasterIdLst>
    <p:handoutMasterId r:id="rId129"/>
  </p:handoutMasterIdLst>
  <p:sldIdLst>
    <p:sldId id="720" r:id="rId2"/>
    <p:sldId id="719" r:id="rId3"/>
    <p:sldId id="729" r:id="rId4"/>
    <p:sldId id="733" r:id="rId5"/>
    <p:sldId id="731" r:id="rId6"/>
    <p:sldId id="732" r:id="rId7"/>
    <p:sldId id="734" r:id="rId8"/>
    <p:sldId id="735" r:id="rId9"/>
    <p:sldId id="736" r:id="rId10"/>
    <p:sldId id="737" r:id="rId11"/>
    <p:sldId id="738" r:id="rId12"/>
    <p:sldId id="739" r:id="rId13"/>
    <p:sldId id="724" r:id="rId14"/>
    <p:sldId id="722" r:id="rId15"/>
    <p:sldId id="740" r:id="rId16"/>
    <p:sldId id="741" r:id="rId17"/>
    <p:sldId id="743" r:id="rId18"/>
    <p:sldId id="742" r:id="rId19"/>
    <p:sldId id="726" r:id="rId20"/>
    <p:sldId id="744" r:id="rId21"/>
    <p:sldId id="745" r:id="rId22"/>
    <p:sldId id="746" r:id="rId23"/>
    <p:sldId id="727" r:id="rId24"/>
    <p:sldId id="728" r:id="rId25"/>
    <p:sldId id="725" r:id="rId26"/>
    <p:sldId id="723" r:id="rId27"/>
    <p:sldId id="747" r:id="rId28"/>
    <p:sldId id="748" r:id="rId29"/>
    <p:sldId id="749" r:id="rId30"/>
    <p:sldId id="750" r:id="rId31"/>
    <p:sldId id="340" r:id="rId32"/>
    <p:sldId id="601" r:id="rId33"/>
    <p:sldId id="692" r:id="rId34"/>
    <p:sldId id="694" r:id="rId35"/>
    <p:sldId id="695" r:id="rId36"/>
    <p:sldId id="696" r:id="rId37"/>
    <p:sldId id="697" r:id="rId38"/>
    <p:sldId id="698" r:id="rId39"/>
    <p:sldId id="630" r:id="rId40"/>
    <p:sldId id="676" r:id="rId41"/>
    <p:sldId id="699" r:id="rId42"/>
    <p:sldId id="639" r:id="rId43"/>
    <p:sldId id="649" r:id="rId44"/>
    <p:sldId id="700" r:id="rId45"/>
    <p:sldId id="637" r:id="rId46"/>
    <p:sldId id="701" r:id="rId47"/>
    <p:sldId id="638" r:id="rId48"/>
    <p:sldId id="702" r:id="rId49"/>
    <p:sldId id="657" r:id="rId50"/>
    <p:sldId id="703" r:id="rId51"/>
    <p:sldId id="663" r:id="rId52"/>
    <p:sldId id="704" r:id="rId53"/>
    <p:sldId id="658" r:id="rId54"/>
    <p:sldId id="710" r:id="rId55"/>
    <p:sldId id="711" r:id="rId56"/>
    <p:sldId id="712" r:id="rId57"/>
    <p:sldId id="713" r:id="rId58"/>
    <p:sldId id="714" r:id="rId59"/>
    <p:sldId id="715" r:id="rId60"/>
    <p:sldId id="716" r:id="rId61"/>
    <p:sldId id="705" r:id="rId62"/>
    <p:sldId id="661" r:id="rId63"/>
    <p:sldId id="706" r:id="rId64"/>
    <p:sldId id="717" r:id="rId65"/>
    <p:sldId id="602" r:id="rId66"/>
    <p:sldId id="603" r:id="rId67"/>
    <p:sldId id="604" r:id="rId68"/>
    <p:sldId id="605" r:id="rId69"/>
    <p:sldId id="686" r:id="rId70"/>
    <p:sldId id="678" r:id="rId71"/>
    <p:sldId id="687" r:id="rId72"/>
    <p:sldId id="679" r:id="rId73"/>
    <p:sldId id="680" r:id="rId74"/>
    <p:sldId id="681" r:id="rId75"/>
    <p:sldId id="682" r:id="rId76"/>
    <p:sldId id="683" r:id="rId77"/>
    <p:sldId id="684" r:id="rId78"/>
    <p:sldId id="685" r:id="rId79"/>
    <p:sldId id="609" r:id="rId80"/>
    <p:sldId id="610" r:id="rId81"/>
    <p:sldId id="611" r:id="rId82"/>
    <p:sldId id="612" r:id="rId83"/>
    <p:sldId id="613" r:id="rId84"/>
    <p:sldId id="614" r:id="rId85"/>
    <p:sldId id="615" r:id="rId86"/>
    <p:sldId id="616" r:id="rId87"/>
    <p:sldId id="617" r:id="rId88"/>
    <p:sldId id="618" r:id="rId89"/>
    <p:sldId id="619" r:id="rId90"/>
    <p:sldId id="667" r:id="rId91"/>
    <p:sldId id="352" r:id="rId92"/>
    <p:sldId id="573" r:id="rId93"/>
    <p:sldId id="549" r:id="rId94"/>
    <p:sldId id="550" r:id="rId95"/>
    <p:sldId id="551" r:id="rId96"/>
    <p:sldId id="440" r:id="rId97"/>
    <p:sldId id="552" r:id="rId98"/>
    <p:sldId id="553" r:id="rId99"/>
    <p:sldId id="582" r:id="rId100"/>
    <p:sldId id="620" r:id="rId101"/>
    <p:sldId id="580" r:id="rId102"/>
    <p:sldId id="581" r:id="rId103"/>
    <p:sldId id="555" r:id="rId104"/>
    <p:sldId id="556" r:id="rId105"/>
    <p:sldId id="557" r:id="rId106"/>
    <p:sldId id="558" r:id="rId107"/>
    <p:sldId id="588" r:id="rId108"/>
    <p:sldId id="668" r:id="rId109"/>
    <p:sldId id="669" r:id="rId110"/>
    <p:sldId id="670" r:id="rId111"/>
    <p:sldId id="671" r:id="rId112"/>
    <p:sldId id="673" r:id="rId113"/>
    <p:sldId id="674" r:id="rId114"/>
    <p:sldId id="589" r:id="rId115"/>
    <p:sldId id="599" r:id="rId116"/>
    <p:sldId id="622" r:id="rId117"/>
    <p:sldId id="591" r:id="rId118"/>
    <p:sldId id="593" r:id="rId119"/>
    <p:sldId id="594" r:id="rId120"/>
    <p:sldId id="595" r:id="rId121"/>
    <p:sldId id="707" r:id="rId122"/>
    <p:sldId id="577" r:id="rId123"/>
    <p:sldId id="578" r:id="rId124"/>
    <p:sldId id="576" r:id="rId125"/>
    <p:sldId id="708" r:id="rId126"/>
    <p:sldId id="709" r:id="rId127"/>
  </p:sldIdLst>
  <p:sldSz cx="9144000" cy="6858000" type="screen4x3"/>
  <p:notesSz cx="6858000" cy="9144000"/>
  <p:embeddedFontLst>
    <p:embeddedFont>
      <p:font typeface="Open Sans Semibold" panose="020B0604020202020204" charset="0"/>
      <p:bold r:id="rId130"/>
      <p:boldItalic r:id="rId131"/>
    </p:embeddedFont>
    <p:embeddedFont>
      <p:font typeface="Open Sans Condensed" panose="020B0604020202020204" charset="0"/>
      <p:bold r:id="rId132"/>
    </p:embeddedFont>
    <p:embeddedFont>
      <p:font typeface="Sakkal Majalla" panose="020B0604020202020204" charset="-78"/>
      <p:regular r:id="rId133"/>
      <p:bold r:id="rId134"/>
    </p:embeddedFont>
    <p:embeddedFont>
      <p:font typeface="BentonSans Regular" panose="02000503000000020004" pitchFamily="2" charset="0"/>
      <p:regular r:id="rId135"/>
    </p:embeddedFont>
    <p:embeddedFont>
      <p:font typeface="BentonSans Bold" panose="02000803000000020004" pitchFamily="2" charset="0"/>
      <p:bold r:id="rId136"/>
    </p:embeddedFont>
    <p:embeddedFont>
      <p:font typeface="Open Sans" panose="020B0604020202020204" charset="0"/>
      <p:regular r:id="rId137"/>
      <p:bold r:id="rId138"/>
      <p:italic r:id="rId139"/>
      <p:boldItalic r:id="rId140"/>
    </p:embeddedFont>
    <p:embeddedFont>
      <p:font typeface="BentonSans Light" panose="02000503000000020004" pitchFamily="2" charset="0"/>
      <p:regular r:id="rId141"/>
    </p:embeddedFont>
    <p:embeddedFont>
      <p:font typeface="BentonSans Book" panose="02000503000000020004" pitchFamily="2" charset="0"/>
      <p:regular r:id="rId142"/>
    </p:embeddedFont>
    <p:embeddedFont>
      <p:font typeface="Calibri" panose="020F0502020204030204" pitchFamily="34" charset="0"/>
      <p:regular r:id="rId143"/>
      <p:bold r:id="rId144"/>
      <p:italic r:id="rId145"/>
      <p:boldItalic r:id="rId146"/>
    </p:embeddedFont>
    <p:embeddedFont>
      <p:font typeface="Arial Unicode MS" panose="020B0604020202020204" pitchFamily="34" charset="-128"/>
      <p:regular r:id="rId147"/>
    </p:embeddedFont>
    <p:embeddedFont>
      <p:font typeface="MS PGothic" panose="020B0600070205080204" pitchFamily="34" charset="-128"/>
      <p:regular r:id="rId148"/>
    </p:embeddedFont>
    <p:embeddedFont>
      <p:font typeface="Arial Narrow" panose="020B0606020202030204" pitchFamily="34" charset="0"/>
      <p:regular r:id="rId149"/>
      <p:bold r:id="rId150"/>
      <p:italic r:id="rId151"/>
      <p:boldItalic r:id="rId152"/>
    </p:embeddedFont>
    <p:embeddedFont>
      <p:font typeface="Open Sans" panose="020B0604020202020204" charset="0"/>
      <p:regular r:id="rId137"/>
      <p:bold r:id="rId138"/>
      <p:italic r:id="rId139"/>
      <p:boldItalic r:id="rId140"/>
    </p:embeddedFont>
    <p:embeddedFont>
      <p:font typeface="SAP-icons" panose="020B0604020202020204" charset="0"/>
      <p:regular r:id="rId153"/>
    </p:embeddedFont>
  </p:embeddedFontLst>
  <p:defaultTextStyle>
    <a:defPPr>
      <a:defRPr lang="de-DE"/>
    </a:defPPr>
    <a:lvl1pPr marL="0" algn="l" defTabSz="914345" rtl="0" eaLnBrk="1" latinLnBrk="0" hangingPunct="1">
      <a:defRPr lang="de-DE" sz="1800" kern="1200">
        <a:solidFill>
          <a:schemeClr val="tx1"/>
        </a:solidFill>
        <a:latin typeface="Arial"/>
        <a:ea typeface="+mn-ea"/>
        <a:cs typeface="+mn-cs"/>
      </a:defRPr>
    </a:lvl1pPr>
    <a:lvl2pPr marL="457172" algn="l" defTabSz="914345"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345" algn="l" defTabSz="914345"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517" algn="l" defTabSz="914345"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690" algn="l" defTabSz="914345"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5862" algn="l" defTabSz="914345" rtl="0" eaLnBrk="1" latinLnBrk="0" hangingPunct="1">
      <a:defRPr sz="1800" kern="1200">
        <a:solidFill>
          <a:schemeClr val="tx1"/>
        </a:solidFill>
        <a:latin typeface="+mn-lt"/>
        <a:ea typeface="+mn-ea"/>
        <a:cs typeface="+mn-cs"/>
      </a:defRPr>
    </a:lvl6pPr>
    <a:lvl7pPr marL="2743035" algn="l" defTabSz="914345" rtl="0" eaLnBrk="1" latinLnBrk="0" hangingPunct="1">
      <a:defRPr sz="1800" kern="1200">
        <a:solidFill>
          <a:schemeClr val="tx1"/>
        </a:solidFill>
        <a:latin typeface="+mn-lt"/>
        <a:ea typeface="+mn-ea"/>
        <a:cs typeface="+mn-cs"/>
      </a:defRPr>
    </a:lvl7pPr>
    <a:lvl8pPr marL="3200207" algn="l" defTabSz="914345" rtl="0" eaLnBrk="1" latinLnBrk="0" hangingPunct="1">
      <a:defRPr sz="1800" kern="1200">
        <a:solidFill>
          <a:schemeClr val="tx1"/>
        </a:solidFill>
        <a:latin typeface="+mn-lt"/>
        <a:ea typeface="+mn-ea"/>
        <a:cs typeface="+mn-cs"/>
      </a:defRPr>
    </a:lvl8pPr>
    <a:lvl9pPr marL="3657380" algn="l" defTabSz="91434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23">
          <p15:clr>
            <a:srgbClr val="A4A3A4"/>
          </p15:clr>
        </p15:guide>
        <p15:guide id="2" orient="horz" pos="433">
          <p15:clr>
            <a:srgbClr val="A4A3A4"/>
          </p15:clr>
        </p15:guide>
        <p15:guide id="3" orient="horz" pos="3390">
          <p15:clr>
            <a:srgbClr val="A4A3A4"/>
          </p15:clr>
        </p15:guide>
        <p15:guide id="4" orient="horz" pos="1065">
          <p15:clr>
            <a:srgbClr val="A4A3A4"/>
          </p15:clr>
        </p15:guide>
        <p15:guide id="5" orient="horz" pos="543">
          <p15:clr>
            <a:srgbClr val="A4A3A4"/>
          </p15:clr>
        </p15:guide>
        <p15:guide id="6">
          <p15:clr>
            <a:srgbClr val="A4A3A4"/>
          </p15:clr>
        </p15:guide>
        <p15:guide id="7" pos="267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B00C"/>
    <a:srgbClr val="009DE0"/>
    <a:srgbClr val="000000"/>
    <a:srgbClr val="D14900"/>
    <a:srgbClr val="CCCCCC"/>
    <a:srgbClr val="666666"/>
    <a:srgbClr val="007CC0"/>
    <a:srgbClr val="D9D9D9"/>
    <a:srgbClr val="0070C0"/>
    <a:srgbClr val="AB21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33" autoAdjust="0"/>
    <p:restoredTop sz="99899" autoAdjust="0"/>
  </p:normalViewPr>
  <p:slideViewPr>
    <p:cSldViewPr snapToGrid="0" showGuides="1">
      <p:cViewPr varScale="1">
        <p:scale>
          <a:sx n="90" d="100"/>
          <a:sy n="90" d="100"/>
        </p:scale>
        <p:origin x="1614" y="90"/>
      </p:cViewPr>
      <p:guideLst>
        <p:guide orient="horz" pos="4123"/>
        <p:guide orient="horz" pos="433"/>
        <p:guide orient="horz" pos="3390"/>
        <p:guide orient="horz" pos="1065"/>
        <p:guide orient="horz" pos="543"/>
        <p:guide/>
        <p:guide pos="2674"/>
      </p:guideLst>
    </p:cSldViewPr>
  </p:slideViewPr>
  <p:notesTextViewPr>
    <p:cViewPr>
      <p:scale>
        <a:sx n="100" d="100"/>
        <a:sy n="100" d="100"/>
      </p:scale>
      <p:origin x="0" y="0"/>
    </p:cViewPr>
  </p:notesTextViewPr>
  <p:sorterViewPr>
    <p:cViewPr>
      <p:scale>
        <a:sx n="125" d="100"/>
        <a:sy n="125" d="100"/>
      </p:scale>
      <p:origin x="0" y="0"/>
    </p:cViewPr>
  </p:sorterViewPr>
  <p:notesViewPr>
    <p:cSldViewPr snapToGrid="0" showGuides="1">
      <p:cViewPr varScale="1">
        <p:scale>
          <a:sx n="77" d="100"/>
          <a:sy n="77" d="100"/>
        </p:scale>
        <p:origin x="-2046" y="-84"/>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4.fntdata"/><Relationship Id="rId138" Type="http://schemas.openxmlformats.org/officeDocument/2006/relationships/font" Target="fonts/font9.fntdata"/><Relationship Id="rId154"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144" Type="http://schemas.openxmlformats.org/officeDocument/2006/relationships/font" Target="fonts/font15.fntdata"/><Relationship Id="rId149" Type="http://schemas.openxmlformats.org/officeDocument/2006/relationships/font" Target="fonts/font20.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5.fntdata"/><Relationship Id="rId139" Type="http://schemas.openxmlformats.org/officeDocument/2006/relationships/font" Target="fonts/font10.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21.fntdata"/><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3.fntdata"/><Relationship Id="rId140" Type="http://schemas.openxmlformats.org/officeDocument/2006/relationships/font" Target="fonts/font11.fntdata"/><Relationship Id="rId145" Type="http://schemas.openxmlformats.org/officeDocument/2006/relationships/font" Target="fonts/font16.fntdata"/><Relationship Id="rId153"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font" Target="fonts/font1.fntdata"/><Relationship Id="rId135" Type="http://schemas.openxmlformats.org/officeDocument/2006/relationships/font" Target="fonts/font6.fntdata"/><Relationship Id="rId143" Type="http://schemas.openxmlformats.org/officeDocument/2006/relationships/font" Target="fonts/font14.fntdata"/><Relationship Id="rId148" Type="http://schemas.openxmlformats.org/officeDocument/2006/relationships/font" Target="fonts/font19.fntdata"/><Relationship Id="rId151" Type="http://schemas.openxmlformats.org/officeDocument/2006/relationships/font" Target="fonts/font22.fntdata"/><Relationship Id="rId15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2.fntdata"/><Relationship Id="rId146"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2.fntdata"/><Relationship Id="rId136" Type="http://schemas.openxmlformats.org/officeDocument/2006/relationships/font" Target="fonts/font7.fntdata"/><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2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345" rtl="0" eaLnBrk="1" latinLnBrk="0" hangingPunct="1">
      <a:defRPr sz="1200" kern="1200">
        <a:solidFill>
          <a:schemeClr val="tx1"/>
        </a:solidFill>
        <a:latin typeface="+mn-lt"/>
        <a:ea typeface="+mn-ea"/>
        <a:cs typeface="+mn-cs"/>
      </a:defRPr>
    </a:lvl1pPr>
    <a:lvl2pPr marL="269984" indent="-179989" algn="l" defTabSz="914345"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36" indent="-182552" algn="l" defTabSz="914345"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04" indent="-133342" algn="l" defTabSz="914345"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690" algn="l" defTabSz="914345" rtl="0" eaLnBrk="1" latinLnBrk="0" hangingPunct="1">
      <a:defRPr sz="1200" kern="1200">
        <a:solidFill>
          <a:schemeClr val="tx1"/>
        </a:solidFill>
        <a:latin typeface="+mn-lt"/>
        <a:ea typeface="+mn-ea"/>
        <a:cs typeface="+mn-cs"/>
      </a:defRPr>
    </a:lvl5pPr>
    <a:lvl6pPr marL="2285862" algn="l" defTabSz="914345" rtl="0" eaLnBrk="1" latinLnBrk="0" hangingPunct="1">
      <a:defRPr sz="1200" kern="1200">
        <a:solidFill>
          <a:schemeClr val="tx1"/>
        </a:solidFill>
        <a:latin typeface="+mn-lt"/>
        <a:ea typeface="+mn-ea"/>
        <a:cs typeface="+mn-cs"/>
      </a:defRPr>
    </a:lvl6pPr>
    <a:lvl7pPr marL="2743035" algn="l" defTabSz="914345" rtl="0" eaLnBrk="1" latinLnBrk="0" hangingPunct="1">
      <a:defRPr sz="1200" kern="1200">
        <a:solidFill>
          <a:schemeClr val="tx1"/>
        </a:solidFill>
        <a:latin typeface="+mn-lt"/>
        <a:ea typeface="+mn-ea"/>
        <a:cs typeface="+mn-cs"/>
      </a:defRPr>
    </a:lvl7pPr>
    <a:lvl8pPr marL="3200207" algn="l" defTabSz="914345" rtl="0" eaLnBrk="1" latinLnBrk="0" hangingPunct="1">
      <a:defRPr sz="1200" kern="1200">
        <a:solidFill>
          <a:schemeClr val="tx1"/>
        </a:solidFill>
        <a:latin typeface="+mn-lt"/>
        <a:ea typeface="+mn-ea"/>
        <a:cs typeface="+mn-cs"/>
      </a:defRPr>
    </a:lvl8pPr>
    <a:lvl9pPr marL="3657380" algn="l" defTabSz="91434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Fiori Launchpad</a:t>
            </a:r>
          </a:p>
        </p:txBody>
      </p:sp>
      <p:sp>
        <p:nvSpPr>
          <p:cNvPr id="4" name="Slide Number Placeholder 3"/>
          <p:cNvSpPr>
            <a:spLocks noGrp="1"/>
          </p:cNvSpPr>
          <p:nvPr>
            <p:ph type="sldNum" sz="quarter" idx="10"/>
          </p:nvPr>
        </p:nvSpPr>
        <p:spPr/>
        <p:txBody>
          <a:bodyPr/>
          <a:lstStyle/>
          <a:p>
            <a:fld id="{15981E6C-91D4-7343-B65D-179BEF482ADA}" type="slidenum">
              <a:rPr lang="en-US" smtClean="0"/>
              <a:t>2</a:t>
            </a:fld>
            <a:endParaRPr lang="en-US" dirty="0"/>
          </a:p>
        </p:txBody>
      </p:sp>
    </p:spTree>
    <p:extLst>
      <p:ext uri="{BB962C8B-B14F-4D97-AF65-F5344CB8AC3E}">
        <p14:creationId xmlns:p14="http://schemas.microsoft.com/office/powerpoint/2010/main" val="4013601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Fiori Launchpad</a:t>
            </a:r>
          </a:p>
        </p:txBody>
      </p:sp>
      <p:sp>
        <p:nvSpPr>
          <p:cNvPr id="4" name="Slide Number Placeholder 3"/>
          <p:cNvSpPr>
            <a:spLocks noGrp="1"/>
          </p:cNvSpPr>
          <p:nvPr>
            <p:ph type="sldNum" sz="quarter" idx="10"/>
          </p:nvPr>
        </p:nvSpPr>
        <p:spPr/>
        <p:txBody>
          <a:bodyPr/>
          <a:lstStyle/>
          <a:p>
            <a:fld id="{15981E6C-91D4-7343-B65D-179BEF482ADA}" type="slidenum">
              <a:rPr lang="en-US" smtClean="0"/>
              <a:t>14</a:t>
            </a:fld>
            <a:endParaRPr lang="en-US" dirty="0"/>
          </a:p>
        </p:txBody>
      </p:sp>
    </p:spTree>
    <p:extLst>
      <p:ext uri="{BB962C8B-B14F-4D97-AF65-F5344CB8AC3E}">
        <p14:creationId xmlns:p14="http://schemas.microsoft.com/office/powerpoint/2010/main" val="3185097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Fiori Launchpad</a:t>
            </a:r>
          </a:p>
        </p:txBody>
      </p:sp>
      <p:sp>
        <p:nvSpPr>
          <p:cNvPr id="4" name="Slide Number Placeholder 3"/>
          <p:cNvSpPr>
            <a:spLocks noGrp="1"/>
          </p:cNvSpPr>
          <p:nvPr>
            <p:ph type="sldNum" sz="quarter" idx="10"/>
          </p:nvPr>
        </p:nvSpPr>
        <p:spPr/>
        <p:txBody>
          <a:bodyPr/>
          <a:lstStyle/>
          <a:p>
            <a:fld id="{15981E6C-91D4-7343-B65D-179BEF482ADA}" type="slidenum">
              <a:rPr lang="en-US" smtClean="0"/>
              <a:t>26</a:t>
            </a:fld>
            <a:endParaRPr lang="en-US" dirty="0"/>
          </a:p>
        </p:txBody>
      </p:sp>
    </p:spTree>
    <p:extLst>
      <p:ext uri="{BB962C8B-B14F-4D97-AF65-F5344CB8AC3E}">
        <p14:creationId xmlns:p14="http://schemas.microsoft.com/office/powerpoint/2010/main" val="1963854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9300" y="390525"/>
            <a:ext cx="5359400" cy="40195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31</a:t>
            </a:fld>
            <a:endParaRPr lang="de-DE" dirty="0"/>
          </a:p>
        </p:txBody>
      </p:sp>
    </p:spTree>
    <p:extLst>
      <p:ext uri="{BB962C8B-B14F-4D97-AF65-F5344CB8AC3E}">
        <p14:creationId xmlns:p14="http://schemas.microsoft.com/office/powerpoint/2010/main" val="652818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Fiori</a:t>
            </a:r>
            <a:r>
              <a:rPr lang="en-US" sz="1200"/>
              <a:t> Launchpad</a:t>
            </a:r>
            <a:endParaRPr lang="en-US" sz="1200" dirty="0"/>
          </a:p>
        </p:txBody>
      </p:sp>
      <p:sp>
        <p:nvSpPr>
          <p:cNvPr id="4" name="Slide Number Placeholder 3"/>
          <p:cNvSpPr>
            <a:spLocks noGrp="1"/>
          </p:cNvSpPr>
          <p:nvPr>
            <p:ph type="sldNum" sz="quarter" idx="10"/>
          </p:nvPr>
        </p:nvSpPr>
        <p:spPr/>
        <p:txBody>
          <a:bodyPr/>
          <a:lstStyle/>
          <a:p>
            <a:fld id="{15981E6C-91D4-7343-B65D-179BEF482ADA}" type="slidenum">
              <a:rPr lang="en-US" smtClean="0"/>
              <a:t>64</a:t>
            </a:fld>
            <a:endParaRPr lang="en-US"/>
          </a:p>
        </p:txBody>
      </p:sp>
    </p:spTree>
    <p:extLst>
      <p:ext uri="{BB962C8B-B14F-4D97-AF65-F5344CB8AC3E}">
        <p14:creationId xmlns:p14="http://schemas.microsoft.com/office/powerpoint/2010/main" val="4866564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veui5infra.dhcp.wdf.sap.corp:8080/demokit/explored.html" TargetMode="External"/><Relationship Id="rId2" Type="http://schemas.openxmlformats.org/officeDocument/2006/relationships/hyperlink" Target="mailto:fioridesign@sap.com"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veui5infra.dhcp.wdf.sap.corp:8080/demokit/explored.html" TargetMode="External"/><Relationship Id="rId2" Type="http://schemas.openxmlformats.org/officeDocument/2006/relationships/hyperlink" Target="https://wiki.wdf.sap.corp/wiki/display/fioridesign/Hom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6_Blank">
    <p:spTree>
      <p:nvGrpSpPr>
        <p:cNvPr id="1" name=""/>
        <p:cNvGrpSpPr/>
        <p:nvPr/>
      </p:nvGrpSpPr>
      <p:grpSpPr>
        <a:xfrm>
          <a:off x="0" y="0"/>
          <a:ext cx="0" cy="0"/>
          <a:chOff x="0" y="0"/>
          <a:chExt cx="0" cy="0"/>
        </a:xfrm>
      </p:grpSpPr>
      <p:pic>
        <p:nvPicPr>
          <p:cNvPr id="4" name="Picture 3" descr="\\dwdf029\UX\UI_Guidelines_Internal\People\Sabina\UCD Methods Applied\Template\Fiori_flower_FINAL.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4886" r="1043" b="12434"/>
          <a:stretch/>
        </p:blipFill>
        <p:spPr bwMode="auto">
          <a:xfrm rot="16200000">
            <a:off x="2141843" y="-144157"/>
            <a:ext cx="6859590" cy="7144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6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5_Blank">
    <p:spTree>
      <p:nvGrpSpPr>
        <p:cNvPr id="1" name=""/>
        <p:cNvGrpSpPr/>
        <p:nvPr/>
      </p:nvGrpSpPr>
      <p:grpSpPr>
        <a:xfrm>
          <a:off x="0" y="0"/>
          <a:ext cx="0" cy="0"/>
          <a:chOff x="0" y="0"/>
          <a:chExt cx="0" cy="0"/>
        </a:xfrm>
      </p:grpSpPr>
      <p:sp>
        <p:nvSpPr>
          <p:cNvPr id="2" name="Rounded Rectangle 1"/>
          <p:cNvSpPr/>
          <p:nvPr userDrawn="1"/>
        </p:nvSpPr>
        <p:spPr bwMode="gray">
          <a:xfrm>
            <a:off x="1" y="0"/>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 name="Rounded Rectangle 2"/>
          <p:cNvSpPr/>
          <p:nvPr userDrawn="1"/>
        </p:nvSpPr>
        <p:spPr bwMode="gray">
          <a:xfrm>
            <a:off x="-2" y="1342714"/>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 name="Rounded Rectangle 3"/>
          <p:cNvSpPr/>
          <p:nvPr userDrawn="1"/>
        </p:nvSpPr>
        <p:spPr bwMode="gray">
          <a:xfrm>
            <a:off x="0" y="2686028"/>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TextBox 8"/>
          <p:cNvSpPr txBox="1"/>
          <p:nvPr userDrawn="1"/>
        </p:nvSpPr>
        <p:spPr>
          <a:xfrm>
            <a:off x="245317" y="481975"/>
            <a:ext cx="254616" cy="615553"/>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10</a:t>
            </a:r>
          </a:p>
        </p:txBody>
      </p:sp>
      <p:sp>
        <p:nvSpPr>
          <p:cNvPr id="14" name="Rounded Rectangle 13"/>
          <p:cNvSpPr/>
          <p:nvPr userDrawn="1"/>
        </p:nvSpPr>
        <p:spPr bwMode="gray">
          <a:xfrm>
            <a:off x="1" y="4029342"/>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Rounded Rectangle 14"/>
          <p:cNvSpPr/>
          <p:nvPr userDrawn="1"/>
        </p:nvSpPr>
        <p:spPr bwMode="gray">
          <a:xfrm>
            <a:off x="-3" y="5372444"/>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 name="TextBox 11"/>
          <p:cNvSpPr txBox="1"/>
          <p:nvPr userDrawn="1"/>
        </p:nvSpPr>
        <p:spPr>
          <a:xfrm>
            <a:off x="202466" y="1830519"/>
            <a:ext cx="254616" cy="307777"/>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11</a:t>
            </a:r>
          </a:p>
        </p:txBody>
      </p:sp>
      <p:sp>
        <p:nvSpPr>
          <p:cNvPr id="13" name="TextBox 12"/>
          <p:cNvSpPr txBox="1"/>
          <p:nvPr userDrawn="1"/>
        </p:nvSpPr>
        <p:spPr>
          <a:xfrm>
            <a:off x="238175" y="3168003"/>
            <a:ext cx="254616" cy="615553"/>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12</a:t>
            </a:r>
          </a:p>
        </p:txBody>
      </p:sp>
      <p:sp>
        <p:nvSpPr>
          <p:cNvPr id="18" name="TextBox 17"/>
          <p:cNvSpPr txBox="1"/>
          <p:nvPr userDrawn="1"/>
        </p:nvSpPr>
        <p:spPr>
          <a:xfrm>
            <a:off x="245317" y="4511317"/>
            <a:ext cx="254616" cy="615553"/>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13</a:t>
            </a:r>
          </a:p>
        </p:txBody>
      </p:sp>
      <p:sp>
        <p:nvSpPr>
          <p:cNvPr id="19" name="TextBox 18"/>
          <p:cNvSpPr txBox="1"/>
          <p:nvPr userDrawn="1"/>
        </p:nvSpPr>
        <p:spPr>
          <a:xfrm>
            <a:off x="238175" y="5854419"/>
            <a:ext cx="254616" cy="615553"/>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14</a:t>
            </a:r>
          </a:p>
        </p:txBody>
      </p:sp>
    </p:spTree>
    <p:extLst>
      <p:ext uri="{BB962C8B-B14F-4D97-AF65-F5344CB8AC3E}">
        <p14:creationId xmlns:p14="http://schemas.microsoft.com/office/powerpoint/2010/main" val="1766221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242937" y="324004"/>
            <a:ext cx="8658238" cy="756000"/>
          </a:xfrm>
          <a:prstGeom prst="rect">
            <a:avLst/>
          </a:prstGeom>
        </p:spPr>
        <p:txBody>
          <a:bodyPr vert="horz" lIns="0" tIns="0" rIns="0" bIns="0" rtlCol="0" anchor="ctr" anchorCtr="0">
            <a:noAutofit/>
          </a:bodyPr>
          <a:lstStyle/>
          <a:p>
            <a:pPr algn="l" defTabSz="913936" rtl="0" eaLnBrk="1" latinLnBrk="0" hangingPunct="1">
              <a:spcBef>
                <a:spcPct val="0"/>
              </a:spcBef>
              <a:buNone/>
            </a:pPr>
            <a:r>
              <a:rPr lang="en-US" sz="2400" b="1" kern="1200" noProof="0" dirty="0">
                <a:solidFill>
                  <a:schemeClr val="accent2"/>
                </a:solidFill>
                <a:latin typeface="+mj-lt"/>
                <a:ea typeface="+mj-ea"/>
                <a:cs typeface="+mj-cs"/>
              </a:rPr>
              <a:t>© 2014 SAP SE or an SAP affiliate company.</a:t>
            </a:r>
            <a:r>
              <a:rPr lang="en-US" sz="2400" b="1" kern="1200" baseline="0" noProof="0" dirty="0">
                <a:solidFill>
                  <a:schemeClr val="accent2"/>
                </a:solidFill>
                <a:latin typeface="+mj-lt"/>
                <a:ea typeface="+mj-ea"/>
                <a:cs typeface="+mj-cs"/>
              </a:rPr>
              <a:t> </a:t>
            </a:r>
            <a:r>
              <a:rPr lang="en-US" sz="2400" b="1" kern="1200" noProof="0" dirty="0">
                <a:solidFill>
                  <a:schemeClr val="accent2"/>
                </a:solidFill>
                <a:latin typeface="+mj-lt"/>
                <a:ea typeface="+mj-ea"/>
                <a:cs typeface="+mj-cs"/>
              </a:rPr>
              <a:t>All rights reserved.</a:t>
            </a:r>
          </a:p>
        </p:txBody>
      </p:sp>
      <p:sp>
        <p:nvSpPr>
          <p:cNvPr id="5" name="TextBox 4"/>
          <p:cNvSpPr txBox="1"/>
          <p:nvPr userDrawn="1"/>
        </p:nvSpPr>
        <p:spPr bwMode="gray">
          <a:xfrm>
            <a:off x="242939" y="1691610"/>
            <a:ext cx="8658239" cy="3538611"/>
          </a:xfrm>
          <a:prstGeom prst="rect">
            <a:avLst/>
          </a:prstGeom>
          <a:noFill/>
        </p:spPr>
        <p:txBody>
          <a:bodyPr wrap="square" lIns="0" tIns="0" rIns="0" bIns="0" rtlCol="0">
            <a:spAutoFit/>
          </a:bodyPr>
          <a:lstStyle/>
          <a:p>
            <a:r>
              <a:rPr lang="en-US" sz="1000" kern="1200" dirty="0">
                <a:solidFill>
                  <a:schemeClr val="tx1"/>
                </a:solidFill>
                <a:latin typeface="Arial"/>
                <a:ea typeface="MS PGothic" pitchFamily="34" charset="-128"/>
                <a:cs typeface="+mn-cs"/>
              </a:rPr>
              <a:t>No part of this publication may be reproduced or transmitted in any form or for any purpose without the express permission of SAP AG or an SAP affiliate company.</a:t>
            </a:r>
          </a:p>
          <a:p>
            <a:pPr>
              <a:spcBef>
                <a:spcPts val="1008"/>
              </a:spcBef>
            </a:pPr>
            <a:r>
              <a:rPr lang="en-US" sz="1000" kern="1200" dirty="0">
                <a:solidFill>
                  <a:schemeClr val="tx1"/>
                </a:solidFill>
                <a:latin typeface="Arial"/>
                <a:ea typeface="MS PGothic" pitchFamily="34" charset="-128"/>
                <a:cs typeface="+mn-cs"/>
              </a:rPr>
              <a:t>SAP and other SAP products and services mentioned herein as well as their respective logos are trademarks or registered trademarks of SAP AG (or an SAP affiliate company) in Germany and other countries. Please see </a:t>
            </a:r>
            <a:r>
              <a:rPr lang="en-US" sz="1000" kern="1200" dirty="0">
                <a:solidFill>
                  <a:schemeClr val="tx1"/>
                </a:solidFill>
                <a:latin typeface="Arial"/>
                <a:ea typeface="MS PGothic" pitchFamily="34" charset="-128"/>
                <a:cs typeface="+mn-cs"/>
                <a:hlinkClick r:id="rId2"/>
              </a:rPr>
              <a:t>http://global12.sap.com/corporate-en/legal/copyright/index.epx</a:t>
            </a:r>
            <a:r>
              <a:rPr lang="en-US" sz="1000" kern="1200" dirty="0">
                <a:solidFill>
                  <a:schemeClr val="tx1"/>
                </a:solidFill>
                <a:latin typeface="Arial"/>
                <a:ea typeface="MS PGothic" pitchFamily="34" charset="-128"/>
                <a:cs typeface="+mn-cs"/>
              </a:rPr>
              <a:t> for additional trademark information and notices.</a:t>
            </a:r>
          </a:p>
          <a:p>
            <a:pPr>
              <a:spcBef>
                <a:spcPts val="1008"/>
              </a:spcBef>
            </a:pPr>
            <a:r>
              <a:rPr lang="en-US" sz="1000" kern="1200" dirty="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a:spcBef>
                <a:spcPts val="1008"/>
              </a:spcBef>
            </a:pPr>
            <a:r>
              <a:rPr lang="en-US" sz="1000" kern="1200" dirty="0">
                <a:solidFill>
                  <a:schemeClr val="tx1"/>
                </a:solidFill>
                <a:latin typeface="Arial"/>
                <a:ea typeface="MS PGothic" pitchFamily="34" charset="-128"/>
                <a:cs typeface="+mn-cs"/>
              </a:rPr>
              <a:t>National product specifications may vary.</a:t>
            </a:r>
          </a:p>
          <a:p>
            <a:pPr>
              <a:spcBef>
                <a:spcPts val="1008"/>
              </a:spcBef>
            </a:pPr>
            <a:r>
              <a:rPr lang="en-US" sz="1000" kern="1200" dirty="0">
                <a:solidFill>
                  <a:schemeClr val="tx1"/>
                </a:solidFill>
                <a:latin typeface="Arial"/>
                <a:ea typeface="MS PGothic" pitchFamily="34" charset="-128"/>
                <a:cs typeface="+mn-cs"/>
              </a:rPr>
              <a:t>These materials are provided by SAP AG or an SAP affiliate company for informational purposes only, without representation or warranty of any kind, and SAP AG or its affiliated companies shall not be liable for errors or omissions with respect to the materials. The only warranties for SAP AG or SAP affiliate company products and services are those that are set forth in the express warranty statements accompanying such products and services, if any. Nothing herein should be construed as constituting an additional warranty. </a:t>
            </a:r>
          </a:p>
          <a:p>
            <a:pPr>
              <a:spcBef>
                <a:spcPts val="1008"/>
              </a:spcBef>
            </a:pPr>
            <a:r>
              <a:rPr lang="en-US" sz="1000" kern="1200" dirty="0">
                <a:solidFill>
                  <a:schemeClr val="tx1"/>
                </a:solidFill>
                <a:latin typeface="Arial"/>
                <a:ea typeface="MS PGothic" pitchFamily="34" charset="-128"/>
                <a:cs typeface="+mn-cs"/>
              </a:rPr>
              <a:t>In particular, SAP AG or its affiliated companies have no obligation to pursue any course of business outlined in this document or any related presentation, or to develop or release any functionality mentioned therein. This document, or any related presentation, and SAP AG’s or its affiliated companies’ strategy and possible future developments, products, and/or platform directions and functionality are all subject to change and may be changed by SAP AG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extLst>
      <p:ext uri="{BB962C8B-B14F-4D97-AF65-F5344CB8AC3E}">
        <p14:creationId xmlns:p14="http://schemas.microsoft.com/office/powerpoint/2010/main" val="3894486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242937" y="324004"/>
            <a:ext cx="8658238" cy="756000"/>
          </a:xfrm>
          <a:prstGeom prst="rect">
            <a:avLst/>
          </a:prstGeom>
        </p:spPr>
        <p:txBody>
          <a:bodyPr vert="horz" lIns="0" tIns="0" rIns="0" bIns="0" rtlCol="0" anchor="ctr" anchorCtr="0">
            <a:noAutofit/>
          </a:bodyPr>
          <a:lstStyle/>
          <a:p>
            <a:pPr marL="0" marR="0" indent="0" algn="l" defTabSz="913936" rtl="0" eaLnBrk="1" fontAlgn="auto" latinLnBrk="0" hangingPunct="1">
              <a:lnSpc>
                <a:spcPct val="100000"/>
              </a:lnSpc>
              <a:spcBef>
                <a:spcPct val="0"/>
              </a:spcBef>
              <a:spcAft>
                <a:spcPts val="0"/>
              </a:spcAft>
              <a:buClrTx/>
              <a:buSzTx/>
              <a:buFontTx/>
              <a:buNone/>
              <a:tabLst/>
              <a:defRPr/>
            </a:pPr>
            <a:r>
              <a:rPr lang="en-US" sz="2400" b="1" kern="1200" noProof="0" dirty="0">
                <a:solidFill>
                  <a:schemeClr val="accent2"/>
                </a:solidFill>
                <a:latin typeface="+mj-lt"/>
                <a:ea typeface="+mj-ea"/>
                <a:cs typeface="+mj-cs"/>
              </a:rPr>
              <a:t>© 2014 SAP SE </a:t>
            </a:r>
            <a:r>
              <a:rPr lang="en-US" sz="2400" b="1" kern="1200" noProof="0" dirty="0" err="1">
                <a:solidFill>
                  <a:schemeClr val="accent2"/>
                </a:solidFill>
                <a:latin typeface="+mj-lt"/>
                <a:ea typeface="+mj-ea"/>
                <a:cs typeface="+mj-cs"/>
              </a:rPr>
              <a:t>oder</a:t>
            </a:r>
            <a:r>
              <a:rPr lang="en-US" sz="2400" b="1" kern="1200" noProof="0" dirty="0">
                <a:solidFill>
                  <a:schemeClr val="accent2"/>
                </a:solidFill>
                <a:latin typeface="+mj-lt"/>
                <a:ea typeface="+mj-ea"/>
                <a:cs typeface="+mj-cs"/>
              </a:rPr>
              <a:t> </a:t>
            </a:r>
            <a:r>
              <a:rPr lang="en-US" sz="2400" b="1" kern="1200" noProof="0" dirty="0" err="1">
                <a:solidFill>
                  <a:schemeClr val="accent2"/>
                </a:solidFill>
                <a:latin typeface="+mj-lt"/>
                <a:ea typeface="+mj-ea"/>
                <a:cs typeface="+mj-cs"/>
              </a:rPr>
              <a:t>ein</a:t>
            </a:r>
            <a:r>
              <a:rPr lang="en-US" sz="2400" b="1" kern="1200" noProof="0" dirty="0">
                <a:solidFill>
                  <a:schemeClr val="accent2"/>
                </a:solidFill>
                <a:latin typeface="+mj-lt"/>
                <a:ea typeface="+mj-ea"/>
                <a:cs typeface="+mj-cs"/>
              </a:rPr>
              <a:t> SAP-</a:t>
            </a:r>
            <a:r>
              <a:rPr lang="en-US" sz="2400" b="1" kern="1200" noProof="0" dirty="0" err="1">
                <a:solidFill>
                  <a:schemeClr val="accent2"/>
                </a:solidFill>
                <a:latin typeface="+mj-lt"/>
                <a:ea typeface="+mj-ea"/>
                <a:cs typeface="+mj-cs"/>
              </a:rPr>
              <a:t>Konzernunternehmen</a:t>
            </a:r>
            <a:r>
              <a:rPr lang="en-US" sz="2400" b="1" kern="1200" noProof="0" dirty="0">
                <a:solidFill>
                  <a:schemeClr val="accent2"/>
                </a:solidFill>
                <a:latin typeface="+mj-lt"/>
                <a:ea typeface="+mj-ea"/>
                <a:cs typeface="+mj-cs"/>
              </a:rPr>
              <a:t>. </a:t>
            </a:r>
            <a:br>
              <a:rPr lang="en-US" sz="2400" b="1" kern="1200" noProof="0" dirty="0">
                <a:solidFill>
                  <a:schemeClr val="accent2"/>
                </a:solidFill>
                <a:latin typeface="+mj-lt"/>
                <a:ea typeface="+mj-ea"/>
                <a:cs typeface="+mj-cs"/>
              </a:rPr>
            </a:br>
            <a:r>
              <a:rPr lang="en-US" sz="2400" b="1" kern="1200" noProof="0" dirty="0" err="1">
                <a:solidFill>
                  <a:schemeClr val="accent2"/>
                </a:solidFill>
                <a:latin typeface="+mj-lt"/>
                <a:ea typeface="+mj-ea"/>
                <a:cs typeface="+mj-cs"/>
              </a:rPr>
              <a:t>Alle</a:t>
            </a:r>
            <a:r>
              <a:rPr lang="en-US" sz="2400" b="1" kern="1200" noProof="0" dirty="0">
                <a:solidFill>
                  <a:schemeClr val="accent2"/>
                </a:solidFill>
                <a:latin typeface="+mj-lt"/>
                <a:ea typeface="+mj-ea"/>
                <a:cs typeface="+mj-cs"/>
              </a:rPr>
              <a:t> </a:t>
            </a:r>
            <a:r>
              <a:rPr lang="en-US" sz="2400" b="1" kern="1200" noProof="0" dirty="0" err="1">
                <a:solidFill>
                  <a:schemeClr val="accent2"/>
                </a:solidFill>
                <a:latin typeface="+mj-lt"/>
                <a:ea typeface="+mj-ea"/>
                <a:cs typeface="+mj-cs"/>
              </a:rPr>
              <a:t>Rechte</a:t>
            </a:r>
            <a:r>
              <a:rPr lang="en-US" sz="2400" b="1" kern="1200" noProof="0" dirty="0">
                <a:solidFill>
                  <a:schemeClr val="accent2"/>
                </a:solidFill>
                <a:latin typeface="+mj-lt"/>
                <a:ea typeface="+mj-ea"/>
                <a:cs typeface="+mj-cs"/>
              </a:rPr>
              <a:t> </a:t>
            </a:r>
            <a:r>
              <a:rPr lang="en-US" sz="2400" b="1" kern="1200" noProof="0" dirty="0" err="1">
                <a:solidFill>
                  <a:schemeClr val="accent2"/>
                </a:solidFill>
                <a:latin typeface="+mj-lt"/>
                <a:ea typeface="+mj-ea"/>
                <a:cs typeface="+mj-cs"/>
              </a:rPr>
              <a:t>vorbehalten</a:t>
            </a:r>
            <a:r>
              <a:rPr lang="en-US" sz="2400" b="1" kern="1200" noProof="0" dirty="0">
                <a:solidFill>
                  <a:schemeClr val="accent2"/>
                </a:solidFill>
                <a:latin typeface="+mj-lt"/>
                <a:ea typeface="+mj-ea"/>
                <a:cs typeface="+mj-cs"/>
              </a:rPr>
              <a:t>.</a:t>
            </a:r>
          </a:p>
        </p:txBody>
      </p:sp>
      <p:sp>
        <p:nvSpPr>
          <p:cNvPr id="8" name="TextBox 7"/>
          <p:cNvSpPr txBox="1"/>
          <p:nvPr userDrawn="1"/>
        </p:nvSpPr>
        <p:spPr bwMode="gray">
          <a:xfrm>
            <a:off x="242939" y="1691608"/>
            <a:ext cx="8658239" cy="4334520"/>
          </a:xfrm>
          <a:prstGeom prst="rect">
            <a:avLst/>
          </a:prstGeom>
          <a:noFill/>
        </p:spPr>
        <p:txBody>
          <a:bodyPr wrap="square" lIns="0" tIns="0" rIns="0" bIns="0" rtlCol="0">
            <a:spAutoFit/>
          </a:bodyPr>
          <a:lstStyle/>
          <a:p>
            <a:r>
              <a:rPr lang="en-US" sz="1000" kern="1200" noProof="0" dirty="0" err="1">
                <a:solidFill>
                  <a:schemeClr val="tx1"/>
                </a:solidFill>
                <a:effectLst/>
                <a:latin typeface="Arial"/>
                <a:ea typeface="+mn-ea"/>
                <a:cs typeface="+mn-cs"/>
              </a:rPr>
              <a:t>Weitergabe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Vervielfältigung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dieser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von </a:t>
            </a:r>
            <a:r>
              <a:rPr lang="en-US" sz="1000" kern="1200" noProof="0" dirty="0" err="1">
                <a:solidFill>
                  <a:schemeClr val="tx1"/>
                </a:solidFill>
                <a:effectLst/>
                <a:latin typeface="Arial"/>
                <a:ea typeface="+mn-ea"/>
                <a:cs typeface="+mn-cs"/>
              </a:rPr>
              <a:t>Teilen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daraus</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sind</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welchem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Zweck</a:t>
            </a:r>
            <a:r>
              <a:rPr lang="en-US" sz="1000" kern="1200" noProof="0" dirty="0">
                <a:solidFill>
                  <a:schemeClr val="tx1"/>
                </a:solidFill>
                <a:effectLst/>
                <a:latin typeface="Arial"/>
                <a:ea typeface="+mn-ea"/>
                <a:cs typeface="+mn-cs"/>
              </a:rPr>
              <a:t> und in </a:t>
            </a:r>
            <a:r>
              <a:rPr lang="en-US" sz="1000" kern="1200" noProof="0" dirty="0" err="1">
                <a:solidFill>
                  <a:schemeClr val="tx1"/>
                </a:solidFill>
                <a:effectLst/>
                <a:latin typeface="Arial"/>
                <a:ea typeface="+mn-ea"/>
                <a:cs typeface="+mn-cs"/>
              </a:rPr>
              <a:t>welcher</a:t>
            </a:r>
            <a:r>
              <a:rPr lang="en-US" sz="1000" kern="1200" noProof="0" dirty="0">
                <a:solidFill>
                  <a:schemeClr val="tx1"/>
                </a:solidFill>
                <a:effectLst/>
                <a:latin typeface="Arial"/>
                <a:ea typeface="+mn-ea"/>
                <a:cs typeface="+mn-cs"/>
              </a:rPr>
              <a:t> Form </a:t>
            </a:r>
            <a:r>
              <a:rPr lang="en-US" sz="1000" kern="1200" noProof="0" dirty="0" err="1">
                <a:solidFill>
                  <a:schemeClr val="tx1"/>
                </a:solidFill>
                <a:effectLst/>
                <a:latin typeface="Arial"/>
                <a:ea typeface="+mn-ea"/>
                <a:cs typeface="+mn-cs"/>
              </a:rPr>
              <a:t>auch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immer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ohne</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ausdrückliche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schriftliche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Genehmigung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durch</a:t>
            </a:r>
            <a:r>
              <a:rPr lang="en-US" sz="1000" kern="1200" noProof="0" dirty="0">
                <a:solidFill>
                  <a:schemeClr val="tx1"/>
                </a:solidFill>
                <a:effectLst/>
                <a:latin typeface="Arial"/>
                <a:ea typeface="+mn-ea"/>
                <a:cs typeface="+mn-cs"/>
              </a:rPr>
              <a:t>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a:t>
            </a:r>
            <a:r>
              <a:rPr lang="en-US" sz="1000" kern="1200" noProof="0" dirty="0">
                <a:solidFill>
                  <a:schemeClr val="tx1"/>
                </a:solidFill>
                <a:effectLst/>
                <a:latin typeface="Arial"/>
                <a:ea typeface="+mn-ea"/>
                <a:cs typeface="+mn-cs"/>
              </a:rPr>
              <a:t> SAP-</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nicht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gestattet</a:t>
            </a:r>
            <a:r>
              <a:rPr lang="en-US" sz="1000" kern="1200" noProof="0" dirty="0">
                <a:solidFill>
                  <a:schemeClr val="tx1"/>
                </a:solidFill>
                <a:effectLst/>
                <a:latin typeface="Arial"/>
                <a:ea typeface="+mn-ea"/>
                <a:cs typeface="+mn-cs"/>
              </a:rPr>
              <a:t>.</a:t>
            </a:r>
          </a:p>
          <a:p>
            <a:pPr>
              <a:spcBef>
                <a:spcPts val="1008"/>
              </a:spcBef>
            </a:pPr>
            <a:r>
              <a:rPr lang="en-US" sz="1000" kern="1200" noProof="0" dirty="0">
                <a:solidFill>
                  <a:schemeClr val="tx1"/>
                </a:solidFill>
                <a:effectLst/>
                <a:latin typeface="Arial"/>
                <a:ea typeface="+mn-ea"/>
                <a:cs typeface="+mn-cs"/>
              </a:rPr>
              <a:t>SAP und </a:t>
            </a:r>
            <a:r>
              <a:rPr lang="en-US" sz="1000" kern="1200" noProof="0" dirty="0" err="1">
                <a:solidFill>
                  <a:schemeClr val="tx1"/>
                </a:solidFill>
                <a:effectLst/>
                <a:latin typeface="Arial"/>
                <a:ea typeface="+mn-ea"/>
                <a:cs typeface="+mn-cs"/>
              </a:rPr>
              <a:t>andere</a:t>
            </a:r>
            <a:r>
              <a:rPr lang="en-US" sz="1000" kern="1200" noProof="0" dirty="0">
                <a:solidFill>
                  <a:schemeClr val="tx1"/>
                </a:solidFill>
                <a:effectLst/>
                <a:latin typeface="Arial"/>
                <a:ea typeface="+mn-ea"/>
                <a:cs typeface="+mn-cs"/>
              </a:rPr>
              <a:t> in </a:t>
            </a:r>
            <a:r>
              <a:rPr lang="en-US" sz="1000" kern="1200" noProof="0" dirty="0" err="1">
                <a:solidFill>
                  <a:schemeClr val="tx1"/>
                </a:solidFill>
                <a:effectLst/>
                <a:latin typeface="Arial"/>
                <a:ea typeface="+mn-ea"/>
                <a:cs typeface="+mn-cs"/>
              </a:rPr>
              <a:t>diesem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Dokument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erwähnte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Dienstleistungen</a:t>
            </a:r>
            <a:r>
              <a:rPr lang="en-US" sz="1000" kern="1200" noProof="0" dirty="0">
                <a:solidFill>
                  <a:schemeClr val="tx1"/>
                </a:solidFill>
                <a:effectLst/>
                <a:latin typeface="Arial"/>
                <a:ea typeface="+mn-ea"/>
                <a:cs typeface="+mn-cs"/>
              </a:rPr>
              <a:t> von SAP </a:t>
            </a:r>
            <a:r>
              <a:rPr lang="en-US" sz="1000" kern="1200" noProof="0" dirty="0" err="1">
                <a:solidFill>
                  <a:schemeClr val="tx1"/>
                </a:solidFill>
                <a:effectLst/>
                <a:latin typeface="Arial"/>
                <a:ea typeface="+mn-ea"/>
                <a:cs typeface="+mn-cs"/>
              </a:rPr>
              <a:t>sowie</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dazugehörigen</a:t>
            </a:r>
            <a:r>
              <a:rPr lang="en-US" sz="1000" kern="1200" noProof="0" dirty="0">
                <a:solidFill>
                  <a:schemeClr val="tx1"/>
                </a:solidFill>
                <a:effectLst/>
                <a:latin typeface="Arial"/>
                <a:ea typeface="+mn-ea"/>
                <a:cs typeface="+mn-cs"/>
              </a:rPr>
              <a:t> Logos </a:t>
            </a:r>
            <a:r>
              <a:rPr lang="en-US" sz="1000" kern="1200" noProof="0" dirty="0" err="1">
                <a:solidFill>
                  <a:schemeClr val="tx1"/>
                </a:solidFill>
                <a:effectLst/>
                <a:latin typeface="Arial"/>
                <a:ea typeface="+mn-ea"/>
                <a:cs typeface="+mn-cs"/>
              </a:rPr>
              <a:t>sind</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Marken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eingetragene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Marken</a:t>
            </a:r>
            <a:r>
              <a:rPr lang="en-US" sz="1000" kern="1200" noProof="0" dirty="0">
                <a:solidFill>
                  <a:schemeClr val="tx1"/>
                </a:solidFill>
                <a:effectLst/>
                <a:latin typeface="Arial"/>
                <a:ea typeface="+mn-ea"/>
                <a:cs typeface="+mn-cs"/>
              </a:rPr>
              <a:t> der </a:t>
            </a:r>
            <a:br>
              <a:rPr lang="en-US" sz="1000" kern="1200" noProof="0" dirty="0">
                <a:solidFill>
                  <a:schemeClr val="tx1"/>
                </a:solidFill>
                <a:effectLst/>
                <a:latin typeface="Arial"/>
                <a:ea typeface="+mn-ea"/>
                <a:cs typeface="+mn-cs"/>
              </a:rPr>
            </a:br>
            <a:r>
              <a:rPr lang="en-US" sz="1000" kern="1200" noProof="0" dirty="0">
                <a:solidFill>
                  <a:schemeClr val="tx1"/>
                </a:solidFill>
                <a:effectLst/>
                <a:latin typeface="Arial"/>
                <a:ea typeface="+mn-ea"/>
                <a:cs typeface="+mn-cs"/>
              </a:rPr>
              <a:t>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von </a:t>
            </a:r>
            <a:r>
              <a:rPr lang="en-US" sz="1000" kern="1200" noProof="0" dirty="0" err="1">
                <a:solidFill>
                  <a:schemeClr val="tx1"/>
                </a:solidFill>
                <a:effectLst/>
                <a:latin typeface="Arial"/>
                <a:ea typeface="+mn-ea"/>
                <a:cs typeface="+mn-cs"/>
              </a:rPr>
              <a:t>einem</a:t>
            </a:r>
            <a:r>
              <a:rPr lang="en-US" sz="1000" kern="1200" noProof="0" dirty="0">
                <a:solidFill>
                  <a:schemeClr val="tx1"/>
                </a:solidFill>
                <a:effectLst/>
                <a:latin typeface="Arial"/>
                <a:ea typeface="+mn-ea"/>
                <a:cs typeface="+mn-cs"/>
              </a:rPr>
              <a:t> SAP-</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in Deutschland und </a:t>
            </a:r>
            <a:r>
              <a:rPr lang="en-US" sz="1000" kern="1200" noProof="0" dirty="0" err="1">
                <a:solidFill>
                  <a:schemeClr val="tx1"/>
                </a:solidFill>
                <a:effectLst/>
                <a:latin typeface="Arial"/>
                <a:ea typeface="+mn-ea"/>
                <a:cs typeface="+mn-cs"/>
              </a:rPr>
              <a:t>verschiedenen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anderen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Ländern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weltweit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Weitere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Hinweise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Informationen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Markenrecht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finden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a:t>
            </a:r>
            <a:r>
              <a:rPr lang="en-US" sz="1000" kern="1200" noProof="0" dirty="0">
                <a:solidFill>
                  <a:schemeClr val="tx1"/>
                </a:solidFill>
                <a:effectLst/>
                <a:latin typeface="Arial"/>
                <a:ea typeface="+mn-ea"/>
                <a:cs typeface="+mn-cs"/>
              </a:rPr>
              <a:t> </a:t>
            </a:r>
            <a:r>
              <a:rPr lang="en-US" sz="1000" kern="1200" noProof="0" dirty="0">
                <a:solidFill>
                  <a:schemeClr val="tx1"/>
                </a:solidFill>
                <a:effectLst/>
                <a:latin typeface="Arial"/>
                <a:ea typeface="+mn-ea"/>
                <a:cs typeface="+mn-cs"/>
                <a:hlinkClick r:id="rId2"/>
              </a:rPr>
              <a:t>http://global.sap.com/corporate-de/legal/copyright/index.epx</a:t>
            </a:r>
            <a:r>
              <a:rPr lang="en-US" sz="1000" kern="1200" noProof="0" dirty="0">
                <a:solidFill>
                  <a:schemeClr val="tx1"/>
                </a:solidFill>
                <a:effectLst/>
                <a:latin typeface="Arial"/>
                <a:ea typeface="+mn-ea"/>
                <a:cs typeface="+mn-cs"/>
              </a:rPr>
              <a:t>.</a:t>
            </a:r>
          </a:p>
          <a:p>
            <a:pPr>
              <a:spcBef>
                <a:spcPts val="1008"/>
              </a:spcBef>
            </a:pPr>
            <a:r>
              <a:rPr lang="en-US" sz="1000" kern="1200" noProof="0" dirty="0">
                <a:solidFill>
                  <a:schemeClr val="tx1"/>
                </a:solidFill>
                <a:effectLst/>
                <a:latin typeface="Arial"/>
                <a:ea typeface="+mn-ea"/>
                <a:cs typeface="+mn-cs"/>
              </a:rPr>
              <a:t>Die von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deren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Vertriebsfirmen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angebotenen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Softwareprodukte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können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Softwarekomponenten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anderer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Softwarehersteller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enthalten</a:t>
            </a:r>
            <a:r>
              <a:rPr lang="en-US" sz="1000" kern="1200" noProof="0" dirty="0">
                <a:solidFill>
                  <a:schemeClr val="tx1"/>
                </a:solidFill>
                <a:effectLst/>
                <a:latin typeface="Arial"/>
                <a:ea typeface="+mn-ea"/>
                <a:cs typeface="+mn-cs"/>
              </a:rPr>
              <a:t>.</a:t>
            </a:r>
          </a:p>
          <a:p>
            <a:pPr>
              <a:spcBef>
                <a:spcPts val="1008"/>
              </a:spcBef>
            </a:pP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können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länderspezifische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Unterschiede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aufweisen</a:t>
            </a:r>
            <a:r>
              <a:rPr lang="en-US" sz="1000" kern="1200" noProof="0" dirty="0">
                <a:solidFill>
                  <a:schemeClr val="tx1"/>
                </a:solidFill>
                <a:effectLst/>
                <a:latin typeface="Arial"/>
                <a:ea typeface="+mn-ea"/>
                <a:cs typeface="+mn-cs"/>
              </a:rPr>
              <a:t>.</a:t>
            </a:r>
          </a:p>
          <a:p>
            <a:pPr>
              <a:spcBef>
                <a:spcPts val="1008"/>
              </a:spcBef>
            </a:pPr>
            <a:r>
              <a:rPr lang="en-US" sz="1000" kern="1200" noProof="0" dirty="0">
                <a:solidFill>
                  <a:schemeClr val="tx1"/>
                </a:solidFill>
                <a:effectLst/>
                <a:latin typeface="Arial"/>
                <a:ea typeface="+mn-ea"/>
                <a:cs typeface="+mn-cs"/>
              </a:rPr>
              <a:t>Die </a:t>
            </a:r>
            <a:r>
              <a:rPr lang="en-US" sz="1000" kern="1200" noProof="0" dirty="0" err="1">
                <a:solidFill>
                  <a:schemeClr val="tx1"/>
                </a:solidFill>
                <a:effectLst/>
                <a:latin typeface="Arial"/>
                <a:ea typeface="+mn-ea"/>
                <a:cs typeface="+mn-cs"/>
              </a:rPr>
              <a:t>vorliegenden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Unterlagen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werden</a:t>
            </a:r>
            <a:r>
              <a:rPr lang="en-US" sz="1000" kern="1200" noProof="0" dirty="0">
                <a:solidFill>
                  <a:schemeClr val="tx1"/>
                </a:solidFill>
                <a:effectLst/>
                <a:latin typeface="Arial"/>
                <a:ea typeface="+mn-ea"/>
                <a:cs typeface="+mn-cs"/>
              </a:rPr>
              <a:t> von der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einem</a:t>
            </a:r>
            <a:r>
              <a:rPr lang="en-US" sz="1000" kern="1200" noProof="0" dirty="0">
                <a:solidFill>
                  <a:schemeClr val="tx1"/>
                </a:solidFill>
                <a:effectLst/>
                <a:latin typeface="Arial"/>
                <a:ea typeface="+mn-ea"/>
                <a:cs typeface="+mn-cs"/>
              </a:rPr>
              <a:t> SAP-</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bereitgestellt</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dienen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ausschließlich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Informationszwecken</a:t>
            </a:r>
            <a:r>
              <a:rPr lang="en-US" sz="1000" kern="1200" noProof="0" dirty="0">
                <a:solidFill>
                  <a:schemeClr val="tx1"/>
                </a:solidFill>
                <a:effectLst/>
                <a:latin typeface="Arial"/>
                <a:ea typeface="+mn-ea"/>
                <a:cs typeface="+mn-cs"/>
              </a:rPr>
              <a:t>. </a:t>
            </a:r>
            <a:br>
              <a:rPr lang="en-US" sz="1000" kern="1200" noProof="0" dirty="0">
                <a:solidFill>
                  <a:schemeClr val="tx1"/>
                </a:solidFill>
                <a:effectLst/>
                <a:latin typeface="Arial"/>
                <a:ea typeface="+mn-ea"/>
                <a:cs typeface="+mn-cs"/>
              </a:rPr>
            </a:br>
            <a:r>
              <a:rPr lang="en-US" sz="1000" kern="1200" noProof="0" dirty="0">
                <a:solidFill>
                  <a:schemeClr val="tx1"/>
                </a:solidFill>
                <a:effectLst/>
                <a:latin typeface="Arial"/>
                <a:ea typeface="+mn-ea"/>
                <a:cs typeface="+mn-cs"/>
              </a:rPr>
              <a:t>Die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ihre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übernehmen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keinerlei</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Haftung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Gewährleistung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für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Fehler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Unvollständigkeiten</a:t>
            </a:r>
            <a:r>
              <a:rPr lang="en-US" sz="1000" kern="1200" noProof="0" dirty="0">
                <a:solidFill>
                  <a:schemeClr val="tx1"/>
                </a:solidFill>
                <a:effectLst/>
                <a:latin typeface="Arial"/>
                <a:ea typeface="+mn-ea"/>
                <a:cs typeface="+mn-cs"/>
              </a:rPr>
              <a:t> in </a:t>
            </a:r>
            <a:r>
              <a:rPr lang="en-US" sz="1000" kern="1200" noProof="0" dirty="0" err="1">
                <a:solidFill>
                  <a:schemeClr val="tx1"/>
                </a:solidFill>
                <a:effectLst/>
                <a:latin typeface="Arial"/>
                <a:ea typeface="+mn-ea"/>
                <a:cs typeface="+mn-cs"/>
              </a:rPr>
              <a:t>dieser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Die SAP AG </a:t>
            </a:r>
            <a:br>
              <a:rPr lang="en-US" sz="1000" kern="1200" noProof="0" dirty="0">
                <a:solidFill>
                  <a:schemeClr val="tx1"/>
                </a:solidFill>
                <a:effectLst/>
                <a:latin typeface="Arial"/>
                <a:ea typeface="+mn-ea"/>
                <a:cs typeface="+mn-cs"/>
              </a:rPr>
            </a:b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a:t>
            </a:r>
            <a:r>
              <a:rPr lang="en-US" sz="1000" kern="1200" noProof="0" dirty="0">
                <a:solidFill>
                  <a:schemeClr val="tx1"/>
                </a:solidFill>
                <a:effectLst/>
                <a:latin typeface="Arial"/>
                <a:ea typeface="+mn-ea"/>
                <a:cs typeface="+mn-cs"/>
              </a:rPr>
              <a:t> SAP-</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steht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lediglich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für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Dienstleistungen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nach</a:t>
            </a:r>
            <a:r>
              <a:rPr lang="en-US" sz="1000" kern="1200" noProof="0" dirty="0">
                <a:solidFill>
                  <a:schemeClr val="tx1"/>
                </a:solidFill>
                <a:effectLst/>
                <a:latin typeface="Arial"/>
                <a:ea typeface="+mn-ea"/>
                <a:cs typeface="+mn-cs"/>
              </a:rPr>
              <a:t> der </a:t>
            </a:r>
            <a:r>
              <a:rPr lang="en-US" sz="1000" kern="1200" noProof="0" dirty="0" err="1">
                <a:solidFill>
                  <a:schemeClr val="tx1"/>
                </a:solidFill>
                <a:effectLst/>
                <a:latin typeface="Arial"/>
                <a:ea typeface="+mn-ea"/>
                <a:cs typeface="+mn-cs"/>
              </a:rPr>
              <a:t>Maßgabe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a:t>
            </a:r>
            <a:r>
              <a:rPr lang="en-US" sz="1000" kern="1200" noProof="0" dirty="0">
                <a:solidFill>
                  <a:schemeClr val="tx1"/>
                </a:solidFill>
                <a:effectLst/>
                <a:latin typeface="Arial"/>
                <a:ea typeface="+mn-ea"/>
                <a:cs typeface="+mn-cs"/>
              </a:rPr>
              <a:t>, die in der </a:t>
            </a:r>
            <a:r>
              <a:rPr lang="en-US" sz="1000" kern="1200" noProof="0" dirty="0" err="1">
                <a:solidFill>
                  <a:schemeClr val="tx1"/>
                </a:solidFill>
                <a:effectLst/>
                <a:latin typeface="Arial"/>
                <a:ea typeface="+mn-ea"/>
                <a:cs typeface="+mn-cs"/>
              </a:rPr>
              <a:t>Vereinbarung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über</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jeweiligen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Dienstleistungen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ausdrücklich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geregelt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ist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Keine</a:t>
            </a:r>
            <a:r>
              <a:rPr lang="en-US" sz="1000" kern="1200" noProof="0" dirty="0">
                <a:solidFill>
                  <a:schemeClr val="tx1"/>
                </a:solidFill>
                <a:effectLst/>
                <a:latin typeface="Arial"/>
                <a:ea typeface="+mn-ea"/>
                <a:cs typeface="+mn-cs"/>
              </a:rPr>
              <a:t> der </a:t>
            </a:r>
            <a:r>
              <a:rPr lang="en-US" sz="1000" kern="1200" noProof="0" dirty="0" err="1">
                <a:solidFill>
                  <a:schemeClr val="tx1"/>
                </a:solidFill>
                <a:effectLst/>
                <a:latin typeface="Arial"/>
                <a:ea typeface="+mn-ea"/>
                <a:cs typeface="+mn-cs"/>
              </a:rPr>
              <a:t>hierin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enthaltenen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Informationen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ist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als</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zusätzliche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Garantie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interpretieren</a:t>
            </a:r>
            <a:r>
              <a:rPr lang="en-US" sz="1000" kern="1200" noProof="0" dirty="0">
                <a:solidFill>
                  <a:schemeClr val="tx1"/>
                </a:solidFill>
                <a:effectLst/>
                <a:latin typeface="Arial"/>
                <a:ea typeface="+mn-ea"/>
                <a:cs typeface="+mn-cs"/>
              </a:rPr>
              <a:t>. 	</a:t>
            </a:r>
          </a:p>
          <a:p>
            <a:pPr>
              <a:spcBef>
                <a:spcPts val="1008"/>
              </a:spcBef>
            </a:pPr>
            <a:r>
              <a:rPr lang="en-US" sz="1000" kern="1200" noProof="0" dirty="0" err="1">
                <a:solidFill>
                  <a:schemeClr val="tx1"/>
                </a:solidFill>
                <a:effectLst/>
                <a:latin typeface="Arial"/>
                <a:ea typeface="+mn-ea"/>
                <a:cs typeface="+mn-cs"/>
              </a:rPr>
              <a:t>Insbesondere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sind</a:t>
            </a:r>
            <a:r>
              <a:rPr lang="en-US" sz="1000" kern="1200" noProof="0" dirty="0">
                <a:solidFill>
                  <a:schemeClr val="tx1"/>
                </a:solidFill>
                <a:effectLst/>
                <a:latin typeface="Arial"/>
                <a:ea typeface="+mn-ea"/>
                <a:cs typeface="+mn-cs"/>
              </a:rPr>
              <a:t> die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ihre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in </a:t>
            </a:r>
            <a:r>
              <a:rPr lang="en-US" sz="1000" kern="1200" noProof="0" dirty="0" err="1">
                <a:solidFill>
                  <a:schemeClr val="tx1"/>
                </a:solidFill>
                <a:effectLst/>
                <a:latin typeface="Arial"/>
                <a:ea typeface="+mn-ea"/>
                <a:cs typeface="+mn-cs"/>
              </a:rPr>
              <a:t>keiner</a:t>
            </a:r>
            <a:r>
              <a:rPr lang="en-US" sz="1000" kern="1200" noProof="0" dirty="0">
                <a:solidFill>
                  <a:schemeClr val="tx1"/>
                </a:solidFill>
                <a:effectLst/>
                <a:latin typeface="Arial"/>
                <a:ea typeface="+mn-ea"/>
                <a:cs typeface="+mn-cs"/>
              </a:rPr>
              <a:t> Weise </a:t>
            </a:r>
            <a:r>
              <a:rPr lang="en-US" sz="1000" kern="1200" noProof="0" dirty="0" err="1">
                <a:solidFill>
                  <a:schemeClr val="tx1"/>
                </a:solidFill>
                <a:effectLst/>
                <a:latin typeface="Arial"/>
                <a:ea typeface="+mn-ea"/>
                <a:cs typeface="+mn-cs"/>
              </a:rPr>
              <a:t>verpflichtet</a:t>
            </a:r>
            <a:r>
              <a:rPr lang="en-US" sz="1000" kern="1200" noProof="0" dirty="0">
                <a:solidFill>
                  <a:schemeClr val="tx1"/>
                </a:solidFill>
                <a:effectLst/>
                <a:latin typeface="Arial"/>
                <a:ea typeface="+mn-ea"/>
                <a:cs typeface="+mn-cs"/>
              </a:rPr>
              <a:t>, in </a:t>
            </a:r>
            <a:r>
              <a:rPr lang="en-US" sz="1000" kern="1200" noProof="0" dirty="0" err="1">
                <a:solidFill>
                  <a:schemeClr val="tx1"/>
                </a:solidFill>
                <a:effectLst/>
                <a:latin typeface="Arial"/>
                <a:ea typeface="+mn-ea"/>
                <a:cs typeface="+mn-cs"/>
              </a:rPr>
              <a:t>dieser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zugehörigen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Präsentation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dargestellte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Geschäftsabläufe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verfolgen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hierin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wiedergegebene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Funktionen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entwickeln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veröffentlichen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Diese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zugehörige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Präsentation</a:t>
            </a:r>
            <a:r>
              <a:rPr lang="en-US" sz="1000" kern="1200" noProof="0" dirty="0">
                <a:solidFill>
                  <a:schemeClr val="tx1"/>
                </a:solidFill>
                <a:effectLst/>
                <a:latin typeface="Arial"/>
                <a:ea typeface="+mn-ea"/>
                <a:cs typeface="+mn-cs"/>
              </a:rPr>
              <a:t>, </a:t>
            </a:r>
            <a:br>
              <a:rPr lang="en-US" sz="1000" kern="1200" noProof="0" dirty="0">
                <a:solidFill>
                  <a:schemeClr val="tx1"/>
                </a:solidFill>
                <a:effectLst/>
                <a:latin typeface="Arial"/>
                <a:ea typeface="+mn-ea"/>
                <a:cs typeface="+mn-cs"/>
              </a:rPr>
            </a:br>
            <a:r>
              <a:rPr lang="en-US" sz="1000" kern="1200" noProof="0" dirty="0">
                <a:solidFill>
                  <a:schemeClr val="tx1"/>
                </a:solidFill>
                <a:effectLst/>
                <a:latin typeface="Arial"/>
                <a:ea typeface="+mn-ea"/>
                <a:cs typeface="+mn-cs"/>
              </a:rPr>
              <a:t>die </a:t>
            </a:r>
            <a:r>
              <a:rPr lang="en-US" sz="1000" kern="1200" noProof="0" dirty="0" err="1">
                <a:solidFill>
                  <a:schemeClr val="tx1"/>
                </a:solidFill>
                <a:effectLst/>
                <a:latin typeface="Arial"/>
                <a:ea typeface="+mn-ea"/>
                <a:cs typeface="+mn-cs"/>
              </a:rPr>
              <a:t>Strategie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etwaige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künftige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Entwicklungen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und/</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Plattformen</a:t>
            </a:r>
            <a:r>
              <a:rPr lang="en-US" sz="1000" kern="1200" noProof="0" dirty="0">
                <a:solidFill>
                  <a:schemeClr val="tx1"/>
                </a:solidFill>
                <a:effectLst/>
                <a:latin typeface="Arial"/>
                <a:ea typeface="+mn-ea"/>
                <a:cs typeface="+mn-cs"/>
              </a:rPr>
              <a:t> der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ihrer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können</a:t>
            </a:r>
            <a:r>
              <a:rPr lang="en-US" sz="1000" kern="1200" noProof="0" dirty="0">
                <a:solidFill>
                  <a:schemeClr val="tx1"/>
                </a:solidFill>
                <a:effectLst/>
                <a:latin typeface="Arial"/>
                <a:ea typeface="+mn-ea"/>
                <a:cs typeface="+mn-cs"/>
              </a:rPr>
              <a:t> von der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ihren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jederzeit</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ohne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Angabe</a:t>
            </a:r>
            <a:r>
              <a:rPr lang="en-US" sz="1000" kern="1200" noProof="0" dirty="0">
                <a:solidFill>
                  <a:schemeClr val="tx1"/>
                </a:solidFill>
                <a:effectLst/>
                <a:latin typeface="Arial"/>
                <a:ea typeface="+mn-ea"/>
                <a:cs typeface="+mn-cs"/>
              </a:rPr>
              <a:t> von </a:t>
            </a:r>
            <a:r>
              <a:rPr lang="en-US" sz="1000" kern="1200" noProof="0" dirty="0" err="1">
                <a:solidFill>
                  <a:schemeClr val="tx1"/>
                </a:solidFill>
                <a:effectLst/>
                <a:latin typeface="Arial"/>
                <a:ea typeface="+mn-ea"/>
                <a:cs typeface="+mn-cs"/>
              </a:rPr>
              <a:t>Gründen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unangekündigt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geändert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werden</a:t>
            </a:r>
            <a:r>
              <a:rPr lang="en-US" sz="1000" kern="1200" noProof="0" dirty="0">
                <a:solidFill>
                  <a:schemeClr val="tx1"/>
                </a:solidFill>
                <a:effectLst/>
                <a:latin typeface="Arial"/>
                <a:ea typeface="+mn-ea"/>
                <a:cs typeface="+mn-cs"/>
              </a:rPr>
              <a:t>. </a:t>
            </a:r>
            <a:br>
              <a:rPr lang="en-US" sz="1000" kern="1200" noProof="0" dirty="0">
                <a:solidFill>
                  <a:schemeClr val="tx1"/>
                </a:solidFill>
                <a:effectLst/>
                <a:latin typeface="Arial"/>
                <a:ea typeface="+mn-ea"/>
                <a:cs typeface="+mn-cs"/>
              </a:rPr>
            </a:br>
            <a:r>
              <a:rPr lang="en-US" sz="1000" kern="1200" noProof="0" dirty="0">
                <a:solidFill>
                  <a:schemeClr val="tx1"/>
                </a:solidFill>
                <a:effectLst/>
                <a:latin typeface="Arial"/>
                <a:ea typeface="+mn-ea"/>
                <a:cs typeface="+mn-cs"/>
              </a:rPr>
              <a:t>Die in </a:t>
            </a:r>
            <a:r>
              <a:rPr lang="en-US" sz="1000" kern="1200" noProof="0" dirty="0" err="1">
                <a:solidFill>
                  <a:schemeClr val="tx1"/>
                </a:solidFill>
                <a:effectLst/>
                <a:latin typeface="Arial"/>
                <a:ea typeface="+mn-ea"/>
                <a:cs typeface="+mn-cs"/>
              </a:rPr>
              <a:t>dieser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enthaltenen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Informationen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stellen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Zusage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Versprechen</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keine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rechtliche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Verpflichtung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Lieferung</a:t>
            </a:r>
            <a:r>
              <a:rPr lang="en-US" sz="1000" kern="1200" noProof="0" dirty="0">
                <a:solidFill>
                  <a:schemeClr val="tx1"/>
                </a:solidFill>
                <a:effectLst/>
                <a:latin typeface="Arial"/>
                <a:ea typeface="+mn-ea"/>
                <a:cs typeface="+mn-cs"/>
              </a:rPr>
              <a:t> von Material, Code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Funktionen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dar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Sämtliche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vorausschauenden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Aussagen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unterliegen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unterschiedlichen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Risiken</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Unsicherheiten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durch</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die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tatsächlichen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Ergebnisse</a:t>
            </a:r>
            <a:r>
              <a:rPr lang="en-US" sz="1000" kern="1200" noProof="0" dirty="0">
                <a:solidFill>
                  <a:schemeClr val="tx1"/>
                </a:solidFill>
                <a:effectLst/>
                <a:latin typeface="Arial"/>
                <a:ea typeface="+mn-ea"/>
                <a:cs typeface="+mn-cs"/>
              </a:rPr>
              <a:t> von den </a:t>
            </a:r>
            <a:r>
              <a:rPr lang="en-US" sz="1000" kern="1200" noProof="0" dirty="0" err="1">
                <a:solidFill>
                  <a:schemeClr val="tx1"/>
                </a:solidFill>
                <a:effectLst/>
                <a:latin typeface="Arial"/>
                <a:ea typeface="+mn-ea"/>
                <a:cs typeface="+mn-cs"/>
              </a:rPr>
              <a:t>Erwartungen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abweichen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können</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vorausschauenden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Aussagen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geben</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Sicht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dem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Zeitpunkt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wieder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dem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getätigt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wurden</a:t>
            </a:r>
            <a:r>
              <a:rPr lang="en-US" sz="1000" kern="1200" noProof="0" dirty="0">
                <a:solidFill>
                  <a:schemeClr val="tx1"/>
                </a:solidFill>
                <a:effectLst/>
                <a:latin typeface="Arial"/>
                <a:ea typeface="+mn-ea"/>
                <a:cs typeface="+mn-cs"/>
              </a:rPr>
              <a:t>. Dem </a:t>
            </a:r>
            <a:r>
              <a:rPr lang="en-US" sz="1000" kern="1200" noProof="0" dirty="0" err="1">
                <a:solidFill>
                  <a:schemeClr val="tx1"/>
                </a:solidFill>
                <a:effectLst/>
                <a:latin typeface="Arial"/>
                <a:ea typeface="+mn-ea"/>
                <a:cs typeface="+mn-cs"/>
              </a:rPr>
              <a:t>Leser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wird</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empfohlen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diesen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Aussagen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übertriebenes</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Vertrauen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schenken</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sich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bei</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Kaufentscheidungen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nicht</a:t>
            </a:r>
            <a:r>
              <a:rPr lang="en-US" sz="1000" kern="1200" noProof="0" dirty="0">
                <a:solidFill>
                  <a:schemeClr val="tx1"/>
                </a:solidFill>
                <a:effectLst/>
                <a:latin typeface="Arial"/>
                <a:ea typeface="+mn-ea"/>
                <a:cs typeface="+mn-cs"/>
              </a:rPr>
              <a:t> auf </a:t>
            </a:r>
            <a:r>
              <a:rPr lang="en-US" sz="1000" kern="1200" noProof="0" dirty="0" err="1">
                <a:solidFill>
                  <a:schemeClr val="tx1"/>
                </a:solidFill>
                <a:effectLst/>
                <a:latin typeface="Arial"/>
                <a:ea typeface="+mn-ea"/>
                <a:cs typeface="+mn-cs"/>
              </a:rPr>
              <a:t>sie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stützen</a:t>
            </a:r>
            <a:r>
              <a:rPr lang="en-US" sz="1000" kern="1200" noProof="0" dirty="0">
                <a:solidFill>
                  <a:schemeClr val="tx1"/>
                </a:solidFill>
                <a:effectLst/>
                <a:latin typeface="Arial"/>
                <a:ea typeface="+mn-ea"/>
                <a:cs typeface="+mn-cs"/>
              </a:rPr>
              <a:t>.</a:t>
            </a:r>
          </a:p>
        </p:txBody>
      </p:sp>
    </p:spTree>
    <p:extLst>
      <p:ext uri="{BB962C8B-B14F-4D97-AF65-F5344CB8AC3E}">
        <p14:creationId xmlns:p14="http://schemas.microsoft.com/office/powerpoint/2010/main" val="18203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89995" tIns="71995" rIns="89995" bIns="71995" rtlCol="0" anchor="ctr"/>
          <a:lstStyle/>
          <a:p>
            <a:pPr marR="0" algn="ctr" defTabSz="914345"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7" y="6081715"/>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89995" tIns="71995" rIns="89995" bIns="71995" rtlCol="0" anchor="ctr"/>
          <a:lstStyle/>
          <a:p>
            <a:pPr marR="0" algn="ctr" defTabSz="914345"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3"/>
            <a:ext cx="6840000" cy="492443"/>
          </a:xfrm>
        </p:spPr>
        <p:txBody>
          <a:bodyPr anchor="t" anchorCtr="0">
            <a:noAutofit/>
          </a:bodyPr>
          <a:lstStyle>
            <a:lvl1pPr marL="0" marR="0" indent="0" algn="l" defTabSz="914345"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172" indent="0" algn="ctr">
              <a:buNone/>
              <a:defRPr>
                <a:solidFill>
                  <a:schemeClr val="tx1">
                    <a:tint val="75000"/>
                  </a:schemeClr>
                </a:solidFill>
              </a:defRPr>
            </a:lvl2pPr>
            <a:lvl3pPr marL="914345" indent="0" algn="ctr">
              <a:buNone/>
              <a:defRPr>
                <a:solidFill>
                  <a:schemeClr val="tx1">
                    <a:tint val="75000"/>
                  </a:schemeClr>
                </a:solidFill>
              </a:defRPr>
            </a:lvl3pPr>
            <a:lvl4pPr marL="1371517" indent="0" algn="ctr">
              <a:buNone/>
              <a:defRPr>
                <a:solidFill>
                  <a:schemeClr val="tx1">
                    <a:tint val="75000"/>
                  </a:schemeClr>
                </a:solidFill>
              </a:defRPr>
            </a:lvl4pPr>
            <a:lvl5pPr marL="1828690" indent="0" algn="ctr">
              <a:buNone/>
              <a:defRPr>
                <a:solidFill>
                  <a:schemeClr val="tx1">
                    <a:tint val="75000"/>
                  </a:schemeClr>
                </a:solidFill>
              </a:defRPr>
            </a:lvl5pPr>
            <a:lvl6pPr marL="2285862" indent="0" algn="ctr">
              <a:buNone/>
              <a:defRPr>
                <a:solidFill>
                  <a:schemeClr val="tx1">
                    <a:tint val="75000"/>
                  </a:schemeClr>
                </a:solidFill>
              </a:defRPr>
            </a:lvl6pPr>
            <a:lvl7pPr marL="2743035" indent="0" algn="ctr">
              <a:buNone/>
              <a:defRPr>
                <a:solidFill>
                  <a:schemeClr val="tx1">
                    <a:tint val="75000"/>
                  </a:schemeClr>
                </a:solidFill>
              </a:defRPr>
            </a:lvl7pPr>
            <a:lvl8pPr marL="3200207" indent="0" algn="ctr">
              <a:buNone/>
              <a:defRPr>
                <a:solidFill>
                  <a:schemeClr val="tx1">
                    <a:tint val="75000"/>
                  </a:schemeClr>
                </a:solidFill>
              </a:defRPr>
            </a:lvl8pPr>
            <a:lvl9pPr marL="365738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3" y="1690690"/>
            <a:ext cx="8494713" cy="4391026"/>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89995" tIns="71995" rIns="89995" bIns="71995" rtlCol="0" anchor="ctr"/>
          <a:lstStyle/>
          <a:p>
            <a:pPr marR="0" algn="ctr" defTabSz="914345"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7" y="6081715"/>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89995" tIns="71995" rIns="89995" bIns="71995" rtlCol="0" anchor="ctr"/>
          <a:lstStyle/>
          <a:p>
            <a:pPr marR="0" algn="ctr" defTabSz="914345"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3"/>
            <a:ext cx="6840000" cy="492443"/>
          </a:xfrm>
        </p:spPr>
        <p:txBody>
          <a:bodyPr anchor="t" anchorCtr="0">
            <a:noAutofit/>
          </a:bodyPr>
          <a:lstStyle>
            <a:lvl1pPr marL="0" marR="0" indent="0" algn="l" defTabSz="914345"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172" indent="0" algn="ctr">
              <a:buNone/>
              <a:defRPr>
                <a:solidFill>
                  <a:schemeClr val="tx1">
                    <a:tint val="75000"/>
                  </a:schemeClr>
                </a:solidFill>
              </a:defRPr>
            </a:lvl2pPr>
            <a:lvl3pPr marL="914345" indent="0" algn="ctr">
              <a:buNone/>
              <a:defRPr>
                <a:solidFill>
                  <a:schemeClr val="tx1">
                    <a:tint val="75000"/>
                  </a:schemeClr>
                </a:solidFill>
              </a:defRPr>
            </a:lvl3pPr>
            <a:lvl4pPr marL="1371517" indent="0" algn="ctr">
              <a:buNone/>
              <a:defRPr>
                <a:solidFill>
                  <a:schemeClr val="tx1">
                    <a:tint val="75000"/>
                  </a:schemeClr>
                </a:solidFill>
              </a:defRPr>
            </a:lvl4pPr>
            <a:lvl5pPr marL="1828690" indent="0" algn="ctr">
              <a:buNone/>
              <a:defRPr>
                <a:solidFill>
                  <a:schemeClr val="tx1">
                    <a:tint val="75000"/>
                  </a:schemeClr>
                </a:solidFill>
              </a:defRPr>
            </a:lvl5pPr>
            <a:lvl6pPr marL="2285862" indent="0" algn="ctr">
              <a:buNone/>
              <a:defRPr>
                <a:solidFill>
                  <a:schemeClr val="tx1">
                    <a:tint val="75000"/>
                  </a:schemeClr>
                </a:solidFill>
              </a:defRPr>
            </a:lvl6pPr>
            <a:lvl7pPr marL="2743035" indent="0" algn="ctr">
              <a:buNone/>
              <a:defRPr>
                <a:solidFill>
                  <a:schemeClr val="tx1">
                    <a:tint val="75000"/>
                  </a:schemeClr>
                </a:solidFill>
              </a:defRPr>
            </a:lvl7pPr>
            <a:lvl8pPr marL="3200207" indent="0" algn="ctr">
              <a:buNone/>
              <a:defRPr>
                <a:solidFill>
                  <a:schemeClr val="tx1">
                    <a:tint val="75000"/>
                  </a:schemeClr>
                </a:solidFill>
              </a:defRPr>
            </a:lvl8pPr>
            <a:lvl9pPr marL="365738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1"/>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7" y="6081715"/>
            <a:ext cx="916953" cy="454025"/>
          </a:xfrm>
          <a:prstGeom prst="rect">
            <a:avLst/>
          </a:prstGeom>
        </p:spPr>
      </p:pic>
      <p:sp>
        <p:nvSpPr>
          <p:cNvPr id="6" name="Subtitle 2"/>
          <p:cNvSpPr>
            <a:spLocks noGrp="1"/>
          </p:cNvSpPr>
          <p:nvPr>
            <p:ph type="subTitle" idx="1" hasCustomPrompt="1"/>
          </p:nvPr>
        </p:nvSpPr>
        <p:spPr bwMode="gray">
          <a:xfrm>
            <a:off x="414000" y="1499873"/>
            <a:ext cx="6840000" cy="492443"/>
          </a:xfrm>
        </p:spPr>
        <p:txBody>
          <a:bodyPr anchor="t" anchorCtr="0">
            <a:noAutofit/>
          </a:bodyPr>
          <a:lstStyle>
            <a:lvl1pPr marL="0" marR="0" indent="0" algn="l" defTabSz="914345"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172" indent="0" algn="ctr">
              <a:buNone/>
              <a:defRPr>
                <a:solidFill>
                  <a:schemeClr val="tx1">
                    <a:tint val="75000"/>
                  </a:schemeClr>
                </a:solidFill>
              </a:defRPr>
            </a:lvl2pPr>
            <a:lvl3pPr marL="914345" indent="0" algn="ctr">
              <a:buNone/>
              <a:defRPr>
                <a:solidFill>
                  <a:schemeClr val="tx1">
                    <a:tint val="75000"/>
                  </a:schemeClr>
                </a:solidFill>
              </a:defRPr>
            </a:lvl3pPr>
            <a:lvl4pPr marL="1371517" indent="0" algn="ctr">
              <a:buNone/>
              <a:defRPr>
                <a:solidFill>
                  <a:schemeClr val="tx1">
                    <a:tint val="75000"/>
                  </a:schemeClr>
                </a:solidFill>
              </a:defRPr>
            </a:lvl4pPr>
            <a:lvl5pPr marL="1828690" indent="0" algn="ctr">
              <a:buNone/>
              <a:defRPr>
                <a:solidFill>
                  <a:schemeClr val="tx1">
                    <a:tint val="75000"/>
                  </a:schemeClr>
                </a:solidFill>
              </a:defRPr>
            </a:lvl5pPr>
            <a:lvl6pPr marL="2285862" indent="0" algn="ctr">
              <a:buNone/>
              <a:defRPr>
                <a:solidFill>
                  <a:schemeClr val="tx1">
                    <a:tint val="75000"/>
                  </a:schemeClr>
                </a:solidFill>
              </a:defRPr>
            </a:lvl6pPr>
            <a:lvl7pPr marL="2743035" indent="0" algn="ctr">
              <a:buNone/>
              <a:defRPr>
                <a:solidFill>
                  <a:schemeClr val="tx1">
                    <a:tint val="75000"/>
                  </a:schemeClr>
                </a:solidFill>
              </a:defRPr>
            </a:lvl7pPr>
            <a:lvl8pPr marL="3200207" indent="0" algn="ctr">
              <a:buNone/>
              <a:defRPr>
                <a:solidFill>
                  <a:schemeClr val="tx1">
                    <a:tint val="75000"/>
                  </a:schemeClr>
                </a:solidFill>
              </a:defRPr>
            </a:lvl8pPr>
            <a:lvl9pPr marL="365738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7" y="6081715"/>
            <a:ext cx="916953" cy="454025"/>
          </a:xfrm>
          <a:prstGeom prst="rect">
            <a:avLst/>
          </a:prstGeom>
        </p:spPr>
      </p:pic>
      <p:sp>
        <p:nvSpPr>
          <p:cNvPr id="6" name="Subtitle 2"/>
          <p:cNvSpPr>
            <a:spLocks noGrp="1"/>
          </p:cNvSpPr>
          <p:nvPr>
            <p:ph type="subTitle" idx="1" hasCustomPrompt="1"/>
          </p:nvPr>
        </p:nvSpPr>
        <p:spPr bwMode="gray">
          <a:xfrm>
            <a:off x="414000" y="1499873"/>
            <a:ext cx="6840000" cy="492443"/>
          </a:xfrm>
        </p:spPr>
        <p:txBody>
          <a:bodyPr anchor="t" anchorCtr="0">
            <a:noAutofit/>
          </a:bodyPr>
          <a:lstStyle>
            <a:lvl1pPr marL="0" marR="0" indent="0" algn="l" defTabSz="914345"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172" indent="0" algn="ctr">
              <a:buNone/>
              <a:defRPr>
                <a:solidFill>
                  <a:schemeClr val="tx1">
                    <a:tint val="75000"/>
                  </a:schemeClr>
                </a:solidFill>
              </a:defRPr>
            </a:lvl2pPr>
            <a:lvl3pPr marL="914345" indent="0" algn="ctr">
              <a:buNone/>
              <a:defRPr>
                <a:solidFill>
                  <a:schemeClr val="tx1">
                    <a:tint val="75000"/>
                  </a:schemeClr>
                </a:solidFill>
              </a:defRPr>
            </a:lvl3pPr>
            <a:lvl4pPr marL="1371517" indent="0" algn="ctr">
              <a:buNone/>
              <a:defRPr>
                <a:solidFill>
                  <a:schemeClr val="tx1">
                    <a:tint val="75000"/>
                  </a:schemeClr>
                </a:solidFill>
              </a:defRPr>
            </a:lvl4pPr>
            <a:lvl5pPr marL="1828690" indent="0" algn="ctr">
              <a:buNone/>
              <a:defRPr>
                <a:solidFill>
                  <a:schemeClr val="tx1">
                    <a:tint val="75000"/>
                  </a:schemeClr>
                </a:solidFill>
              </a:defRPr>
            </a:lvl5pPr>
            <a:lvl6pPr marL="2285862" indent="0" algn="ctr">
              <a:buNone/>
              <a:defRPr>
                <a:solidFill>
                  <a:schemeClr val="tx1">
                    <a:tint val="75000"/>
                  </a:schemeClr>
                </a:solidFill>
              </a:defRPr>
            </a:lvl6pPr>
            <a:lvl7pPr marL="2743035" indent="0" algn="ctr">
              <a:buNone/>
              <a:defRPr>
                <a:solidFill>
                  <a:schemeClr val="tx1">
                    <a:tint val="75000"/>
                  </a:schemeClr>
                </a:solidFill>
              </a:defRPr>
            </a:lvl7pPr>
            <a:lvl8pPr marL="3200207" indent="0" algn="ctr">
              <a:buNone/>
              <a:defRPr>
                <a:solidFill>
                  <a:schemeClr val="tx1">
                    <a:tint val="75000"/>
                  </a:schemeClr>
                </a:solidFill>
              </a:defRPr>
            </a:lvl8pPr>
            <a:lvl9pPr marL="365738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1"/>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7_Blank">
    <p:spTree>
      <p:nvGrpSpPr>
        <p:cNvPr id="1" name=""/>
        <p:cNvGrpSpPr/>
        <p:nvPr/>
      </p:nvGrpSpPr>
      <p:grpSpPr>
        <a:xfrm>
          <a:off x="0" y="0"/>
          <a:ext cx="0" cy="0"/>
          <a:chOff x="0" y="0"/>
          <a:chExt cx="0" cy="0"/>
        </a:xfrm>
      </p:grpSpPr>
      <p:sp>
        <p:nvSpPr>
          <p:cNvPr id="2" name="TextBox 1"/>
          <p:cNvSpPr txBox="1"/>
          <p:nvPr userDrawn="1"/>
        </p:nvSpPr>
        <p:spPr>
          <a:xfrm>
            <a:off x="550070" y="523959"/>
            <a:ext cx="2630895" cy="69249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4500" kern="0" dirty="0">
                <a:solidFill>
                  <a:srgbClr val="666666"/>
                </a:solidFill>
                <a:latin typeface="BentonSans Light" panose="02000503000000020004" pitchFamily="2" charset="0"/>
                <a:ea typeface="Arial Unicode MS" pitchFamily="34" charset="-128"/>
                <a:cs typeface="Arial Unicode MS" pitchFamily="34" charset="-128"/>
              </a:rPr>
              <a:t>PREFACE</a:t>
            </a:r>
          </a:p>
        </p:txBody>
      </p:sp>
      <p:sp>
        <p:nvSpPr>
          <p:cNvPr id="3" name="TextBox 2"/>
          <p:cNvSpPr txBox="1"/>
          <p:nvPr userDrawn="1"/>
        </p:nvSpPr>
        <p:spPr>
          <a:xfrm>
            <a:off x="592922" y="1571464"/>
            <a:ext cx="4874125" cy="4345805"/>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dirty="0">
                <a:solidFill>
                  <a:srgbClr val="666666"/>
                </a:solidFill>
                <a:latin typeface="BentonSans Light" panose="02000503000000020004" pitchFamily="2" charset="0"/>
                <a:ea typeface="Arial Unicode MS" pitchFamily="34" charset="-128"/>
                <a:cs typeface="Arial Unicode MS" pitchFamily="34" charset="-128"/>
              </a:rPr>
              <a:t>INTRODUCTION</a:t>
            </a: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r>
              <a:rPr lang="en-US" sz="1200" kern="0" dirty="0">
                <a:solidFill>
                  <a:srgbClr val="666666"/>
                </a:solidFill>
                <a:latin typeface="BentonSans Light" panose="02000503000000020004" pitchFamily="2" charset="0"/>
                <a:ea typeface="Arial Unicode MS" pitchFamily="34" charset="-128"/>
                <a:cs typeface="Arial Unicode MS" pitchFamily="34" charset="-128"/>
              </a:rPr>
              <a:t>To allow for creating quick mock-ups, SAP </a:t>
            </a:r>
            <a:r>
              <a:rPr lang="en-US" sz="1200" kern="0" dirty="0" err="1">
                <a:solidFill>
                  <a:srgbClr val="666666"/>
                </a:solidFill>
                <a:latin typeface="BentonSans Light" panose="02000503000000020004" pitchFamily="2" charset="0"/>
                <a:ea typeface="Arial Unicode MS" pitchFamily="34" charset="-128"/>
                <a:cs typeface="Arial Unicode MS" pitchFamily="34" charset="-128"/>
              </a:rPr>
              <a:t>Fiori</a:t>
            </a:r>
            <a:r>
              <a:rPr lang="en-US" sz="1200" kern="0" dirty="0">
                <a:solidFill>
                  <a:srgbClr val="666666"/>
                </a:solidFill>
                <a:latin typeface="BentonSans Light" panose="02000503000000020004" pitchFamily="2" charset="0"/>
                <a:ea typeface="Arial Unicode MS" pitchFamily="34" charset="-128"/>
                <a:cs typeface="Arial Unicode MS" pitchFamily="34" charset="-128"/>
              </a:rPr>
              <a:t> provides a kit for Microsoft PowerPoint which includes all important UI elements. By using this prototyping kit, you can easily create mock-ups and create links between pages using PowerPoint's functionalities. When designing your prototype, keep the design principles in mind. </a:t>
            </a: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endParaRPr lang="en-US" sz="1200" kern="0" dirty="0">
              <a:solidFill>
                <a:srgbClr val="666666"/>
              </a:solidFill>
              <a:latin typeface="BentonSans Light" panose="02000503000000020004" pitchFamily="2" charset="0"/>
              <a:ea typeface="Arial Unicode MS" pitchFamily="34" charset="-128"/>
              <a:cs typeface="Arial Unicode MS" pitchFamily="34" charset="-128"/>
            </a:endParaRP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r>
              <a:rPr lang="en-US" sz="1300" kern="0" dirty="0">
                <a:solidFill>
                  <a:srgbClr val="666666"/>
                </a:solidFill>
                <a:latin typeface="BentonSans Light" panose="02000503000000020004" pitchFamily="2" charset="0"/>
                <a:ea typeface="Arial Unicode MS" pitchFamily="34" charset="-128"/>
                <a:cs typeface="Arial Unicode MS" pitchFamily="34" charset="-128"/>
              </a:rPr>
              <a:t>SAP Icon Font</a:t>
            </a: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r>
              <a:rPr lang="en-US" sz="1200" kern="0" dirty="0">
                <a:solidFill>
                  <a:srgbClr val="666666"/>
                </a:solidFill>
                <a:latin typeface="BentonSans Light" panose="02000503000000020004" pitchFamily="2" charset="0"/>
                <a:ea typeface="Arial Unicode MS" pitchFamily="34" charset="-128"/>
                <a:cs typeface="Arial Unicode MS" pitchFamily="34" charset="-128"/>
              </a:rPr>
              <a:t>To view the following slides correctly, please make sure you have the latest version of the SAP’s icon font (file: SAP-</a:t>
            </a:r>
            <a:r>
              <a:rPr lang="en-US" sz="1200" kern="0" dirty="0" err="1">
                <a:solidFill>
                  <a:srgbClr val="666666"/>
                </a:solidFill>
                <a:latin typeface="BentonSans Light" panose="02000503000000020004" pitchFamily="2" charset="0"/>
                <a:ea typeface="Arial Unicode MS" pitchFamily="34" charset="-128"/>
                <a:cs typeface="Arial Unicode MS" pitchFamily="34" charset="-128"/>
              </a:rPr>
              <a:t>Icons.ttf</a:t>
            </a:r>
            <a:r>
              <a:rPr lang="en-US" sz="1200" kern="0" dirty="0">
                <a:solidFill>
                  <a:srgbClr val="666666"/>
                </a:solidFill>
                <a:latin typeface="BentonSans Light" panose="02000503000000020004" pitchFamily="2" charset="0"/>
                <a:ea typeface="Arial Unicode MS" pitchFamily="34" charset="-128"/>
                <a:cs typeface="Arial Unicode MS" pitchFamily="34" charset="-128"/>
              </a:rPr>
              <a:t>) installed. It comes</a:t>
            </a:r>
            <a:r>
              <a:rPr lang="en-US" sz="1200" kern="0" baseline="0" dirty="0">
                <a:solidFill>
                  <a:srgbClr val="666666"/>
                </a:solidFill>
                <a:latin typeface="BentonSans Light" panose="02000503000000020004" pitchFamily="2" charset="0"/>
                <a:ea typeface="Arial Unicode MS" pitchFamily="34" charset="-128"/>
                <a:cs typeface="Arial Unicode MS" pitchFamily="34" charset="-128"/>
              </a:rPr>
              <a:t> with the Open UI5 SDK. For example for windows 7 installation, simply search the open UI5 library for string “.</a:t>
            </a:r>
            <a:r>
              <a:rPr lang="en-US" sz="1200" kern="0" baseline="0" dirty="0" err="1">
                <a:solidFill>
                  <a:srgbClr val="666666"/>
                </a:solidFill>
                <a:latin typeface="BentonSans Light" panose="02000503000000020004" pitchFamily="2" charset="0"/>
                <a:ea typeface="Arial Unicode MS" pitchFamily="34" charset="-128"/>
                <a:cs typeface="Arial Unicode MS" pitchFamily="34" charset="-128"/>
              </a:rPr>
              <a:t>ttf</a:t>
            </a:r>
            <a:r>
              <a:rPr lang="en-US" sz="1200" kern="0" baseline="0" dirty="0">
                <a:solidFill>
                  <a:srgbClr val="666666"/>
                </a:solidFill>
                <a:latin typeface="BentonSans Light" panose="02000503000000020004" pitchFamily="2" charset="0"/>
                <a:ea typeface="Arial Unicode MS" pitchFamily="34" charset="-128"/>
                <a:cs typeface="Arial Unicode MS" pitchFamily="34" charset="-128"/>
              </a:rPr>
              <a:t>”. In the search results right-click on the sap-</a:t>
            </a:r>
            <a:r>
              <a:rPr lang="en-US" sz="1200" kern="0" baseline="0" dirty="0" err="1">
                <a:solidFill>
                  <a:srgbClr val="666666"/>
                </a:solidFill>
                <a:latin typeface="BentonSans Light" panose="02000503000000020004" pitchFamily="2" charset="0"/>
                <a:ea typeface="Arial Unicode MS" pitchFamily="34" charset="-128"/>
                <a:cs typeface="Arial Unicode MS" pitchFamily="34" charset="-128"/>
              </a:rPr>
              <a:t>icons.ttf</a:t>
            </a:r>
            <a:r>
              <a:rPr lang="en-US" sz="1200" kern="0" baseline="0" dirty="0">
                <a:solidFill>
                  <a:srgbClr val="666666"/>
                </a:solidFill>
                <a:latin typeface="BentonSans Light" panose="02000503000000020004" pitchFamily="2" charset="0"/>
                <a:ea typeface="Arial Unicode MS" pitchFamily="34" charset="-128"/>
                <a:cs typeface="Arial Unicode MS" pitchFamily="34" charset="-128"/>
              </a:rPr>
              <a:t> file and select install. You can then change and insert icons in Microsoft PowerPoint via “Insert-&gt; Symbol” and selecting font: “SAP-Icons”. </a:t>
            </a: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r>
              <a:rPr lang="en-US" sz="1200" kern="0" baseline="0" dirty="0">
                <a:solidFill>
                  <a:srgbClr val="666666"/>
                </a:solidFill>
                <a:latin typeface="BentonSans Light" panose="02000503000000020004" pitchFamily="2" charset="0"/>
                <a:ea typeface="Arial Unicode MS" pitchFamily="34" charset="-128"/>
                <a:cs typeface="Arial Unicode MS" pitchFamily="34" charset="-128"/>
              </a:rPr>
              <a:t>After the installation on Mac, you can open the font Book application and select the “user” from the navigation menu. Then choose the SAP-Icons to view all the icons. From here you can highlight any icon and copy it to your Microsoft PowerPoint slides.</a:t>
            </a:r>
            <a:endParaRPr lang="en-US" sz="1200" kern="0" dirty="0">
              <a:solidFill>
                <a:srgbClr val="666666"/>
              </a:solidFill>
              <a:latin typeface="BentonSans Light" panose="02000503000000020004" pitchFamily="2" charset="0"/>
              <a:ea typeface="Arial Unicode MS" pitchFamily="34" charset="-128"/>
              <a:cs typeface="Arial Unicode MS" pitchFamily="34" charset="-128"/>
            </a:endParaRP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endParaRPr lang="en-US" sz="1200" kern="0" dirty="0">
              <a:solidFill>
                <a:srgbClr val="666666"/>
              </a:solidFill>
              <a:latin typeface="BentonSans Light" panose="02000503000000020004" pitchFamily="2" charset="0"/>
              <a:ea typeface="Arial Unicode MS" pitchFamily="34" charset="-128"/>
              <a:cs typeface="Arial Unicode MS" pitchFamily="34" charset="-128"/>
            </a:endParaRP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r>
              <a:rPr lang="en-US" sz="1200" kern="0" dirty="0">
                <a:solidFill>
                  <a:srgbClr val="666666"/>
                </a:solidFill>
                <a:latin typeface="BentonSans Light" panose="02000503000000020004" pitchFamily="2" charset="0"/>
                <a:ea typeface="Arial Unicode MS" pitchFamily="34" charset="-128"/>
                <a:cs typeface="Arial Unicode MS" pitchFamily="34" charset="-128"/>
              </a:rPr>
              <a:t>Please</a:t>
            </a:r>
            <a:r>
              <a:rPr lang="en-US" sz="1200" kern="0" baseline="0" dirty="0">
                <a:solidFill>
                  <a:srgbClr val="666666"/>
                </a:solidFill>
                <a:latin typeface="BentonSans Light" panose="02000503000000020004" pitchFamily="2" charset="0"/>
                <a:ea typeface="Arial Unicode MS" pitchFamily="34" charset="-128"/>
                <a:cs typeface="Arial Unicode MS" pitchFamily="34" charset="-128"/>
              </a:rPr>
              <a:t> </a:t>
            </a:r>
            <a:r>
              <a:rPr lang="en-US" sz="1200" kern="0" dirty="0">
                <a:solidFill>
                  <a:srgbClr val="666666"/>
                </a:solidFill>
                <a:latin typeface="BentonSans Light" panose="02000503000000020004" pitchFamily="2" charset="0"/>
                <a:ea typeface="Arial Unicode MS" pitchFamily="34" charset="-128"/>
                <a:cs typeface="Arial Unicode MS" pitchFamily="34" charset="-128"/>
              </a:rPr>
              <a:t>address your design-related questions to </a:t>
            </a:r>
            <a:r>
              <a:rPr lang="en-US" sz="1200" kern="0" dirty="0">
                <a:solidFill>
                  <a:srgbClr val="666666"/>
                </a:solidFill>
                <a:latin typeface="BentonSans Light" panose="02000503000000020004" pitchFamily="2" charset="0"/>
                <a:ea typeface="Arial Unicode MS" pitchFamily="34" charset="-128"/>
                <a:cs typeface="Arial Unicode MS" pitchFamily="34" charset="-128"/>
                <a:hlinkClick r:id="rId2"/>
              </a:rPr>
              <a:t>fioridesign@sap.com </a:t>
            </a:r>
            <a:r>
              <a:rPr lang="en-US" sz="1200" kern="0" dirty="0">
                <a:solidFill>
                  <a:srgbClr val="666666"/>
                </a:solidFill>
                <a:latin typeface="BentonSans Light" panose="02000503000000020004" pitchFamily="2" charset="0"/>
                <a:ea typeface="Arial Unicode MS" pitchFamily="34" charset="-128"/>
                <a:cs typeface="Arial Unicode MS" pitchFamily="34" charset="-128"/>
              </a:rPr>
              <a:t>.</a:t>
            </a:r>
          </a:p>
        </p:txBody>
      </p:sp>
      <p:sp>
        <p:nvSpPr>
          <p:cNvPr id="7" name="Rectangle 6">
            <a:hlinkClick r:id="rId3"/>
          </p:cNvPr>
          <p:cNvSpPr/>
          <p:nvPr userDrawn="1"/>
        </p:nvSpPr>
        <p:spPr bwMode="gray">
          <a:xfrm>
            <a:off x="6235015" y="3552005"/>
            <a:ext cx="1271112" cy="209501"/>
          </a:xfrm>
          <a:prstGeom prst="rect">
            <a:avLst/>
          </a:prstGeom>
          <a:no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lang="de-DE" sz="1000" kern="0" noProof="0" dirty="0">
              <a:solidFill>
                <a:srgbClr val="666666"/>
              </a:solidFill>
              <a:latin typeface="BentonSans Book" panose="02000503000000020004" pitchFamily="2" charset="0"/>
              <a:ea typeface="Arial Unicode MS" pitchFamily="34" charset="-128"/>
              <a:cs typeface="Arial Unicode MS" pitchFamily="34" charset="-128"/>
            </a:endParaRPr>
          </a:p>
        </p:txBody>
      </p:sp>
      <p:sp>
        <p:nvSpPr>
          <p:cNvPr id="4" name="TextBox 3"/>
          <p:cNvSpPr txBox="1"/>
          <p:nvPr userDrawn="1"/>
        </p:nvSpPr>
        <p:spPr>
          <a:xfrm>
            <a:off x="1914155" y="-662564"/>
            <a:ext cx="0"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90684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3970" anchor="t" anchorCtr="0"/>
          <a:lstStyle>
            <a:lvl1pPr algn="ctr">
              <a:defRPr b="0"/>
            </a:lvl1pPr>
          </a:lstStyle>
          <a:p>
            <a:r>
              <a:rPr lang="en-US"/>
              <a:t>Click icon to add picture</a:t>
            </a: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89995" tIns="71995" rIns="89995" bIns="71995" rtlCol="0" anchor="ctr"/>
          <a:lstStyle/>
          <a:p>
            <a:pPr marR="0" algn="ctr" defTabSz="914345"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3" y="3506403"/>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3" y="6081715"/>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89995" tIns="71995" rIns="89995" bIns="71995" rtlCol="0" anchor="ctr"/>
          <a:lstStyle/>
          <a:p>
            <a:pPr marR="0" algn="ctr" defTabSz="914345"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3" y="4604387"/>
            <a:ext cx="8496300" cy="1477328"/>
          </a:xfrm>
        </p:spPr>
        <p:txBody>
          <a:bodyPr anchor="b"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3" y="478632"/>
            <a:ext cx="1832305" cy="907257"/>
          </a:xfrm>
          <a:prstGeom prst="rect">
            <a:avLst/>
          </a:prstGeom>
        </p:spPr>
      </p:pic>
      <p:sp>
        <p:nvSpPr>
          <p:cNvPr id="6" name="TextBox 5"/>
          <p:cNvSpPr txBox="1"/>
          <p:nvPr userDrawn="1"/>
        </p:nvSpPr>
        <p:spPr bwMode="black">
          <a:xfrm>
            <a:off x="324003" y="6636186"/>
            <a:ext cx="2949525" cy="123111"/>
          </a:xfrm>
          <a:prstGeom prst="rect">
            <a:avLst/>
          </a:prstGeom>
          <a:noFill/>
        </p:spPr>
        <p:txBody>
          <a:bodyPr wrap="none" lIns="0" tIns="0" rIns="0" bIns="0" rtlCol="0">
            <a:spAutoFit/>
          </a:bodyPr>
          <a:lstStyle/>
          <a:p>
            <a:pPr marL="133342" indent="-133342" algn="l">
              <a:buClrTx/>
              <a:buFont typeface="Arial" pitchFamily="34" charset="0"/>
              <a:buChar char="©"/>
              <a:tabLst/>
            </a:pPr>
            <a:r>
              <a:rPr lang="en-US" sz="800" noProof="0" dirty="0">
                <a:solidFill>
                  <a:schemeClr val="tx1"/>
                </a:solidFill>
              </a:rPr>
              <a:t>2013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3" y="1692001"/>
            <a:ext cx="8494713" cy="3831818"/>
          </a:xfrm>
        </p:spPr>
        <p:txBody>
          <a:bodyPr>
            <a:noAutofit/>
          </a:bodyPr>
          <a:lstStyle>
            <a:lvl1pPr marL="0" marR="0" indent="0" algn="l" defTabSz="914345" rtl="0" eaLnBrk="1" fontAlgn="auto" latinLnBrk="0" hangingPunct="1">
              <a:lnSpc>
                <a:spcPct val="100000"/>
              </a:lnSpc>
              <a:spcBef>
                <a:spcPts val="1200"/>
              </a:spcBef>
              <a:spcAft>
                <a:spcPts val="0"/>
              </a:spcAft>
              <a:buClr>
                <a:schemeClr val="accent1"/>
              </a:buClr>
              <a:buSzPct val="80000"/>
              <a:buFontTx/>
              <a:buNone/>
              <a:tabLst/>
              <a:defRPr b="0"/>
            </a:lvl1pPr>
            <a:lvl2pPr marL="179989" marR="0" indent="-179989" algn="l" defTabSz="914345"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59978" marR="0" indent="-180964" algn="l" defTabSz="914345"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368" marR="0" indent="-177790" algn="l" defTabSz="914345"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39968">
              <a:buClr>
                <a:schemeClr val="accent2"/>
              </a:buClr>
              <a:buFont typeface="Courier New" pitchFamily="49" charset="0"/>
              <a:buChar char="o"/>
              <a:defRPr/>
            </a:lvl5pPr>
          </a:lstStyle>
          <a:p>
            <a:pPr lvl="0"/>
            <a:r>
              <a:rPr lang="en-US" dirty="0"/>
              <a:t>Agenda Item/Divider Headline</a:t>
            </a:r>
          </a:p>
          <a:p>
            <a:pPr lvl="1"/>
            <a:r>
              <a:rPr lang="en-US" dirty="0"/>
              <a:t>Details</a:t>
            </a:r>
          </a:p>
          <a:p>
            <a:pPr lvl="2"/>
            <a:r>
              <a:rPr lang="en-US" dirty="0"/>
              <a:t>Third Level</a:t>
            </a:r>
          </a:p>
          <a:p>
            <a:pPr lvl="4"/>
            <a:r>
              <a:rPr lang="en-US" dirty="0"/>
              <a:t>Fourth Level</a:t>
            </a:r>
          </a:p>
          <a:p>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1"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1"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098401"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1" y="1690688"/>
            <a:ext cx="4165200" cy="1720800"/>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1" y="3573493"/>
            <a:ext cx="4165200" cy="2508223"/>
          </a:xfrm>
          <a:solidFill>
            <a:schemeClr val="bg1">
              <a:lumMod val="95000"/>
            </a:schemeClr>
          </a:solidFill>
        </p:spPr>
        <p:txBody>
          <a:bodyPr tIns="503970" anchor="t" anchorCtr="0"/>
          <a:lstStyle>
            <a:lvl1pPr algn="ctr">
              <a:defRPr b="0"/>
            </a:lvl1pPr>
          </a:lstStyle>
          <a:p>
            <a:r>
              <a:rPr lang="en-US"/>
              <a:t>Click icon to add picture</a:t>
            </a:r>
            <a:endParaRPr lang="de-DE" dirty="0"/>
          </a:p>
        </p:txBody>
      </p:sp>
      <p:sp>
        <p:nvSpPr>
          <p:cNvPr id="11" name="Picture Placeholder 4"/>
          <p:cNvSpPr>
            <a:spLocks noGrp="1"/>
          </p:cNvSpPr>
          <p:nvPr>
            <p:ph type="pic" sz="quarter" idx="16"/>
          </p:nvPr>
        </p:nvSpPr>
        <p:spPr bwMode="gray">
          <a:xfrm>
            <a:off x="4654800" y="3573493"/>
            <a:ext cx="4165200" cy="2508223"/>
          </a:xfrm>
          <a:solidFill>
            <a:schemeClr val="bg1">
              <a:lumMod val="95000"/>
            </a:schemeClr>
          </a:solidFill>
        </p:spPr>
        <p:txBody>
          <a:bodyPr tIns="503970" anchor="t" anchorCtr="0"/>
          <a:lstStyle>
            <a:lvl1pPr algn="ctr">
              <a:defRPr b="0"/>
            </a:lvl1pPr>
          </a:lstStyle>
          <a:p>
            <a:r>
              <a:rPr lang="en-US"/>
              <a:t>Click icon to add picture</a:t>
            </a:r>
            <a:endParaRPr lang="de-DE"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5" y="1690690"/>
            <a:ext cx="8493125" cy="4395787"/>
          </a:xfrm>
        </p:spPr>
        <p:txBody>
          <a:bodyPr/>
          <a:lstStyle>
            <a:lvl1pPr>
              <a:defRPr/>
            </a:lvl1pPr>
          </a:lstStyle>
          <a:p>
            <a:pPr lvl="0"/>
            <a:r>
              <a:rPr lang="en-US" noProof="0" dirty="0"/>
              <a:t>Click to add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hasCustomPrompt="1"/>
          </p:nvPr>
        </p:nvSpPr>
        <p:spPr/>
        <p:txBody>
          <a:bodyPr/>
          <a:lstStyle/>
          <a:p>
            <a:r>
              <a:rPr lang="en-US" noProof="0" dirty="0"/>
              <a:t>Insert page title</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3" y="1692002"/>
            <a:ext cx="8494713" cy="2816156"/>
          </a:xfrm>
        </p:spPr>
        <p:txBody>
          <a:bodyPr>
            <a:noAutofit/>
          </a:bodyPr>
          <a:lstStyle>
            <a:lvl1pPr>
              <a:spcBef>
                <a:spcPts val="18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2" y="324000"/>
            <a:ext cx="8496151" cy="756000"/>
          </a:xfrm>
          <a:prstGeom prst="rect">
            <a:avLst/>
          </a:prstGeom>
        </p:spPr>
        <p:txBody>
          <a:bodyPr vert="horz" lIns="0" tIns="0" rIns="0" bIns="0" rtlCol="0" anchor="ctr" anchorCtr="0">
            <a:noAutofit/>
          </a:bodyPr>
          <a:lstStyle/>
          <a:p>
            <a:pPr algn="l" defTabSz="1088776" rtl="0" eaLnBrk="1" latinLnBrk="0" hangingPunct="1">
              <a:spcBef>
                <a:spcPct val="0"/>
              </a:spcBef>
              <a:buNone/>
            </a:pPr>
            <a:r>
              <a:rPr lang="en-US" sz="2400" b="1" kern="1200" noProof="0" dirty="0">
                <a:solidFill>
                  <a:schemeClr val="accent2"/>
                </a:solidFill>
                <a:latin typeface="Arial"/>
                <a:ea typeface="+mn-ea"/>
                <a:cs typeface="+mn-cs"/>
              </a:rPr>
              <a:t>© 2014 SAP SE or an SAP affiliate company.</a:t>
            </a:r>
          </a:p>
          <a:p>
            <a:pPr algn="l" defTabSz="1088776" rtl="0" eaLnBrk="1" latinLnBrk="0" hangingPunct="1">
              <a:spcBef>
                <a:spcPct val="0"/>
              </a:spcBef>
              <a:buNone/>
            </a:pPr>
            <a:r>
              <a:rPr lang="en-US" sz="2400" b="1" kern="1200" baseline="0" noProof="0" dirty="0">
                <a:solidFill>
                  <a:schemeClr val="accent2"/>
                </a:solidFill>
                <a:latin typeface="Arial"/>
                <a:ea typeface="+mn-ea"/>
                <a:cs typeface="+mn-cs"/>
              </a:rPr>
              <a:t> </a:t>
            </a:r>
            <a:r>
              <a:rPr lang="en-US" sz="2400" b="1" kern="1200" noProof="0" dirty="0">
                <a:solidFill>
                  <a:schemeClr val="accent2"/>
                </a:solidFill>
                <a:latin typeface="Arial"/>
                <a:ea typeface="+mn-ea"/>
                <a:cs typeface="+mn-cs"/>
              </a:rPr>
              <a:t>All rights reserved.</a:t>
            </a:r>
          </a:p>
        </p:txBody>
      </p:sp>
      <p:sp>
        <p:nvSpPr>
          <p:cNvPr id="5" name="TextBox 4"/>
          <p:cNvSpPr txBox="1"/>
          <p:nvPr userDrawn="1"/>
        </p:nvSpPr>
        <p:spPr bwMode="gray">
          <a:xfrm>
            <a:off x="324003" y="1692001"/>
            <a:ext cx="8404364" cy="3847207"/>
          </a:xfrm>
          <a:prstGeom prst="rect">
            <a:avLst/>
          </a:prstGeom>
          <a:noFill/>
        </p:spPr>
        <p:txBody>
          <a:bodyPr wrap="square" lIns="0" tIns="0" rIns="0" bIns="0" rtlCol="0">
            <a:spAutoFit/>
          </a:bodyPr>
          <a:lstStyle/>
          <a:p>
            <a:r>
              <a:rPr lang="en-US" sz="1000" kern="1200" dirty="0">
                <a:solidFill>
                  <a:schemeClr val="tx1"/>
                </a:solidFill>
                <a:latin typeface="Arial"/>
                <a:ea typeface="MS PGothic" pitchFamily="34" charset="-128"/>
                <a:cs typeface="+mn-cs"/>
              </a:rPr>
              <a:t>No part of this publication may be reproduced or transmitted in any form or for any purpose without the express permission of SAP AG or an SAP affiliate company.</a:t>
            </a:r>
          </a:p>
          <a:p>
            <a:pPr>
              <a:spcBef>
                <a:spcPts val="1200"/>
              </a:spcBef>
            </a:pPr>
            <a:r>
              <a:rPr lang="en-US" sz="1000" kern="1200" dirty="0">
                <a:solidFill>
                  <a:schemeClr val="tx1"/>
                </a:solidFill>
                <a:latin typeface="Arial"/>
                <a:ea typeface="MS PGothic" pitchFamily="34" charset="-128"/>
                <a:cs typeface="+mn-cs"/>
              </a:rPr>
              <a:t>SAP and other SAP products and services mentioned herein as well as their respective logos are trademarks or registered trademarks of SAP AG (or an SAP affiliate company) in Germany and other countries. Please see </a:t>
            </a:r>
            <a:r>
              <a:rPr lang="en-US" sz="1000" kern="1200" dirty="0">
                <a:solidFill>
                  <a:schemeClr val="tx1"/>
                </a:solidFill>
                <a:latin typeface="Arial"/>
                <a:ea typeface="MS PGothic" pitchFamily="34" charset="-128"/>
                <a:cs typeface="+mn-cs"/>
                <a:hlinkClick r:id="rId2"/>
              </a:rPr>
              <a:t>http://global12.sap.com/corporate-en/legal/copyright/index.epx</a:t>
            </a:r>
            <a:r>
              <a:rPr lang="en-US" sz="1000" kern="1200" dirty="0">
                <a:solidFill>
                  <a:schemeClr val="tx1"/>
                </a:solidFill>
                <a:latin typeface="Arial"/>
                <a:ea typeface="MS PGothic" pitchFamily="34" charset="-128"/>
                <a:cs typeface="+mn-cs"/>
              </a:rPr>
              <a:t> for additional trademark information and notices.</a:t>
            </a:r>
          </a:p>
          <a:p>
            <a:pPr>
              <a:spcBef>
                <a:spcPts val="1200"/>
              </a:spcBef>
            </a:pPr>
            <a:r>
              <a:rPr lang="en-US" sz="1000" kern="1200" dirty="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a:spcBef>
                <a:spcPts val="1200"/>
              </a:spcBef>
            </a:pPr>
            <a:r>
              <a:rPr lang="en-US" sz="1000" kern="1200" dirty="0">
                <a:solidFill>
                  <a:schemeClr val="tx1"/>
                </a:solidFill>
                <a:latin typeface="Arial"/>
                <a:ea typeface="MS PGothic" pitchFamily="34" charset="-128"/>
                <a:cs typeface="+mn-cs"/>
              </a:rPr>
              <a:t>National product specifications may vary.</a:t>
            </a:r>
          </a:p>
          <a:p>
            <a:pPr>
              <a:spcBef>
                <a:spcPts val="1200"/>
              </a:spcBef>
            </a:pPr>
            <a:r>
              <a:rPr lang="en-US" sz="1000" kern="1200" dirty="0">
                <a:solidFill>
                  <a:schemeClr val="tx1"/>
                </a:solidFill>
                <a:latin typeface="Arial"/>
                <a:ea typeface="MS PGothic" pitchFamily="34" charset="-128"/>
                <a:cs typeface="+mn-cs"/>
              </a:rPr>
              <a:t>These materials are provided by SAP AG or an SAP affiliate company for informational purposes only, without representation or warranty of any kind, and SAP AG or its affiliated companies shall not be liable for errors or omissions with respect to the materials. The only warranties for SAP AG or SAP affiliate company products and services are those that are set forth in the express warranty statements accompanying such products and services, if any. Nothing herein should be construed as constituting an additional warranty. </a:t>
            </a:r>
          </a:p>
          <a:p>
            <a:pPr>
              <a:spcBef>
                <a:spcPts val="1200"/>
              </a:spcBef>
            </a:pPr>
            <a:r>
              <a:rPr lang="en-US" sz="1000" kern="1200" dirty="0">
                <a:solidFill>
                  <a:schemeClr val="tx1"/>
                </a:solidFill>
                <a:latin typeface="Arial"/>
                <a:ea typeface="MS PGothic" pitchFamily="34" charset="-128"/>
                <a:cs typeface="+mn-cs"/>
              </a:rPr>
              <a:t>In particular, SAP AG or its affiliated companies have no obligation to pursue any course of business outlined in this document or any related presentation, or to develop or release any functionality mentioned therein. This document, or any related presentation, and SAP AG’s or its affiliated companies’ strategy and possible future developments, products, and/or platform directions and functionality are all subject to change and may be changed by SAP AG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a:p>
            <a:pPr marL="0" indent="0" algn="l" defTabSz="914345" rtl="0" eaLnBrk="1" latinLnBrk="0" hangingPunct="1">
              <a:lnSpc>
                <a:spcPct val="100000"/>
              </a:lnSpc>
              <a:spcBef>
                <a:spcPts val="1200"/>
              </a:spcBef>
            </a:pPr>
            <a:endParaRPr lang="en-US" sz="1000" kern="1200" noProof="1">
              <a:solidFill>
                <a:schemeClr val="tx1"/>
              </a:solidFill>
              <a:latin typeface="Arial"/>
              <a:ea typeface="MS PGothic" pitchFamily="34" charset="-128"/>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2" y="324000"/>
            <a:ext cx="8496151" cy="756000"/>
          </a:xfrm>
          <a:prstGeom prst="rect">
            <a:avLst/>
          </a:prstGeom>
        </p:spPr>
        <p:txBody>
          <a:bodyPr vert="horz" lIns="0" tIns="0" rIns="0" bIns="0" rtlCol="0" anchor="ctr" anchorCtr="0">
            <a:noAutofit/>
          </a:bodyPr>
          <a:lstStyle/>
          <a:p>
            <a:pPr marL="0" marR="0" indent="0" algn="l" defTabSz="1088776" rtl="0" eaLnBrk="1" fontAlgn="auto" latinLnBrk="0" hangingPunct="1">
              <a:lnSpc>
                <a:spcPct val="100000"/>
              </a:lnSpc>
              <a:spcBef>
                <a:spcPct val="0"/>
              </a:spcBef>
              <a:spcAft>
                <a:spcPts val="0"/>
              </a:spcAft>
              <a:buClrTx/>
              <a:buSzTx/>
              <a:buFontTx/>
              <a:buNone/>
              <a:tabLst/>
              <a:defRPr/>
            </a:pPr>
            <a:r>
              <a:rPr lang="en-US" sz="2400" b="1" kern="1200" noProof="0" dirty="0">
                <a:solidFill>
                  <a:schemeClr val="accent2"/>
                </a:solidFill>
                <a:latin typeface="Arial"/>
                <a:ea typeface="+mn-ea"/>
                <a:cs typeface="+mn-cs"/>
              </a:rPr>
              <a:t>© 2014 SAP SE </a:t>
            </a:r>
            <a:r>
              <a:rPr lang="en-US" sz="2400" b="1" kern="1200" noProof="0" dirty="0" err="1">
                <a:solidFill>
                  <a:schemeClr val="accent2"/>
                </a:solidFill>
                <a:latin typeface="Arial"/>
                <a:ea typeface="+mn-ea"/>
                <a:cs typeface="+mn-cs"/>
              </a:rPr>
              <a:t>oder</a:t>
            </a:r>
            <a:r>
              <a:rPr lang="en-US" sz="2400" b="1" kern="1200" noProof="0" dirty="0">
                <a:solidFill>
                  <a:schemeClr val="accent2"/>
                </a:solidFill>
                <a:latin typeface="Arial"/>
                <a:ea typeface="+mn-ea"/>
                <a:cs typeface="+mn-cs"/>
              </a:rPr>
              <a:t> </a:t>
            </a:r>
            <a:r>
              <a:rPr lang="en-US" sz="2400" b="1" kern="1200" noProof="0" dirty="0" err="1">
                <a:solidFill>
                  <a:schemeClr val="accent2"/>
                </a:solidFill>
                <a:latin typeface="Arial"/>
                <a:ea typeface="+mn-ea"/>
                <a:cs typeface="+mn-cs"/>
              </a:rPr>
              <a:t>ein</a:t>
            </a:r>
            <a:r>
              <a:rPr lang="en-US" sz="2400" b="1" kern="1200" noProof="0" dirty="0">
                <a:solidFill>
                  <a:schemeClr val="accent2"/>
                </a:solidFill>
                <a:latin typeface="Arial"/>
                <a:ea typeface="+mn-ea"/>
                <a:cs typeface="+mn-cs"/>
              </a:rPr>
              <a:t> SAP-</a:t>
            </a:r>
            <a:r>
              <a:rPr lang="en-US" sz="2400" b="1" kern="1200" noProof="0" dirty="0" err="1">
                <a:solidFill>
                  <a:schemeClr val="accent2"/>
                </a:solidFill>
                <a:latin typeface="Arial"/>
                <a:ea typeface="+mn-ea"/>
                <a:cs typeface="+mn-cs"/>
              </a:rPr>
              <a:t>Konzernunternehmen</a:t>
            </a:r>
            <a:r>
              <a:rPr lang="en-US" sz="2400" b="1" kern="1200" noProof="0" dirty="0">
                <a:solidFill>
                  <a:schemeClr val="accent2"/>
                </a:solidFill>
                <a:latin typeface="Arial"/>
                <a:ea typeface="+mn-ea"/>
                <a:cs typeface="+mn-cs"/>
              </a:rPr>
              <a:t>. </a:t>
            </a:r>
            <a:br>
              <a:rPr lang="en-US" sz="2400" b="1" kern="1200" noProof="0" dirty="0">
                <a:solidFill>
                  <a:schemeClr val="accent2"/>
                </a:solidFill>
                <a:latin typeface="Arial"/>
                <a:ea typeface="+mn-ea"/>
                <a:cs typeface="+mn-cs"/>
              </a:rPr>
            </a:br>
            <a:r>
              <a:rPr lang="en-US" sz="2400" b="1" kern="1200" noProof="0" dirty="0" err="1">
                <a:solidFill>
                  <a:schemeClr val="accent2"/>
                </a:solidFill>
                <a:latin typeface="Arial"/>
                <a:ea typeface="+mn-ea"/>
                <a:cs typeface="+mn-cs"/>
              </a:rPr>
              <a:t>Alle</a:t>
            </a:r>
            <a:r>
              <a:rPr lang="en-US" sz="2400" b="1" kern="1200" noProof="0" dirty="0">
                <a:solidFill>
                  <a:schemeClr val="accent2"/>
                </a:solidFill>
                <a:latin typeface="Arial"/>
                <a:ea typeface="+mn-ea"/>
                <a:cs typeface="+mn-cs"/>
              </a:rPr>
              <a:t> </a:t>
            </a:r>
            <a:r>
              <a:rPr lang="en-US" sz="2400" b="1" kern="1200" noProof="0" dirty="0" err="1">
                <a:solidFill>
                  <a:schemeClr val="accent2"/>
                </a:solidFill>
                <a:latin typeface="Arial"/>
                <a:ea typeface="+mn-ea"/>
                <a:cs typeface="+mn-cs"/>
              </a:rPr>
              <a:t>Rechte</a:t>
            </a:r>
            <a:r>
              <a:rPr lang="en-US" sz="2400" b="1" kern="1200" noProof="0" dirty="0">
                <a:solidFill>
                  <a:schemeClr val="accent2"/>
                </a:solidFill>
                <a:latin typeface="Arial"/>
                <a:ea typeface="+mn-ea"/>
                <a:cs typeface="+mn-cs"/>
              </a:rPr>
              <a:t> </a:t>
            </a:r>
            <a:r>
              <a:rPr lang="en-US" sz="2400" b="1" kern="1200" noProof="0" dirty="0" err="1">
                <a:solidFill>
                  <a:schemeClr val="accent2"/>
                </a:solidFill>
                <a:latin typeface="Arial"/>
                <a:ea typeface="+mn-ea"/>
                <a:cs typeface="+mn-cs"/>
              </a:rPr>
              <a:t>vorbehalten</a:t>
            </a:r>
            <a:r>
              <a:rPr lang="en-US" sz="2400" b="1" kern="1200" noProof="0" dirty="0">
                <a:solidFill>
                  <a:schemeClr val="accent2"/>
                </a:solidFill>
                <a:latin typeface="Arial"/>
                <a:ea typeface="+mn-ea"/>
                <a:cs typeface="+mn-cs"/>
              </a:rPr>
              <a:t>.</a:t>
            </a:r>
          </a:p>
        </p:txBody>
      </p:sp>
      <p:sp>
        <p:nvSpPr>
          <p:cNvPr id="6" name="TextBox 5"/>
          <p:cNvSpPr txBox="1"/>
          <p:nvPr userDrawn="1"/>
        </p:nvSpPr>
        <p:spPr bwMode="gray">
          <a:xfrm>
            <a:off x="324003" y="1692001"/>
            <a:ext cx="8404364" cy="4770537"/>
          </a:xfrm>
          <a:prstGeom prst="rect">
            <a:avLst/>
          </a:prstGeom>
          <a:noFill/>
        </p:spPr>
        <p:txBody>
          <a:bodyPr wrap="square" lIns="0" tIns="0" rIns="0" bIns="0" rtlCol="0">
            <a:spAutoFit/>
          </a:bodyPr>
          <a:lstStyle/>
          <a:p>
            <a:r>
              <a:rPr lang="en-US" sz="1000" kern="1200" noProof="0" dirty="0" err="1">
                <a:solidFill>
                  <a:schemeClr val="tx1"/>
                </a:solidFill>
                <a:effectLst/>
                <a:latin typeface="Arial"/>
                <a:ea typeface="+mn-ea"/>
                <a:cs typeface="+mn-cs"/>
              </a:rPr>
              <a:t>Weitergabe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Vervielfältigung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dieser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von </a:t>
            </a:r>
            <a:r>
              <a:rPr lang="en-US" sz="1000" kern="1200" noProof="0" dirty="0" err="1">
                <a:solidFill>
                  <a:schemeClr val="tx1"/>
                </a:solidFill>
                <a:effectLst/>
                <a:latin typeface="Arial"/>
                <a:ea typeface="+mn-ea"/>
                <a:cs typeface="+mn-cs"/>
              </a:rPr>
              <a:t>Teilen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daraus</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sind</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welchem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Zweck</a:t>
            </a:r>
            <a:r>
              <a:rPr lang="en-US" sz="1000" kern="1200" noProof="0" dirty="0">
                <a:solidFill>
                  <a:schemeClr val="tx1"/>
                </a:solidFill>
                <a:effectLst/>
                <a:latin typeface="Arial"/>
                <a:ea typeface="+mn-ea"/>
                <a:cs typeface="+mn-cs"/>
              </a:rPr>
              <a:t> und in </a:t>
            </a:r>
            <a:r>
              <a:rPr lang="en-US" sz="1000" kern="1200" noProof="0" dirty="0" err="1">
                <a:solidFill>
                  <a:schemeClr val="tx1"/>
                </a:solidFill>
                <a:effectLst/>
                <a:latin typeface="Arial"/>
                <a:ea typeface="+mn-ea"/>
                <a:cs typeface="+mn-cs"/>
              </a:rPr>
              <a:t>welcher</a:t>
            </a:r>
            <a:r>
              <a:rPr lang="en-US" sz="1000" kern="1200" noProof="0" dirty="0">
                <a:solidFill>
                  <a:schemeClr val="tx1"/>
                </a:solidFill>
                <a:effectLst/>
                <a:latin typeface="Arial"/>
                <a:ea typeface="+mn-ea"/>
                <a:cs typeface="+mn-cs"/>
              </a:rPr>
              <a:t> Form </a:t>
            </a:r>
            <a:r>
              <a:rPr lang="en-US" sz="1000" kern="1200" noProof="0" dirty="0" err="1">
                <a:solidFill>
                  <a:schemeClr val="tx1"/>
                </a:solidFill>
                <a:effectLst/>
                <a:latin typeface="Arial"/>
                <a:ea typeface="+mn-ea"/>
                <a:cs typeface="+mn-cs"/>
              </a:rPr>
              <a:t>auch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immer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ohne</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ausdrückliche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schriftliche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Genehmigung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durch</a:t>
            </a:r>
            <a:r>
              <a:rPr lang="en-US" sz="1000" kern="1200" noProof="0" dirty="0">
                <a:solidFill>
                  <a:schemeClr val="tx1"/>
                </a:solidFill>
                <a:effectLst/>
                <a:latin typeface="Arial"/>
                <a:ea typeface="+mn-ea"/>
                <a:cs typeface="+mn-cs"/>
              </a:rPr>
              <a:t>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a:t>
            </a:r>
            <a:r>
              <a:rPr lang="en-US" sz="1000" kern="1200" noProof="0" dirty="0">
                <a:solidFill>
                  <a:schemeClr val="tx1"/>
                </a:solidFill>
                <a:effectLst/>
                <a:latin typeface="Arial"/>
                <a:ea typeface="+mn-ea"/>
                <a:cs typeface="+mn-cs"/>
              </a:rPr>
              <a:t> SAP-</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nicht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gestattet</a:t>
            </a:r>
            <a:r>
              <a:rPr lang="en-US" sz="1000" kern="1200" noProof="0" dirty="0">
                <a:solidFill>
                  <a:schemeClr val="tx1"/>
                </a:solidFill>
                <a:effectLst/>
                <a:latin typeface="Arial"/>
                <a:ea typeface="+mn-ea"/>
                <a:cs typeface="+mn-cs"/>
              </a:rPr>
              <a:t>.</a:t>
            </a:r>
          </a:p>
          <a:p>
            <a:pPr>
              <a:spcBef>
                <a:spcPts val="1200"/>
              </a:spcBef>
            </a:pPr>
            <a:r>
              <a:rPr lang="en-US" sz="1000" kern="1200" noProof="0" dirty="0">
                <a:solidFill>
                  <a:schemeClr val="tx1"/>
                </a:solidFill>
                <a:effectLst/>
                <a:latin typeface="Arial"/>
                <a:ea typeface="+mn-ea"/>
                <a:cs typeface="+mn-cs"/>
              </a:rPr>
              <a:t>SAP und </a:t>
            </a:r>
            <a:r>
              <a:rPr lang="en-US" sz="1000" kern="1200" noProof="0" dirty="0" err="1">
                <a:solidFill>
                  <a:schemeClr val="tx1"/>
                </a:solidFill>
                <a:effectLst/>
                <a:latin typeface="Arial"/>
                <a:ea typeface="+mn-ea"/>
                <a:cs typeface="+mn-cs"/>
              </a:rPr>
              <a:t>andere</a:t>
            </a:r>
            <a:r>
              <a:rPr lang="en-US" sz="1000" kern="1200" noProof="0" dirty="0">
                <a:solidFill>
                  <a:schemeClr val="tx1"/>
                </a:solidFill>
                <a:effectLst/>
                <a:latin typeface="Arial"/>
                <a:ea typeface="+mn-ea"/>
                <a:cs typeface="+mn-cs"/>
              </a:rPr>
              <a:t> in </a:t>
            </a:r>
            <a:r>
              <a:rPr lang="en-US" sz="1000" kern="1200" noProof="0" dirty="0" err="1">
                <a:solidFill>
                  <a:schemeClr val="tx1"/>
                </a:solidFill>
                <a:effectLst/>
                <a:latin typeface="Arial"/>
                <a:ea typeface="+mn-ea"/>
                <a:cs typeface="+mn-cs"/>
              </a:rPr>
              <a:t>diesem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Dokument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erwähnte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Dienstleistungen</a:t>
            </a:r>
            <a:r>
              <a:rPr lang="en-US" sz="1000" kern="1200" noProof="0" dirty="0">
                <a:solidFill>
                  <a:schemeClr val="tx1"/>
                </a:solidFill>
                <a:effectLst/>
                <a:latin typeface="Arial"/>
                <a:ea typeface="+mn-ea"/>
                <a:cs typeface="+mn-cs"/>
              </a:rPr>
              <a:t> von SAP </a:t>
            </a:r>
            <a:r>
              <a:rPr lang="en-US" sz="1000" kern="1200" noProof="0" dirty="0" err="1">
                <a:solidFill>
                  <a:schemeClr val="tx1"/>
                </a:solidFill>
                <a:effectLst/>
                <a:latin typeface="Arial"/>
                <a:ea typeface="+mn-ea"/>
                <a:cs typeface="+mn-cs"/>
              </a:rPr>
              <a:t>sowie</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dazugehörigen</a:t>
            </a:r>
            <a:r>
              <a:rPr lang="en-US" sz="1000" kern="1200" noProof="0" dirty="0">
                <a:solidFill>
                  <a:schemeClr val="tx1"/>
                </a:solidFill>
                <a:effectLst/>
                <a:latin typeface="Arial"/>
                <a:ea typeface="+mn-ea"/>
                <a:cs typeface="+mn-cs"/>
              </a:rPr>
              <a:t> Logos </a:t>
            </a:r>
            <a:r>
              <a:rPr lang="en-US" sz="1000" kern="1200" noProof="0" dirty="0" err="1">
                <a:solidFill>
                  <a:schemeClr val="tx1"/>
                </a:solidFill>
                <a:effectLst/>
                <a:latin typeface="Arial"/>
                <a:ea typeface="+mn-ea"/>
                <a:cs typeface="+mn-cs"/>
              </a:rPr>
              <a:t>sind</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Marken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eingetragene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Marken</a:t>
            </a:r>
            <a:r>
              <a:rPr lang="en-US" sz="1000" kern="1200" noProof="0" dirty="0">
                <a:solidFill>
                  <a:schemeClr val="tx1"/>
                </a:solidFill>
                <a:effectLst/>
                <a:latin typeface="Arial"/>
                <a:ea typeface="+mn-ea"/>
                <a:cs typeface="+mn-cs"/>
              </a:rPr>
              <a:t> der </a:t>
            </a:r>
            <a:br>
              <a:rPr lang="en-US" sz="1000" kern="1200" noProof="0" dirty="0">
                <a:solidFill>
                  <a:schemeClr val="tx1"/>
                </a:solidFill>
                <a:effectLst/>
                <a:latin typeface="Arial"/>
                <a:ea typeface="+mn-ea"/>
                <a:cs typeface="+mn-cs"/>
              </a:rPr>
            </a:br>
            <a:r>
              <a:rPr lang="en-US" sz="1000" kern="1200" noProof="0" dirty="0">
                <a:solidFill>
                  <a:schemeClr val="tx1"/>
                </a:solidFill>
                <a:effectLst/>
                <a:latin typeface="Arial"/>
                <a:ea typeface="+mn-ea"/>
                <a:cs typeface="+mn-cs"/>
              </a:rPr>
              <a:t>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von </a:t>
            </a:r>
            <a:r>
              <a:rPr lang="en-US" sz="1000" kern="1200" noProof="0" dirty="0" err="1">
                <a:solidFill>
                  <a:schemeClr val="tx1"/>
                </a:solidFill>
                <a:effectLst/>
                <a:latin typeface="Arial"/>
                <a:ea typeface="+mn-ea"/>
                <a:cs typeface="+mn-cs"/>
              </a:rPr>
              <a:t>einem</a:t>
            </a:r>
            <a:r>
              <a:rPr lang="en-US" sz="1000" kern="1200" noProof="0" dirty="0">
                <a:solidFill>
                  <a:schemeClr val="tx1"/>
                </a:solidFill>
                <a:effectLst/>
                <a:latin typeface="Arial"/>
                <a:ea typeface="+mn-ea"/>
                <a:cs typeface="+mn-cs"/>
              </a:rPr>
              <a:t> SAP-</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in Deutschland und </a:t>
            </a:r>
            <a:r>
              <a:rPr lang="en-US" sz="1000" kern="1200" noProof="0" dirty="0" err="1">
                <a:solidFill>
                  <a:schemeClr val="tx1"/>
                </a:solidFill>
                <a:effectLst/>
                <a:latin typeface="Arial"/>
                <a:ea typeface="+mn-ea"/>
                <a:cs typeface="+mn-cs"/>
              </a:rPr>
              <a:t>verschiedenen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anderen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Ländern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weltweit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Weitere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Hinweise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Informationen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Markenrecht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finden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a:t>
            </a:r>
            <a:r>
              <a:rPr lang="en-US" sz="1000" kern="1200" noProof="0" dirty="0">
                <a:solidFill>
                  <a:schemeClr val="tx1"/>
                </a:solidFill>
                <a:effectLst/>
                <a:latin typeface="Arial"/>
                <a:ea typeface="+mn-ea"/>
                <a:cs typeface="+mn-cs"/>
              </a:rPr>
              <a:t> </a:t>
            </a:r>
            <a:r>
              <a:rPr lang="en-US" sz="1000" kern="1200" noProof="0" dirty="0">
                <a:solidFill>
                  <a:schemeClr val="tx1"/>
                </a:solidFill>
                <a:effectLst/>
                <a:latin typeface="Arial"/>
                <a:ea typeface="+mn-ea"/>
                <a:cs typeface="+mn-cs"/>
                <a:hlinkClick r:id="rId2"/>
              </a:rPr>
              <a:t>http://global.sap.com/corporate-de/legal/copyright/index.epx</a:t>
            </a:r>
            <a:r>
              <a:rPr lang="en-US" sz="1000" kern="1200" noProof="0" dirty="0">
                <a:solidFill>
                  <a:schemeClr val="tx1"/>
                </a:solidFill>
                <a:effectLst/>
                <a:latin typeface="Arial"/>
                <a:ea typeface="+mn-ea"/>
                <a:cs typeface="+mn-cs"/>
              </a:rPr>
              <a:t>.</a:t>
            </a:r>
          </a:p>
          <a:p>
            <a:pPr>
              <a:spcBef>
                <a:spcPts val="1200"/>
              </a:spcBef>
            </a:pPr>
            <a:r>
              <a:rPr lang="en-US" sz="1000" kern="1200" noProof="0" dirty="0">
                <a:solidFill>
                  <a:schemeClr val="tx1"/>
                </a:solidFill>
                <a:effectLst/>
                <a:latin typeface="Arial"/>
                <a:ea typeface="+mn-ea"/>
                <a:cs typeface="+mn-cs"/>
              </a:rPr>
              <a:t>Die von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deren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Vertriebsfirmen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angebotenen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Softwareprodukte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können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Softwarekomponenten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anderer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Softwarehersteller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enthalten</a:t>
            </a:r>
            <a:r>
              <a:rPr lang="en-US" sz="1000" kern="1200" noProof="0" dirty="0">
                <a:solidFill>
                  <a:schemeClr val="tx1"/>
                </a:solidFill>
                <a:effectLst/>
                <a:latin typeface="Arial"/>
                <a:ea typeface="+mn-ea"/>
                <a:cs typeface="+mn-cs"/>
              </a:rPr>
              <a:t>.</a:t>
            </a:r>
          </a:p>
          <a:p>
            <a:pPr>
              <a:spcBef>
                <a:spcPts val="1200"/>
              </a:spcBef>
            </a:pP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können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länderspezifische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Unterschiede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aufweisen</a:t>
            </a:r>
            <a:r>
              <a:rPr lang="en-US" sz="1000" kern="1200" noProof="0" dirty="0">
                <a:solidFill>
                  <a:schemeClr val="tx1"/>
                </a:solidFill>
                <a:effectLst/>
                <a:latin typeface="Arial"/>
                <a:ea typeface="+mn-ea"/>
                <a:cs typeface="+mn-cs"/>
              </a:rPr>
              <a:t>.</a:t>
            </a:r>
          </a:p>
          <a:p>
            <a:pPr>
              <a:spcBef>
                <a:spcPts val="1200"/>
              </a:spcBef>
            </a:pPr>
            <a:r>
              <a:rPr lang="en-US" sz="1000" kern="1200" noProof="0" dirty="0">
                <a:solidFill>
                  <a:schemeClr val="tx1"/>
                </a:solidFill>
                <a:effectLst/>
                <a:latin typeface="Arial"/>
                <a:ea typeface="+mn-ea"/>
                <a:cs typeface="+mn-cs"/>
              </a:rPr>
              <a:t>Die </a:t>
            </a:r>
            <a:r>
              <a:rPr lang="en-US" sz="1000" kern="1200" noProof="0" dirty="0" err="1">
                <a:solidFill>
                  <a:schemeClr val="tx1"/>
                </a:solidFill>
                <a:effectLst/>
                <a:latin typeface="Arial"/>
                <a:ea typeface="+mn-ea"/>
                <a:cs typeface="+mn-cs"/>
              </a:rPr>
              <a:t>vorliegenden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Unterlagen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werden</a:t>
            </a:r>
            <a:r>
              <a:rPr lang="en-US" sz="1000" kern="1200" noProof="0" dirty="0">
                <a:solidFill>
                  <a:schemeClr val="tx1"/>
                </a:solidFill>
                <a:effectLst/>
                <a:latin typeface="Arial"/>
                <a:ea typeface="+mn-ea"/>
                <a:cs typeface="+mn-cs"/>
              </a:rPr>
              <a:t> von der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einem</a:t>
            </a:r>
            <a:r>
              <a:rPr lang="en-US" sz="1000" kern="1200" noProof="0" dirty="0">
                <a:solidFill>
                  <a:schemeClr val="tx1"/>
                </a:solidFill>
                <a:effectLst/>
                <a:latin typeface="Arial"/>
                <a:ea typeface="+mn-ea"/>
                <a:cs typeface="+mn-cs"/>
              </a:rPr>
              <a:t> SAP-</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bereitgestellt</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dienen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ausschließlich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Informationszwecken</a:t>
            </a:r>
            <a:r>
              <a:rPr lang="en-US" sz="1000" kern="1200" noProof="0" dirty="0">
                <a:solidFill>
                  <a:schemeClr val="tx1"/>
                </a:solidFill>
                <a:effectLst/>
                <a:latin typeface="Arial"/>
                <a:ea typeface="+mn-ea"/>
                <a:cs typeface="+mn-cs"/>
              </a:rPr>
              <a:t>. </a:t>
            </a:r>
            <a:br>
              <a:rPr lang="en-US" sz="1000" kern="1200" noProof="0" dirty="0">
                <a:solidFill>
                  <a:schemeClr val="tx1"/>
                </a:solidFill>
                <a:effectLst/>
                <a:latin typeface="Arial"/>
                <a:ea typeface="+mn-ea"/>
                <a:cs typeface="+mn-cs"/>
              </a:rPr>
            </a:br>
            <a:r>
              <a:rPr lang="en-US" sz="1000" kern="1200" noProof="0" dirty="0">
                <a:solidFill>
                  <a:schemeClr val="tx1"/>
                </a:solidFill>
                <a:effectLst/>
                <a:latin typeface="Arial"/>
                <a:ea typeface="+mn-ea"/>
                <a:cs typeface="+mn-cs"/>
              </a:rPr>
              <a:t>Die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ihre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übernehmen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keinerlei</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Haftung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Gewährleistung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für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Fehler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Unvollständigkeiten</a:t>
            </a:r>
            <a:r>
              <a:rPr lang="en-US" sz="1000" kern="1200" noProof="0" dirty="0">
                <a:solidFill>
                  <a:schemeClr val="tx1"/>
                </a:solidFill>
                <a:effectLst/>
                <a:latin typeface="Arial"/>
                <a:ea typeface="+mn-ea"/>
                <a:cs typeface="+mn-cs"/>
              </a:rPr>
              <a:t> in </a:t>
            </a:r>
            <a:r>
              <a:rPr lang="en-US" sz="1000" kern="1200" noProof="0" dirty="0" err="1">
                <a:solidFill>
                  <a:schemeClr val="tx1"/>
                </a:solidFill>
                <a:effectLst/>
                <a:latin typeface="Arial"/>
                <a:ea typeface="+mn-ea"/>
                <a:cs typeface="+mn-cs"/>
              </a:rPr>
              <a:t>dieser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Die SAP AG </a:t>
            </a:r>
            <a:br>
              <a:rPr lang="en-US" sz="1000" kern="1200" noProof="0" dirty="0">
                <a:solidFill>
                  <a:schemeClr val="tx1"/>
                </a:solidFill>
                <a:effectLst/>
                <a:latin typeface="Arial"/>
                <a:ea typeface="+mn-ea"/>
                <a:cs typeface="+mn-cs"/>
              </a:rPr>
            </a:b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a:t>
            </a:r>
            <a:r>
              <a:rPr lang="en-US" sz="1000" kern="1200" noProof="0" dirty="0">
                <a:solidFill>
                  <a:schemeClr val="tx1"/>
                </a:solidFill>
                <a:effectLst/>
                <a:latin typeface="Arial"/>
                <a:ea typeface="+mn-ea"/>
                <a:cs typeface="+mn-cs"/>
              </a:rPr>
              <a:t> SAP-</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steht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lediglich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für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Dienstleistungen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nach</a:t>
            </a:r>
            <a:r>
              <a:rPr lang="en-US" sz="1000" kern="1200" noProof="0" dirty="0">
                <a:solidFill>
                  <a:schemeClr val="tx1"/>
                </a:solidFill>
                <a:effectLst/>
                <a:latin typeface="Arial"/>
                <a:ea typeface="+mn-ea"/>
                <a:cs typeface="+mn-cs"/>
              </a:rPr>
              <a:t> der </a:t>
            </a:r>
            <a:r>
              <a:rPr lang="en-US" sz="1000" kern="1200" noProof="0" dirty="0" err="1">
                <a:solidFill>
                  <a:schemeClr val="tx1"/>
                </a:solidFill>
                <a:effectLst/>
                <a:latin typeface="Arial"/>
                <a:ea typeface="+mn-ea"/>
                <a:cs typeface="+mn-cs"/>
              </a:rPr>
              <a:t>Maßgabe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a:t>
            </a:r>
            <a:r>
              <a:rPr lang="en-US" sz="1000" kern="1200" noProof="0" dirty="0">
                <a:solidFill>
                  <a:schemeClr val="tx1"/>
                </a:solidFill>
                <a:effectLst/>
                <a:latin typeface="Arial"/>
                <a:ea typeface="+mn-ea"/>
                <a:cs typeface="+mn-cs"/>
              </a:rPr>
              <a:t>, die in der </a:t>
            </a:r>
            <a:r>
              <a:rPr lang="en-US" sz="1000" kern="1200" noProof="0" dirty="0" err="1">
                <a:solidFill>
                  <a:schemeClr val="tx1"/>
                </a:solidFill>
                <a:effectLst/>
                <a:latin typeface="Arial"/>
                <a:ea typeface="+mn-ea"/>
                <a:cs typeface="+mn-cs"/>
              </a:rPr>
              <a:t>Vereinbarung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über</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jeweiligen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Dienstleistungen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ausdrücklich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geregelt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ist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Keine</a:t>
            </a:r>
            <a:r>
              <a:rPr lang="en-US" sz="1000" kern="1200" noProof="0" dirty="0">
                <a:solidFill>
                  <a:schemeClr val="tx1"/>
                </a:solidFill>
                <a:effectLst/>
                <a:latin typeface="Arial"/>
                <a:ea typeface="+mn-ea"/>
                <a:cs typeface="+mn-cs"/>
              </a:rPr>
              <a:t> der </a:t>
            </a:r>
            <a:r>
              <a:rPr lang="en-US" sz="1000" kern="1200" noProof="0" dirty="0" err="1">
                <a:solidFill>
                  <a:schemeClr val="tx1"/>
                </a:solidFill>
                <a:effectLst/>
                <a:latin typeface="Arial"/>
                <a:ea typeface="+mn-ea"/>
                <a:cs typeface="+mn-cs"/>
              </a:rPr>
              <a:t>hierin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enthaltenen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Informationen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ist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als</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zusätzliche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Garantie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interpretieren</a:t>
            </a:r>
            <a:r>
              <a:rPr lang="en-US" sz="1000" kern="1200" noProof="0" dirty="0">
                <a:solidFill>
                  <a:schemeClr val="tx1"/>
                </a:solidFill>
                <a:effectLst/>
                <a:latin typeface="Arial"/>
                <a:ea typeface="+mn-ea"/>
                <a:cs typeface="+mn-cs"/>
              </a:rPr>
              <a:t>. 	</a:t>
            </a:r>
          </a:p>
          <a:p>
            <a:pPr>
              <a:spcBef>
                <a:spcPts val="1200"/>
              </a:spcBef>
            </a:pPr>
            <a:r>
              <a:rPr lang="en-US" sz="1000" kern="1200" noProof="0" dirty="0" err="1">
                <a:solidFill>
                  <a:schemeClr val="tx1"/>
                </a:solidFill>
                <a:effectLst/>
                <a:latin typeface="Arial"/>
                <a:ea typeface="+mn-ea"/>
                <a:cs typeface="+mn-cs"/>
              </a:rPr>
              <a:t>Insbesondere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sind</a:t>
            </a:r>
            <a:r>
              <a:rPr lang="en-US" sz="1000" kern="1200" noProof="0" dirty="0">
                <a:solidFill>
                  <a:schemeClr val="tx1"/>
                </a:solidFill>
                <a:effectLst/>
                <a:latin typeface="Arial"/>
                <a:ea typeface="+mn-ea"/>
                <a:cs typeface="+mn-cs"/>
              </a:rPr>
              <a:t> die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ihre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in </a:t>
            </a:r>
            <a:r>
              <a:rPr lang="en-US" sz="1000" kern="1200" noProof="0" dirty="0" err="1">
                <a:solidFill>
                  <a:schemeClr val="tx1"/>
                </a:solidFill>
                <a:effectLst/>
                <a:latin typeface="Arial"/>
                <a:ea typeface="+mn-ea"/>
                <a:cs typeface="+mn-cs"/>
              </a:rPr>
              <a:t>keiner</a:t>
            </a:r>
            <a:r>
              <a:rPr lang="en-US" sz="1000" kern="1200" noProof="0" dirty="0">
                <a:solidFill>
                  <a:schemeClr val="tx1"/>
                </a:solidFill>
                <a:effectLst/>
                <a:latin typeface="Arial"/>
                <a:ea typeface="+mn-ea"/>
                <a:cs typeface="+mn-cs"/>
              </a:rPr>
              <a:t> Weise </a:t>
            </a:r>
            <a:r>
              <a:rPr lang="en-US" sz="1000" kern="1200" noProof="0" dirty="0" err="1">
                <a:solidFill>
                  <a:schemeClr val="tx1"/>
                </a:solidFill>
                <a:effectLst/>
                <a:latin typeface="Arial"/>
                <a:ea typeface="+mn-ea"/>
                <a:cs typeface="+mn-cs"/>
              </a:rPr>
              <a:t>verpflichtet</a:t>
            </a:r>
            <a:r>
              <a:rPr lang="en-US" sz="1000" kern="1200" noProof="0" dirty="0">
                <a:solidFill>
                  <a:schemeClr val="tx1"/>
                </a:solidFill>
                <a:effectLst/>
                <a:latin typeface="Arial"/>
                <a:ea typeface="+mn-ea"/>
                <a:cs typeface="+mn-cs"/>
              </a:rPr>
              <a:t>, in </a:t>
            </a:r>
            <a:r>
              <a:rPr lang="en-US" sz="1000" kern="1200" noProof="0" dirty="0" err="1">
                <a:solidFill>
                  <a:schemeClr val="tx1"/>
                </a:solidFill>
                <a:effectLst/>
                <a:latin typeface="Arial"/>
                <a:ea typeface="+mn-ea"/>
                <a:cs typeface="+mn-cs"/>
              </a:rPr>
              <a:t>dieser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zugehörigen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Präsentation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dargestellte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Geschäftsabläufe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verfolgen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hierin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wiedergegebene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Funktionen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entwickeln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veröffentlichen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Diese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zugehörige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Präsentation</a:t>
            </a:r>
            <a:r>
              <a:rPr lang="en-US" sz="1000" kern="1200" noProof="0" dirty="0">
                <a:solidFill>
                  <a:schemeClr val="tx1"/>
                </a:solidFill>
                <a:effectLst/>
                <a:latin typeface="Arial"/>
                <a:ea typeface="+mn-ea"/>
                <a:cs typeface="+mn-cs"/>
              </a:rPr>
              <a:t>, </a:t>
            </a:r>
            <a:br>
              <a:rPr lang="en-US" sz="1000" kern="1200" noProof="0" dirty="0">
                <a:solidFill>
                  <a:schemeClr val="tx1"/>
                </a:solidFill>
                <a:effectLst/>
                <a:latin typeface="Arial"/>
                <a:ea typeface="+mn-ea"/>
                <a:cs typeface="+mn-cs"/>
              </a:rPr>
            </a:br>
            <a:r>
              <a:rPr lang="en-US" sz="1000" kern="1200" noProof="0" dirty="0">
                <a:solidFill>
                  <a:schemeClr val="tx1"/>
                </a:solidFill>
                <a:effectLst/>
                <a:latin typeface="Arial"/>
                <a:ea typeface="+mn-ea"/>
                <a:cs typeface="+mn-cs"/>
              </a:rPr>
              <a:t>die </a:t>
            </a:r>
            <a:r>
              <a:rPr lang="en-US" sz="1000" kern="1200" noProof="0" dirty="0" err="1">
                <a:solidFill>
                  <a:schemeClr val="tx1"/>
                </a:solidFill>
                <a:effectLst/>
                <a:latin typeface="Arial"/>
                <a:ea typeface="+mn-ea"/>
                <a:cs typeface="+mn-cs"/>
              </a:rPr>
              <a:t>Strategie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etwaige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künftige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Entwicklungen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und/</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Plattformen</a:t>
            </a:r>
            <a:r>
              <a:rPr lang="en-US" sz="1000" kern="1200" noProof="0" dirty="0">
                <a:solidFill>
                  <a:schemeClr val="tx1"/>
                </a:solidFill>
                <a:effectLst/>
                <a:latin typeface="Arial"/>
                <a:ea typeface="+mn-ea"/>
                <a:cs typeface="+mn-cs"/>
              </a:rPr>
              <a:t> der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ihrer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können</a:t>
            </a:r>
            <a:r>
              <a:rPr lang="en-US" sz="1000" kern="1200" noProof="0" dirty="0">
                <a:solidFill>
                  <a:schemeClr val="tx1"/>
                </a:solidFill>
                <a:effectLst/>
                <a:latin typeface="Arial"/>
                <a:ea typeface="+mn-ea"/>
                <a:cs typeface="+mn-cs"/>
              </a:rPr>
              <a:t> von der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ihren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jederzeit</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ohne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Angabe</a:t>
            </a:r>
            <a:r>
              <a:rPr lang="en-US" sz="1000" kern="1200" noProof="0" dirty="0">
                <a:solidFill>
                  <a:schemeClr val="tx1"/>
                </a:solidFill>
                <a:effectLst/>
                <a:latin typeface="Arial"/>
                <a:ea typeface="+mn-ea"/>
                <a:cs typeface="+mn-cs"/>
              </a:rPr>
              <a:t> von </a:t>
            </a:r>
            <a:r>
              <a:rPr lang="en-US" sz="1000" kern="1200" noProof="0" dirty="0" err="1">
                <a:solidFill>
                  <a:schemeClr val="tx1"/>
                </a:solidFill>
                <a:effectLst/>
                <a:latin typeface="Arial"/>
                <a:ea typeface="+mn-ea"/>
                <a:cs typeface="+mn-cs"/>
              </a:rPr>
              <a:t>Gründen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unangekündigt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geändert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werden</a:t>
            </a:r>
            <a:r>
              <a:rPr lang="en-US" sz="1000" kern="1200" noProof="0" dirty="0">
                <a:solidFill>
                  <a:schemeClr val="tx1"/>
                </a:solidFill>
                <a:effectLst/>
                <a:latin typeface="Arial"/>
                <a:ea typeface="+mn-ea"/>
                <a:cs typeface="+mn-cs"/>
              </a:rPr>
              <a:t>. </a:t>
            </a:r>
            <a:br>
              <a:rPr lang="en-US" sz="1000" kern="1200" noProof="0" dirty="0">
                <a:solidFill>
                  <a:schemeClr val="tx1"/>
                </a:solidFill>
                <a:effectLst/>
                <a:latin typeface="Arial"/>
                <a:ea typeface="+mn-ea"/>
                <a:cs typeface="+mn-cs"/>
              </a:rPr>
            </a:br>
            <a:r>
              <a:rPr lang="en-US" sz="1000" kern="1200" noProof="0" dirty="0">
                <a:solidFill>
                  <a:schemeClr val="tx1"/>
                </a:solidFill>
                <a:effectLst/>
                <a:latin typeface="Arial"/>
                <a:ea typeface="+mn-ea"/>
                <a:cs typeface="+mn-cs"/>
              </a:rPr>
              <a:t>Die in </a:t>
            </a:r>
            <a:r>
              <a:rPr lang="en-US" sz="1000" kern="1200" noProof="0" dirty="0" err="1">
                <a:solidFill>
                  <a:schemeClr val="tx1"/>
                </a:solidFill>
                <a:effectLst/>
                <a:latin typeface="Arial"/>
                <a:ea typeface="+mn-ea"/>
                <a:cs typeface="+mn-cs"/>
              </a:rPr>
              <a:t>dieser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enthaltenen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Informationen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stellen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Zusage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Versprechen</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keine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rechtliche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Verpflichtung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Lieferung</a:t>
            </a:r>
            <a:r>
              <a:rPr lang="en-US" sz="1000" kern="1200" noProof="0" dirty="0">
                <a:solidFill>
                  <a:schemeClr val="tx1"/>
                </a:solidFill>
                <a:effectLst/>
                <a:latin typeface="Arial"/>
                <a:ea typeface="+mn-ea"/>
                <a:cs typeface="+mn-cs"/>
              </a:rPr>
              <a:t> von Material, Code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Funktionen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dar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Sämtliche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vorausschauenden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Aussagen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unterliegen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unterschiedlichen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Risiken</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Unsicherheiten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durch</a:t>
            </a:r>
            <a:r>
              <a:rPr lang="en-US" sz="1000" kern="1200" noProof="0" dirty="0">
                <a:solidFill>
                  <a:schemeClr val="tx1"/>
                </a:solidFill>
                <a:effectLst/>
                <a:latin typeface="Arial"/>
                <a:ea typeface="+mn-ea"/>
                <a:cs typeface="+mn-cs"/>
              </a:rPr>
              <a:t> die die </a:t>
            </a:r>
            <a:r>
              <a:rPr lang="en-US" sz="1000" kern="1200" noProof="0" dirty="0" err="1">
                <a:solidFill>
                  <a:schemeClr val="tx1"/>
                </a:solidFill>
                <a:effectLst/>
                <a:latin typeface="Arial"/>
                <a:ea typeface="+mn-ea"/>
                <a:cs typeface="+mn-cs"/>
              </a:rPr>
              <a:t>tatsächlichen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Ergebnisse</a:t>
            </a:r>
            <a:r>
              <a:rPr lang="en-US" sz="1000" kern="1200" noProof="0" dirty="0">
                <a:solidFill>
                  <a:schemeClr val="tx1"/>
                </a:solidFill>
                <a:effectLst/>
                <a:latin typeface="Arial"/>
                <a:ea typeface="+mn-ea"/>
                <a:cs typeface="+mn-cs"/>
              </a:rPr>
              <a:t> von den </a:t>
            </a:r>
            <a:r>
              <a:rPr lang="en-US" sz="1000" kern="1200" noProof="0" dirty="0" err="1">
                <a:solidFill>
                  <a:schemeClr val="tx1"/>
                </a:solidFill>
                <a:effectLst/>
                <a:latin typeface="Arial"/>
                <a:ea typeface="+mn-ea"/>
                <a:cs typeface="+mn-cs"/>
              </a:rPr>
              <a:t>Erwartungen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abweichen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können</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vorausschauenden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Aussagen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geben</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Sicht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dem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Zeitpunkt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wieder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dem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getätigt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wurden</a:t>
            </a:r>
            <a:r>
              <a:rPr lang="en-US" sz="1000" kern="1200" noProof="0" dirty="0">
                <a:solidFill>
                  <a:schemeClr val="tx1"/>
                </a:solidFill>
                <a:effectLst/>
                <a:latin typeface="Arial"/>
                <a:ea typeface="+mn-ea"/>
                <a:cs typeface="+mn-cs"/>
              </a:rPr>
              <a:t>. Dem </a:t>
            </a:r>
            <a:r>
              <a:rPr lang="en-US" sz="1000" kern="1200" noProof="0" dirty="0" err="1">
                <a:solidFill>
                  <a:schemeClr val="tx1"/>
                </a:solidFill>
                <a:effectLst/>
                <a:latin typeface="Arial"/>
                <a:ea typeface="+mn-ea"/>
                <a:cs typeface="+mn-cs"/>
              </a:rPr>
              <a:t>Leser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wird</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empfohlen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diesen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Aussagen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übertriebenes</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Vertrauen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schenken</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sich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bei</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Kaufentscheidungen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nicht</a:t>
            </a:r>
            <a:r>
              <a:rPr lang="en-US" sz="1000" kern="1200" noProof="0" dirty="0">
                <a:solidFill>
                  <a:schemeClr val="tx1"/>
                </a:solidFill>
                <a:effectLst/>
                <a:latin typeface="Arial"/>
                <a:ea typeface="+mn-ea"/>
                <a:cs typeface="+mn-cs"/>
              </a:rPr>
              <a:t> auf </a:t>
            </a:r>
            <a:r>
              <a:rPr lang="en-US" sz="1000" kern="1200" noProof="0" dirty="0" err="1">
                <a:solidFill>
                  <a:schemeClr val="tx1"/>
                </a:solidFill>
                <a:effectLst/>
                <a:latin typeface="Arial"/>
                <a:ea typeface="+mn-ea"/>
                <a:cs typeface="+mn-cs"/>
              </a:rPr>
              <a:t>sie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stützen</a:t>
            </a:r>
            <a:r>
              <a:rPr lang="en-US" sz="1000" kern="1200" noProof="0" dirty="0">
                <a:solidFill>
                  <a:schemeClr val="tx1"/>
                </a:solidFill>
                <a:effectLst/>
                <a:latin typeface="Arial"/>
                <a:ea typeface="+mn-ea"/>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5685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de-DE"/>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499E26F-E3E9-874C-B6DB-FC601EE4791A}" type="datetimeFigureOut">
              <a:rPr lang="en-US" smtClean="0"/>
              <a:t>4/11/2017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5A98E7D-9D05-C649-BDE2-A43A76ACB2C3}" type="slidenum">
              <a:rPr lang="en-US" smtClean="0"/>
              <a:t>‹#›</a:t>
            </a:fld>
            <a:endParaRPr lang="en-US"/>
          </a:p>
        </p:txBody>
      </p:sp>
    </p:spTree>
    <p:extLst>
      <p:ext uri="{BB962C8B-B14F-4D97-AF65-F5344CB8AC3E}">
        <p14:creationId xmlns:p14="http://schemas.microsoft.com/office/powerpoint/2010/main" val="1164831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Divider Pag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93" name="Text Placeholder 92"/>
          <p:cNvSpPr>
            <a:spLocks noGrp="1"/>
          </p:cNvSpPr>
          <p:nvPr>
            <p:ph type="body" sz="quarter" idx="10" hasCustomPrompt="1"/>
          </p:nvPr>
        </p:nvSpPr>
        <p:spPr>
          <a:xfrm>
            <a:off x="324003" y="3506403"/>
            <a:ext cx="8496300" cy="620713"/>
          </a:xfrm>
        </p:spPr>
        <p:txBody>
          <a:bodyPr/>
          <a:lstStyle>
            <a:lvl1pPr>
              <a:spcBef>
                <a:spcPts val="1200"/>
              </a:spcBef>
              <a:defRPr sz="1600" b="0"/>
            </a:lvl1pPr>
          </a:lstStyle>
          <a:p>
            <a:r>
              <a:rPr lang="en-US" dirty="0"/>
              <a:t>Subtitle if needed</a:t>
            </a:r>
          </a:p>
        </p:txBody>
      </p:sp>
    </p:spTree>
    <p:extLst>
      <p:ext uri="{BB962C8B-B14F-4D97-AF65-F5344CB8AC3E}">
        <p14:creationId xmlns:p14="http://schemas.microsoft.com/office/powerpoint/2010/main" val="2640084642"/>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Blank">
    <p:spTree>
      <p:nvGrpSpPr>
        <p:cNvPr id="1" name=""/>
        <p:cNvGrpSpPr/>
        <p:nvPr/>
      </p:nvGrpSpPr>
      <p:grpSpPr>
        <a:xfrm>
          <a:off x="0" y="0"/>
          <a:ext cx="0" cy="0"/>
          <a:chOff x="0" y="0"/>
          <a:chExt cx="0" cy="0"/>
        </a:xfrm>
      </p:grpSpPr>
      <p:sp>
        <p:nvSpPr>
          <p:cNvPr id="184" name="Picture Placeholder 183"/>
          <p:cNvSpPr>
            <a:spLocks noGrp="1"/>
          </p:cNvSpPr>
          <p:nvPr>
            <p:ph type="pic" sz="quarter" idx="10"/>
          </p:nvPr>
        </p:nvSpPr>
        <p:spPr>
          <a:xfrm>
            <a:off x="427991" y="563104"/>
            <a:ext cx="1415175" cy="1889106"/>
          </a:xfrm>
        </p:spPr>
        <p:txBody>
          <a:bodyPr/>
          <a:lstStyle>
            <a:lvl1pPr>
              <a:defRPr b="0">
                <a:latin typeface="BentonSans Light" panose="02000503000000020004" pitchFamily="2" charset="0"/>
              </a:defRPr>
            </a:lvl1pPr>
          </a:lstStyle>
          <a:p>
            <a:endParaRPr lang="en-US" dirty="0"/>
          </a:p>
        </p:txBody>
      </p:sp>
      <p:sp>
        <p:nvSpPr>
          <p:cNvPr id="187" name="Text Placeholder 185"/>
          <p:cNvSpPr>
            <a:spLocks noGrp="1"/>
          </p:cNvSpPr>
          <p:nvPr>
            <p:ph type="body" sz="quarter" idx="12" hasCustomPrompt="1"/>
          </p:nvPr>
        </p:nvSpPr>
        <p:spPr>
          <a:xfrm>
            <a:off x="2486973" y="1453676"/>
            <a:ext cx="215779" cy="208991"/>
          </a:xfrm>
        </p:spPr>
        <p:txBody>
          <a:bodyPr/>
          <a:lstStyle>
            <a:lvl1pP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00</a:t>
            </a:r>
          </a:p>
        </p:txBody>
      </p:sp>
      <p:sp>
        <p:nvSpPr>
          <p:cNvPr id="188" name="TextBox 187"/>
          <p:cNvSpPr txBox="1"/>
          <p:nvPr userDrawn="1"/>
        </p:nvSpPr>
        <p:spPr>
          <a:xfrm>
            <a:off x="2085440" y="561607"/>
            <a:ext cx="2299544"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dirty="0">
                <a:solidFill>
                  <a:srgbClr val="666666"/>
                </a:solidFill>
                <a:latin typeface="BentonSans Light" panose="02000503000000020004" pitchFamily="2" charset="0"/>
                <a:ea typeface="Arial Unicode MS" pitchFamily="34" charset="-128"/>
                <a:cs typeface="Arial Unicode MS" pitchFamily="34" charset="-128"/>
              </a:rPr>
              <a:t>BACKGROUND</a:t>
            </a:r>
            <a:r>
              <a:rPr lang="en-US" sz="1300" kern="0" dirty="0">
                <a:solidFill>
                  <a:srgbClr val="666666"/>
                </a:solidFill>
                <a:latin typeface="BentonSans Light" panose="02000503000000020004" pitchFamily="2" charset="0"/>
                <a:ea typeface="Arial Unicode MS" pitchFamily="34" charset="-128"/>
                <a:cs typeface="Arial Unicode MS" pitchFamily="34" charset="-128"/>
              </a:rPr>
              <a:t> </a:t>
            </a:r>
          </a:p>
        </p:txBody>
      </p:sp>
      <p:sp>
        <p:nvSpPr>
          <p:cNvPr id="191" name="TextBox 190"/>
          <p:cNvSpPr txBox="1"/>
          <p:nvPr userDrawn="1"/>
        </p:nvSpPr>
        <p:spPr>
          <a:xfrm>
            <a:off x="2095623" y="1453672"/>
            <a:ext cx="367325" cy="400110"/>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rPr>
              <a:t>AGE:</a:t>
            </a:r>
            <a:endParaRPr lang="en-US" sz="12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192" name="TextBox 191"/>
          <p:cNvSpPr txBox="1"/>
          <p:nvPr userDrawn="1"/>
        </p:nvSpPr>
        <p:spPr>
          <a:xfrm>
            <a:off x="2091926" y="1715293"/>
            <a:ext cx="874300" cy="200055"/>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rPr>
              <a:t>GENDER:</a:t>
            </a:r>
            <a:endParaRPr lang="en-US" sz="12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193" name="TextBox 192"/>
          <p:cNvSpPr txBox="1"/>
          <p:nvPr userDrawn="1"/>
        </p:nvSpPr>
        <p:spPr>
          <a:xfrm>
            <a:off x="2092300" y="1982326"/>
            <a:ext cx="1245747" cy="400110"/>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rPr>
              <a:t>Family status:</a:t>
            </a:r>
            <a:endParaRPr lang="en-US" sz="12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194" name="Text Placeholder 185"/>
          <p:cNvSpPr>
            <a:spLocks noGrp="1"/>
          </p:cNvSpPr>
          <p:nvPr>
            <p:ph type="body" sz="quarter" idx="14" hasCustomPrompt="1"/>
          </p:nvPr>
        </p:nvSpPr>
        <p:spPr>
          <a:xfrm>
            <a:off x="2795650" y="1713787"/>
            <a:ext cx="2481502" cy="208991"/>
          </a:xfrm>
        </p:spPr>
        <p:txBody>
          <a:bodyPr/>
          <a:lstStyle>
            <a:lvl1pP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a:t>
            </a:r>
          </a:p>
        </p:txBody>
      </p:sp>
      <p:sp>
        <p:nvSpPr>
          <p:cNvPr id="195" name="Text Placeholder 185"/>
          <p:cNvSpPr>
            <a:spLocks noGrp="1"/>
          </p:cNvSpPr>
          <p:nvPr>
            <p:ph type="body" sz="quarter" idx="15" hasCustomPrompt="1"/>
          </p:nvPr>
        </p:nvSpPr>
        <p:spPr>
          <a:xfrm>
            <a:off x="2104577" y="2228492"/>
            <a:ext cx="3172577" cy="208991"/>
          </a:xfrm>
        </p:spPr>
        <p:txBody>
          <a:bodyPr/>
          <a:lstStyle>
            <a:lvl1pP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Example: married, two children</a:t>
            </a:r>
          </a:p>
        </p:txBody>
      </p:sp>
      <p:sp>
        <p:nvSpPr>
          <p:cNvPr id="196" name="TextBox 195"/>
          <p:cNvSpPr txBox="1"/>
          <p:nvPr userDrawn="1"/>
        </p:nvSpPr>
        <p:spPr>
          <a:xfrm>
            <a:off x="5533980" y="926571"/>
            <a:ext cx="2144873" cy="200055"/>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rPr>
              <a:t>Job title / role:</a:t>
            </a:r>
            <a:endParaRPr lang="en-US" sz="12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197" name="Text Placeholder 185"/>
          <p:cNvSpPr>
            <a:spLocks noGrp="1"/>
          </p:cNvSpPr>
          <p:nvPr>
            <p:ph type="body" sz="quarter" idx="16" hasCustomPrompt="1"/>
          </p:nvPr>
        </p:nvSpPr>
        <p:spPr>
          <a:xfrm>
            <a:off x="5546256" y="1181789"/>
            <a:ext cx="3174715" cy="208991"/>
          </a:xfrm>
        </p:spPr>
        <p:txBody>
          <a:bodyPr/>
          <a:lstStyle>
            <a:lvl1pP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a:t>
            </a:r>
          </a:p>
        </p:txBody>
      </p:sp>
      <p:sp>
        <p:nvSpPr>
          <p:cNvPr id="198" name="TextBox 197"/>
          <p:cNvSpPr txBox="1"/>
          <p:nvPr userDrawn="1"/>
        </p:nvSpPr>
        <p:spPr>
          <a:xfrm>
            <a:off x="5536781" y="1456509"/>
            <a:ext cx="2144873" cy="400110"/>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rPr>
              <a:t>Professional experience:</a:t>
            </a:r>
            <a:endParaRPr lang="en-US" sz="12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199" name="Text Placeholder 185"/>
          <p:cNvSpPr>
            <a:spLocks noGrp="1"/>
          </p:cNvSpPr>
          <p:nvPr>
            <p:ph type="body" sz="quarter" idx="17" hasCustomPrompt="1"/>
          </p:nvPr>
        </p:nvSpPr>
        <p:spPr>
          <a:xfrm>
            <a:off x="5545662" y="1711725"/>
            <a:ext cx="3169594" cy="729090"/>
          </a:xfrm>
        </p:spPr>
        <p:txBody>
          <a:bodyPr/>
          <a:lstStyle>
            <a:lvl1pP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Example: 5 years in accounting</a:t>
            </a:r>
          </a:p>
        </p:txBody>
      </p:sp>
      <p:sp>
        <p:nvSpPr>
          <p:cNvPr id="202" name="TextBox 201"/>
          <p:cNvSpPr txBox="1"/>
          <p:nvPr userDrawn="1"/>
        </p:nvSpPr>
        <p:spPr>
          <a:xfrm>
            <a:off x="2092300" y="929256"/>
            <a:ext cx="1245747" cy="200055"/>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rPr>
              <a:t>name:</a:t>
            </a:r>
            <a:endParaRPr lang="en-US" sz="12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203" name="Text Placeholder 185"/>
          <p:cNvSpPr>
            <a:spLocks noGrp="1"/>
          </p:cNvSpPr>
          <p:nvPr>
            <p:ph type="body" sz="quarter" idx="19" hasCustomPrompt="1"/>
          </p:nvPr>
        </p:nvSpPr>
        <p:spPr>
          <a:xfrm>
            <a:off x="2087606" y="1175420"/>
            <a:ext cx="3189549" cy="208991"/>
          </a:xfrm>
        </p:spPr>
        <p:txBody>
          <a:bodyPr/>
          <a:lstStyle>
            <a:lvl1pP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Name of person</a:t>
            </a:r>
          </a:p>
        </p:txBody>
      </p:sp>
      <p:sp>
        <p:nvSpPr>
          <p:cNvPr id="208" name="TextBox 207"/>
          <p:cNvSpPr txBox="1"/>
          <p:nvPr userDrawn="1"/>
        </p:nvSpPr>
        <p:spPr>
          <a:xfrm>
            <a:off x="5541724" y="2664437"/>
            <a:ext cx="2144873"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cap="all" baseline="0" dirty="0">
                <a:solidFill>
                  <a:srgbClr val="666666"/>
                </a:solidFill>
                <a:latin typeface="BentonSans Light" panose="02000503000000020004" pitchFamily="2" charset="0"/>
                <a:ea typeface="Arial Unicode MS" pitchFamily="34" charset="-128"/>
                <a:cs typeface="Arial Unicode MS" pitchFamily="34" charset="-128"/>
              </a:rPr>
              <a:t>Tasks &amp; frequency</a:t>
            </a:r>
            <a:endPar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209" name="Text Placeholder 185"/>
          <p:cNvSpPr>
            <a:spLocks noGrp="1"/>
          </p:cNvSpPr>
          <p:nvPr>
            <p:ph type="body" sz="quarter" idx="20" hasCustomPrompt="1"/>
          </p:nvPr>
        </p:nvSpPr>
        <p:spPr>
          <a:xfrm>
            <a:off x="5550608" y="2979016"/>
            <a:ext cx="3171793" cy="3308223"/>
          </a:xfrm>
        </p:spPr>
        <p:txBody>
          <a:bodyPr/>
          <a:lstStyle>
            <a:lvl1pPr marL="181313" indent="-151096">
              <a:spcBef>
                <a:spcPts val="840"/>
              </a:spcBef>
              <a:buClr>
                <a:srgbClr val="666666"/>
              </a:buClr>
              <a:buFont typeface="BentonSans Light" panose="02000503000000020004" pitchFamily="2" charset="0"/>
              <a:buChar cha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One bullet point = one goal</a:t>
            </a:r>
          </a:p>
        </p:txBody>
      </p:sp>
      <p:sp>
        <p:nvSpPr>
          <p:cNvPr id="210" name="TextBox 209"/>
          <p:cNvSpPr txBox="1"/>
          <p:nvPr userDrawn="1"/>
        </p:nvSpPr>
        <p:spPr>
          <a:xfrm>
            <a:off x="2085442" y="2674616"/>
            <a:ext cx="2144873"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cap="all" baseline="0" dirty="0">
                <a:solidFill>
                  <a:srgbClr val="666666"/>
                </a:solidFill>
                <a:latin typeface="BentonSans Light" panose="02000503000000020004" pitchFamily="2" charset="0"/>
                <a:ea typeface="Arial Unicode MS" pitchFamily="34" charset="-128"/>
                <a:cs typeface="Arial Unicode MS" pitchFamily="34" charset="-128"/>
              </a:rPr>
              <a:t>Main goals</a:t>
            </a:r>
            <a:endPar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211" name="Text Placeholder 185"/>
          <p:cNvSpPr>
            <a:spLocks noGrp="1"/>
          </p:cNvSpPr>
          <p:nvPr>
            <p:ph type="body" sz="quarter" idx="21" hasCustomPrompt="1"/>
          </p:nvPr>
        </p:nvSpPr>
        <p:spPr>
          <a:xfrm>
            <a:off x="2094323" y="2989192"/>
            <a:ext cx="3176690" cy="3298047"/>
          </a:xfrm>
        </p:spPr>
        <p:txBody>
          <a:bodyPr/>
          <a:lstStyle>
            <a:lvl1pPr marL="181313" indent="-151096">
              <a:spcBef>
                <a:spcPts val="840"/>
              </a:spcBef>
              <a:buClr>
                <a:srgbClr val="666666"/>
              </a:buClr>
              <a:buFont typeface="BentonSans Light" panose="02000503000000020004" pitchFamily="2" charset="0"/>
              <a:buChar cha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One bullet point = one goal</a:t>
            </a:r>
          </a:p>
        </p:txBody>
      </p:sp>
      <p:sp>
        <p:nvSpPr>
          <p:cNvPr id="37" name="TextBox 36"/>
          <p:cNvSpPr txBox="1"/>
          <p:nvPr userDrawn="1"/>
        </p:nvSpPr>
        <p:spPr>
          <a:xfrm>
            <a:off x="427122" y="2678502"/>
            <a:ext cx="1318097"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cap="all" baseline="0" dirty="0">
                <a:solidFill>
                  <a:srgbClr val="666666"/>
                </a:solidFill>
                <a:latin typeface="BentonSans Light" panose="02000503000000020004" pitchFamily="2" charset="0"/>
                <a:ea typeface="Arial Unicode MS" pitchFamily="34" charset="-128"/>
                <a:cs typeface="Arial Unicode MS" pitchFamily="34" charset="-128"/>
              </a:rPr>
              <a:t>quote</a:t>
            </a:r>
            <a:endPar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Tree>
    <p:extLst>
      <p:ext uri="{BB962C8B-B14F-4D97-AF65-F5344CB8AC3E}">
        <p14:creationId xmlns:p14="http://schemas.microsoft.com/office/powerpoint/2010/main" val="2121204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1_Blank">
    <p:spTree>
      <p:nvGrpSpPr>
        <p:cNvPr id="1" name=""/>
        <p:cNvGrpSpPr/>
        <p:nvPr/>
      </p:nvGrpSpPr>
      <p:grpSpPr>
        <a:xfrm>
          <a:off x="0" y="0"/>
          <a:ext cx="0" cy="0"/>
          <a:chOff x="0" y="0"/>
          <a:chExt cx="0" cy="0"/>
        </a:xfrm>
      </p:grpSpPr>
      <p:sp>
        <p:nvSpPr>
          <p:cNvPr id="188" name="TextBox 187"/>
          <p:cNvSpPr txBox="1"/>
          <p:nvPr userDrawn="1"/>
        </p:nvSpPr>
        <p:spPr>
          <a:xfrm>
            <a:off x="430873" y="561607"/>
            <a:ext cx="2299544"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dirty="0">
                <a:solidFill>
                  <a:srgbClr val="666666"/>
                </a:solidFill>
                <a:latin typeface="BentonSans Light" panose="02000503000000020004" pitchFamily="2" charset="0"/>
                <a:ea typeface="Arial Unicode MS" pitchFamily="34" charset="-128"/>
                <a:cs typeface="Arial Unicode MS" pitchFamily="34" charset="-128"/>
              </a:rPr>
              <a:t>NEEDS</a:t>
            </a:r>
            <a:r>
              <a:rPr lang="en-US" sz="1300" kern="0" dirty="0">
                <a:solidFill>
                  <a:srgbClr val="666666"/>
                </a:solidFill>
                <a:latin typeface="BentonSans Light" panose="02000503000000020004" pitchFamily="2" charset="0"/>
                <a:ea typeface="Arial Unicode MS" pitchFamily="34" charset="-128"/>
                <a:cs typeface="Arial Unicode MS" pitchFamily="34" charset="-128"/>
              </a:rPr>
              <a:t> </a:t>
            </a:r>
          </a:p>
        </p:txBody>
      </p:sp>
      <p:sp>
        <p:nvSpPr>
          <p:cNvPr id="211" name="Text Placeholder 185"/>
          <p:cNvSpPr>
            <a:spLocks noGrp="1"/>
          </p:cNvSpPr>
          <p:nvPr>
            <p:ph type="body" sz="quarter" idx="21" hasCustomPrompt="1"/>
          </p:nvPr>
        </p:nvSpPr>
        <p:spPr>
          <a:xfrm>
            <a:off x="439755" y="947164"/>
            <a:ext cx="3427170" cy="3030151"/>
          </a:xfrm>
        </p:spPr>
        <p:txBody>
          <a:bodyPr/>
          <a:lstStyle>
            <a:lvl1pPr marL="181313" indent="-151096">
              <a:spcBef>
                <a:spcPts val="840"/>
              </a:spcBef>
              <a:buClr>
                <a:srgbClr val="666666"/>
              </a:buClr>
              <a:buFont typeface="BentonSans Light" panose="02000503000000020004" pitchFamily="2" charset="0"/>
              <a:buChar cha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One bullet point = one need</a:t>
            </a:r>
          </a:p>
        </p:txBody>
      </p:sp>
      <p:sp>
        <p:nvSpPr>
          <p:cNvPr id="23" name="TextBox 22"/>
          <p:cNvSpPr txBox="1"/>
          <p:nvPr userDrawn="1"/>
        </p:nvSpPr>
        <p:spPr>
          <a:xfrm>
            <a:off x="4395911" y="566530"/>
            <a:ext cx="2299544"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dirty="0">
                <a:solidFill>
                  <a:srgbClr val="666666"/>
                </a:solidFill>
                <a:latin typeface="BentonSans Light" panose="02000503000000020004" pitchFamily="2" charset="0"/>
                <a:ea typeface="Arial Unicode MS" pitchFamily="34" charset="-128"/>
                <a:cs typeface="Arial Unicode MS" pitchFamily="34" charset="-128"/>
              </a:rPr>
              <a:t>PAIN</a:t>
            </a:r>
            <a:r>
              <a:rPr lang="en-US" sz="1500" kern="0" baseline="0" dirty="0">
                <a:solidFill>
                  <a:srgbClr val="666666"/>
                </a:solidFill>
                <a:latin typeface="BentonSans Light" panose="02000503000000020004" pitchFamily="2" charset="0"/>
                <a:ea typeface="Arial Unicode MS" pitchFamily="34" charset="-128"/>
                <a:cs typeface="Arial Unicode MS" pitchFamily="34" charset="-128"/>
              </a:rPr>
              <a:t> POINTS</a:t>
            </a:r>
            <a:r>
              <a:rPr lang="en-US" sz="1300" kern="0" dirty="0">
                <a:solidFill>
                  <a:srgbClr val="666666"/>
                </a:solidFill>
                <a:latin typeface="BentonSans Light" panose="02000503000000020004" pitchFamily="2" charset="0"/>
                <a:ea typeface="Arial Unicode MS" pitchFamily="34" charset="-128"/>
                <a:cs typeface="Arial Unicode MS" pitchFamily="34" charset="-128"/>
              </a:rPr>
              <a:t> </a:t>
            </a:r>
          </a:p>
        </p:txBody>
      </p:sp>
      <p:sp>
        <p:nvSpPr>
          <p:cNvPr id="24" name="Text Placeholder 185"/>
          <p:cNvSpPr>
            <a:spLocks noGrp="1"/>
          </p:cNvSpPr>
          <p:nvPr>
            <p:ph type="body" sz="quarter" idx="23" hasCustomPrompt="1"/>
          </p:nvPr>
        </p:nvSpPr>
        <p:spPr>
          <a:xfrm>
            <a:off x="4404795" y="952087"/>
            <a:ext cx="4293033" cy="3013355"/>
          </a:xfrm>
        </p:spPr>
        <p:txBody>
          <a:bodyPr/>
          <a:lstStyle>
            <a:lvl1pPr marL="181313" indent="-151096">
              <a:spcBef>
                <a:spcPts val="840"/>
              </a:spcBef>
              <a:buClr>
                <a:srgbClr val="666666"/>
              </a:buClr>
              <a:buFont typeface="BentonSans Light" panose="02000503000000020004" pitchFamily="2" charset="0"/>
              <a:buChar cha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One bullet point = paint point</a:t>
            </a:r>
          </a:p>
        </p:txBody>
      </p:sp>
      <p:sp>
        <p:nvSpPr>
          <p:cNvPr id="25" name="TextBox 24"/>
          <p:cNvSpPr txBox="1"/>
          <p:nvPr userDrawn="1"/>
        </p:nvSpPr>
        <p:spPr>
          <a:xfrm>
            <a:off x="4395909" y="4268797"/>
            <a:ext cx="2299544"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dirty="0">
                <a:solidFill>
                  <a:srgbClr val="666666"/>
                </a:solidFill>
                <a:latin typeface="BentonSans Light" panose="02000503000000020004" pitchFamily="2" charset="0"/>
                <a:ea typeface="Arial Unicode MS" pitchFamily="34" charset="-128"/>
                <a:cs typeface="Arial Unicode MS" pitchFamily="34" charset="-128"/>
              </a:rPr>
              <a:t>STAKEHOLDERS</a:t>
            </a:r>
            <a:r>
              <a:rPr lang="en-US" sz="1300" kern="0" dirty="0">
                <a:solidFill>
                  <a:srgbClr val="666666"/>
                </a:solidFill>
                <a:latin typeface="BentonSans Light" panose="02000503000000020004" pitchFamily="2" charset="0"/>
                <a:ea typeface="Arial Unicode MS" pitchFamily="34" charset="-128"/>
                <a:cs typeface="Arial Unicode MS" pitchFamily="34" charset="-128"/>
              </a:rPr>
              <a:t> </a:t>
            </a:r>
          </a:p>
        </p:txBody>
      </p:sp>
      <p:sp>
        <p:nvSpPr>
          <p:cNvPr id="26" name="Text Placeholder 185"/>
          <p:cNvSpPr>
            <a:spLocks noGrp="1"/>
          </p:cNvSpPr>
          <p:nvPr>
            <p:ph type="body" sz="quarter" idx="24" hasCustomPrompt="1"/>
          </p:nvPr>
        </p:nvSpPr>
        <p:spPr>
          <a:xfrm>
            <a:off x="4404792" y="4654352"/>
            <a:ext cx="4277089" cy="1648009"/>
          </a:xfrm>
        </p:spPr>
        <p:txBody>
          <a:bodyPr/>
          <a:lstStyle>
            <a:lvl1pPr marL="181313" indent="-151096">
              <a:spcBef>
                <a:spcPts val="840"/>
              </a:spcBef>
              <a:buClr>
                <a:srgbClr val="666666"/>
              </a:buClr>
              <a:buFont typeface="BentonSans Light" panose="02000503000000020004" pitchFamily="2" charset="0"/>
              <a:buChar cha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One bullet point = one stakeholder</a:t>
            </a:r>
          </a:p>
        </p:txBody>
      </p:sp>
      <p:grpSp>
        <p:nvGrpSpPr>
          <p:cNvPr id="8" name="Group 7"/>
          <p:cNvGrpSpPr/>
          <p:nvPr userDrawn="1"/>
        </p:nvGrpSpPr>
        <p:grpSpPr>
          <a:xfrm>
            <a:off x="413648" y="4276667"/>
            <a:ext cx="3453277" cy="1871090"/>
            <a:chOff x="2453225" y="4277657"/>
            <a:chExt cx="4605568" cy="1871523"/>
          </a:xfrm>
        </p:grpSpPr>
        <p:sp>
          <p:nvSpPr>
            <p:cNvPr id="27" name="TextBox 26"/>
            <p:cNvSpPr txBox="1"/>
            <p:nvPr userDrawn="1"/>
          </p:nvSpPr>
          <p:spPr>
            <a:xfrm>
              <a:off x="2453225" y="4277657"/>
              <a:ext cx="3066857" cy="230885"/>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dirty="0">
                  <a:solidFill>
                    <a:srgbClr val="666666"/>
                  </a:solidFill>
                  <a:latin typeface="BentonSans Light" panose="02000503000000020004" pitchFamily="2" charset="0"/>
                  <a:ea typeface="Arial Unicode MS" pitchFamily="34" charset="-128"/>
                  <a:cs typeface="Arial Unicode MS" pitchFamily="34" charset="-128"/>
                </a:rPr>
                <a:t>COMPETENCIES</a:t>
              </a:r>
              <a:endParaRPr lang="en-US" sz="13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30" name="TextBox 29"/>
            <p:cNvSpPr txBox="1"/>
            <p:nvPr userDrawn="1"/>
          </p:nvSpPr>
          <p:spPr>
            <a:xfrm>
              <a:off x="2886358" y="4667571"/>
              <a:ext cx="642375" cy="153924"/>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casual</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31" name="TextBox 30"/>
            <p:cNvSpPr txBox="1"/>
            <p:nvPr userDrawn="1"/>
          </p:nvSpPr>
          <p:spPr>
            <a:xfrm>
              <a:off x="5770342" y="4667571"/>
              <a:ext cx="1175056" cy="153924"/>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power user</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cxnSp>
          <p:nvCxnSpPr>
            <p:cNvPr id="3" name="Straight Connector 2"/>
            <p:cNvCxnSpPr/>
            <p:nvPr userDrawn="1"/>
          </p:nvCxnSpPr>
          <p:spPr>
            <a:xfrm>
              <a:off x="3455583" y="4785926"/>
              <a:ext cx="2589410" cy="0"/>
            </a:xfrm>
            <a:prstGeom prst="line">
              <a:avLst/>
            </a:prstGeom>
            <a:ln w="12700" cap="rnd">
              <a:solidFill>
                <a:srgbClr val="666666"/>
              </a:solidFill>
              <a:prstDash val="sysDot"/>
              <a:round/>
            </a:ln>
          </p:spPr>
          <p:style>
            <a:lnRef idx="1">
              <a:schemeClr val="accent1"/>
            </a:lnRef>
            <a:fillRef idx="0">
              <a:schemeClr val="accent1"/>
            </a:fillRef>
            <a:effectRef idx="0">
              <a:schemeClr val="accent1"/>
            </a:effectRef>
            <a:fontRef idx="minor">
              <a:schemeClr val="tx1"/>
            </a:fontRef>
          </p:style>
        </p:cxnSp>
        <p:sp>
          <p:nvSpPr>
            <p:cNvPr id="36" name="TextBox 35"/>
            <p:cNvSpPr txBox="1"/>
            <p:nvPr userDrawn="1"/>
          </p:nvSpPr>
          <p:spPr>
            <a:xfrm>
              <a:off x="2679997" y="4995531"/>
              <a:ext cx="942616" cy="153924"/>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proactive</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38" name="TextBox 37"/>
            <p:cNvSpPr txBox="1"/>
            <p:nvPr userDrawn="1"/>
          </p:nvSpPr>
          <p:spPr>
            <a:xfrm>
              <a:off x="5549676" y="4995531"/>
              <a:ext cx="1175056" cy="153924"/>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reactive</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cxnSp>
          <p:nvCxnSpPr>
            <p:cNvPr id="39" name="Straight Connector 38"/>
            <p:cNvCxnSpPr/>
            <p:nvPr userDrawn="1"/>
          </p:nvCxnSpPr>
          <p:spPr>
            <a:xfrm>
              <a:off x="3454368" y="5113886"/>
              <a:ext cx="2589410" cy="0"/>
            </a:xfrm>
            <a:prstGeom prst="line">
              <a:avLst/>
            </a:prstGeom>
            <a:ln w="12700" cap="rnd">
              <a:solidFill>
                <a:srgbClr val="666666"/>
              </a:solidFill>
              <a:prstDash val="sysDot"/>
              <a:round/>
            </a:ln>
          </p:spPr>
          <p:style>
            <a:lnRef idx="1">
              <a:schemeClr val="accent1"/>
            </a:lnRef>
            <a:fillRef idx="0">
              <a:schemeClr val="accent1"/>
            </a:fillRef>
            <a:effectRef idx="0">
              <a:schemeClr val="accent1"/>
            </a:effectRef>
            <a:fontRef idx="minor">
              <a:schemeClr val="tx1"/>
            </a:fontRef>
          </p:style>
        </p:cxnSp>
        <p:sp>
          <p:nvSpPr>
            <p:cNvPr id="41" name="TextBox 40"/>
            <p:cNvSpPr txBox="1"/>
            <p:nvPr userDrawn="1"/>
          </p:nvSpPr>
          <p:spPr>
            <a:xfrm>
              <a:off x="2453225" y="5332021"/>
              <a:ext cx="1176704" cy="153924"/>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work in team</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42" name="TextBox 41"/>
            <p:cNvSpPr txBox="1"/>
            <p:nvPr userDrawn="1"/>
          </p:nvSpPr>
          <p:spPr>
            <a:xfrm>
              <a:off x="5747181" y="5332021"/>
              <a:ext cx="1175056" cy="153924"/>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1000" kern="0" dirty="0" err="1">
                  <a:solidFill>
                    <a:srgbClr val="666666"/>
                  </a:solidFill>
                  <a:latin typeface="BentonSans Light" panose="02000503000000020004" pitchFamily="2" charset="0"/>
                  <a:ea typeface="Arial Unicode MS" pitchFamily="34" charset="-128"/>
                  <a:cs typeface="Arial Unicode MS" pitchFamily="34" charset="-128"/>
                </a:rPr>
                <a:t>lonefighter</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cxnSp>
          <p:nvCxnSpPr>
            <p:cNvPr id="43" name="Straight Connector 42"/>
            <p:cNvCxnSpPr/>
            <p:nvPr userDrawn="1"/>
          </p:nvCxnSpPr>
          <p:spPr>
            <a:xfrm>
              <a:off x="3454368" y="5450376"/>
              <a:ext cx="2589410" cy="0"/>
            </a:xfrm>
            <a:prstGeom prst="line">
              <a:avLst/>
            </a:prstGeom>
            <a:ln w="12700" cap="rnd">
              <a:solidFill>
                <a:srgbClr val="666666"/>
              </a:solidFill>
              <a:prstDash val="sysDot"/>
              <a:round/>
            </a:ln>
          </p:spPr>
          <p:style>
            <a:lnRef idx="1">
              <a:schemeClr val="accent1"/>
            </a:lnRef>
            <a:fillRef idx="0">
              <a:schemeClr val="accent1"/>
            </a:fillRef>
            <a:effectRef idx="0">
              <a:schemeClr val="accent1"/>
            </a:effectRef>
            <a:fontRef idx="minor">
              <a:schemeClr val="tx1"/>
            </a:fontRef>
          </p:style>
        </p:cxnSp>
        <p:sp>
          <p:nvSpPr>
            <p:cNvPr id="45" name="TextBox 44"/>
            <p:cNvSpPr txBox="1"/>
            <p:nvPr userDrawn="1"/>
          </p:nvSpPr>
          <p:spPr>
            <a:xfrm>
              <a:off x="2497115" y="5659981"/>
              <a:ext cx="1226694" cy="153924"/>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global focus</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46" name="TextBox 45"/>
            <p:cNvSpPr txBox="1"/>
            <p:nvPr userDrawn="1"/>
          </p:nvSpPr>
          <p:spPr>
            <a:xfrm>
              <a:off x="5738651" y="5659981"/>
              <a:ext cx="1175056" cy="153924"/>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local</a:t>
              </a:r>
              <a:r>
                <a:rPr lang="en-US" sz="1000" kern="0" baseline="0" dirty="0">
                  <a:solidFill>
                    <a:srgbClr val="666666"/>
                  </a:solidFill>
                  <a:latin typeface="BentonSans Light" panose="02000503000000020004" pitchFamily="2" charset="0"/>
                  <a:ea typeface="Arial Unicode MS" pitchFamily="34" charset="-128"/>
                  <a:cs typeface="Arial Unicode MS" pitchFamily="34" charset="-128"/>
                </a:rPr>
                <a:t> focus</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cxnSp>
          <p:nvCxnSpPr>
            <p:cNvPr id="47" name="Straight Connector 46"/>
            <p:cNvCxnSpPr/>
            <p:nvPr userDrawn="1"/>
          </p:nvCxnSpPr>
          <p:spPr>
            <a:xfrm>
              <a:off x="3453153" y="5778336"/>
              <a:ext cx="2589410" cy="0"/>
            </a:xfrm>
            <a:prstGeom prst="line">
              <a:avLst/>
            </a:prstGeom>
            <a:ln w="12700" cap="rnd">
              <a:solidFill>
                <a:srgbClr val="666666"/>
              </a:solidFill>
              <a:prstDash val="sysDot"/>
              <a:round/>
            </a:ln>
          </p:spPr>
          <p:style>
            <a:lnRef idx="1">
              <a:schemeClr val="accent1"/>
            </a:lnRef>
            <a:fillRef idx="0">
              <a:schemeClr val="accent1"/>
            </a:fillRef>
            <a:effectRef idx="0">
              <a:schemeClr val="accent1"/>
            </a:effectRef>
            <a:fontRef idx="minor">
              <a:schemeClr val="tx1"/>
            </a:fontRef>
          </p:style>
        </p:cxnSp>
        <p:sp>
          <p:nvSpPr>
            <p:cNvPr id="49" name="TextBox 48"/>
            <p:cNvSpPr txBox="1"/>
            <p:nvPr userDrawn="1"/>
          </p:nvSpPr>
          <p:spPr>
            <a:xfrm>
              <a:off x="2612940" y="5995256"/>
              <a:ext cx="1226694" cy="153924"/>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innovative</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50" name="TextBox 49"/>
            <p:cNvSpPr txBox="1"/>
            <p:nvPr userDrawn="1"/>
          </p:nvSpPr>
          <p:spPr>
            <a:xfrm>
              <a:off x="5883737" y="5995256"/>
              <a:ext cx="1175056" cy="153924"/>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conservative</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cxnSp>
          <p:nvCxnSpPr>
            <p:cNvPr id="51" name="Straight Connector 50"/>
            <p:cNvCxnSpPr/>
            <p:nvPr userDrawn="1"/>
          </p:nvCxnSpPr>
          <p:spPr>
            <a:xfrm>
              <a:off x="3451938" y="6113611"/>
              <a:ext cx="2589410" cy="0"/>
            </a:xfrm>
            <a:prstGeom prst="line">
              <a:avLst/>
            </a:prstGeom>
            <a:ln w="12700" cap="rnd">
              <a:solidFill>
                <a:srgbClr val="666666"/>
              </a:solidFill>
              <a:prstDash val="sysDot"/>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2252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8_Blank">
    <p:spTree>
      <p:nvGrpSpPr>
        <p:cNvPr id="1" name=""/>
        <p:cNvGrpSpPr/>
        <p:nvPr/>
      </p:nvGrpSpPr>
      <p:grpSpPr>
        <a:xfrm>
          <a:off x="0" y="0"/>
          <a:ext cx="0" cy="0"/>
          <a:chOff x="0" y="0"/>
          <a:chExt cx="0" cy="0"/>
        </a:xfrm>
      </p:grpSpPr>
      <p:sp>
        <p:nvSpPr>
          <p:cNvPr id="2" name="TextBox 1"/>
          <p:cNvSpPr txBox="1"/>
          <p:nvPr userDrawn="1"/>
        </p:nvSpPr>
        <p:spPr>
          <a:xfrm>
            <a:off x="550072" y="523959"/>
            <a:ext cx="7103379" cy="69249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4500" kern="0" dirty="0">
                <a:solidFill>
                  <a:srgbClr val="666666"/>
                </a:solidFill>
                <a:latin typeface="BentonSans Light" panose="02000503000000020004" pitchFamily="2" charset="0"/>
                <a:ea typeface="Arial Unicode MS" pitchFamily="34" charset="-128"/>
                <a:cs typeface="Arial Unicode MS" pitchFamily="34" charset="-128"/>
              </a:rPr>
              <a:t>POINT</a:t>
            </a:r>
            <a:r>
              <a:rPr lang="en-US" sz="4500" kern="0" baseline="0" dirty="0">
                <a:solidFill>
                  <a:srgbClr val="666666"/>
                </a:solidFill>
                <a:latin typeface="BentonSans Light" panose="02000503000000020004" pitchFamily="2" charset="0"/>
                <a:ea typeface="Arial Unicode MS" pitchFamily="34" charset="-128"/>
                <a:cs typeface="Arial Unicode MS" pitchFamily="34" charset="-128"/>
              </a:rPr>
              <a:t> OF VIEW</a:t>
            </a:r>
            <a:endParaRPr lang="en-US" sz="45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6" name="Rectangle 5">
            <a:hlinkClick r:id="rId2"/>
          </p:cNvPr>
          <p:cNvSpPr/>
          <p:nvPr userDrawn="1"/>
        </p:nvSpPr>
        <p:spPr bwMode="gray">
          <a:xfrm>
            <a:off x="6235017" y="1977198"/>
            <a:ext cx="2112027" cy="382683"/>
          </a:xfrm>
          <a:prstGeom prst="rect">
            <a:avLst/>
          </a:prstGeom>
          <a:no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lang="de-DE" sz="1000" kern="0" noProof="0" dirty="0">
              <a:solidFill>
                <a:srgbClr val="666666"/>
              </a:solidFill>
              <a:latin typeface="BentonSans Book" panose="02000503000000020004" pitchFamily="2" charset="0"/>
              <a:ea typeface="Arial Unicode MS" pitchFamily="34" charset="-128"/>
              <a:cs typeface="Arial Unicode MS" pitchFamily="34" charset="-128"/>
            </a:endParaRPr>
          </a:p>
        </p:txBody>
      </p:sp>
      <p:sp>
        <p:nvSpPr>
          <p:cNvPr id="7" name="Rectangle 6">
            <a:hlinkClick r:id="rId3"/>
          </p:cNvPr>
          <p:cNvSpPr/>
          <p:nvPr userDrawn="1"/>
        </p:nvSpPr>
        <p:spPr bwMode="gray">
          <a:xfrm>
            <a:off x="6235015" y="3552005"/>
            <a:ext cx="1271112" cy="209501"/>
          </a:xfrm>
          <a:prstGeom prst="rect">
            <a:avLst/>
          </a:prstGeom>
          <a:no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lang="de-DE" sz="1000" kern="0" noProof="0" dirty="0">
              <a:solidFill>
                <a:srgbClr val="666666"/>
              </a:solidFill>
              <a:latin typeface="BentonSans Book" panose="02000503000000020004" pitchFamily="2" charset="0"/>
              <a:ea typeface="Arial Unicode MS" pitchFamily="34" charset="-128"/>
              <a:cs typeface="Arial Unicode MS" pitchFamily="34" charset="-128"/>
            </a:endParaRPr>
          </a:p>
        </p:txBody>
      </p:sp>
      <p:sp>
        <p:nvSpPr>
          <p:cNvPr id="9" name="Text Placeholder 8"/>
          <p:cNvSpPr>
            <a:spLocks noGrp="1"/>
          </p:cNvSpPr>
          <p:nvPr>
            <p:ph type="body" sz="quarter" idx="10" hasCustomPrompt="1"/>
          </p:nvPr>
        </p:nvSpPr>
        <p:spPr>
          <a:xfrm>
            <a:off x="592779" y="1560836"/>
            <a:ext cx="7921685" cy="2999477"/>
          </a:xfrm>
        </p:spPr>
        <p:txBody>
          <a:bodyPr/>
          <a:lstStyle>
            <a:lvl1pPr>
              <a:defRPr sz="3000">
                <a:solidFill>
                  <a:srgbClr val="666666"/>
                </a:solidFill>
                <a:latin typeface="BentonSans Light" panose="02000503000000020004" pitchFamily="2" charset="0"/>
              </a:defRPr>
            </a:lvl1pPr>
          </a:lstStyle>
          <a:p>
            <a:pPr lvl="0"/>
            <a:r>
              <a:rPr lang="en-US" dirty="0"/>
              <a:t>Type in your point of view.</a:t>
            </a:r>
          </a:p>
        </p:txBody>
      </p:sp>
    </p:spTree>
    <p:extLst>
      <p:ext uri="{BB962C8B-B14F-4D97-AF65-F5344CB8AC3E}">
        <p14:creationId xmlns:p14="http://schemas.microsoft.com/office/powerpoint/2010/main" val="812777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2" name="Rounded Rectangle 1"/>
          <p:cNvSpPr/>
          <p:nvPr userDrawn="1"/>
        </p:nvSpPr>
        <p:spPr bwMode="gray">
          <a:xfrm>
            <a:off x="236399" y="328539"/>
            <a:ext cx="4215698" cy="2949685"/>
          </a:xfrm>
          <a:prstGeom prst="roundRect">
            <a:avLst>
              <a:gd name="adj" fmla="val 781"/>
            </a:avLst>
          </a:prstGeom>
          <a:solidFill>
            <a:srgbClr val="009DE0"/>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 name="TextBox 2"/>
          <p:cNvSpPr txBox="1"/>
          <p:nvPr userDrawn="1"/>
        </p:nvSpPr>
        <p:spPr>
          <a:xfrm>
            <a:off x="459573" y="573183"/>
            <a:ext cx="1817629"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chemeClr val="bg1"/>
                </a:solidFill>
                <a:latin typeface="BentonSans Book" panose="02000503000000020004" pitchFamily="2" charset="0"/>
                <a:ea typeface="Arial Unicode MS" pitchFamily="34" charset="-128"/>
                <a:cs typeface="Arial Unicode MS" pitchFamily="34" charset="-128"/>
              </a:rPr>
              <a:t>USER‘S GOAL</a:t>
            </a:r>
          </a:p>
        </p:txBody>
      </p:sp>
      <p:sp>
        <p:nvSpPr>
          <p:cNvPr id="5" name="Rounded Rectangle 4"/>
          <p:cNvSpPr/>
          <p:nvPr userDrawn="1"/>
        </p:nvSpPr>
        <p:spPr bwMode="gray">
          <a:xfrm>
            <a:off x="246398" y="3606762"/>
            <a:ext cx="4213677" cy="2922704"/>
          </a:xfrm>
          <a:prstGeom prst="roundRect">
            <a:avLst>
              <a:gd name="adj" fmla="val 781"/>
            </a:avLst>
          </a:prstGeom>
          <a:solidFill>
            <a:srgbClr val="EDEDED"/>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TextBox 5"/>
          <p:cNvSpPr txBox="1"/>
          <p:nvPr userDrawn="1"/>
        </p:nvSpPr>
        <p:spPr>
          <a:xfrm>
            <a:off x="459573" y="3887312"/>
            <a:ext cx="3768426"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rgbClr val="666666"/>
                </a:solidFill>
                <a:latin typeface="BentonSans Book" panose="02000503000000020004" pitchFamily="2" charset="0"/>
                <a:ea typeface="Arial Unicode MS" pitchFamily="34" charset="-128"/>
                <a:cs typeface="Arial Unicode MS" pitchFamily="34" charset="-128"/>
              </a:rPr>
              <a:t>TRIGGER </a:t>
            </a:r>
            <a:r>
              <a:rPr lang="en-US" sz="1000" kern="0" dirty="0">
                <a:solidFill>
                  <a:srgbClr val="B4B4B4"/>
                </a:solidFill>
                <a:latin typeface="BentonSans Book" panose="02000503000000020004" pitchFamily="2" charset="0"/>
                <a:ea typeface="Arial Unicode MS" pitchFamily="34" charset="-128"/>
                <a:cs typeface="Arial Unicode MS" pitchFamily="34" charset="-128"/>
              </a:rPr>
              <a:t>OPTIONAL</a:t>
            </a:r>
          </a:p>
        </p:txBody>
      </p:sp>
      <p:sp>
        <p:nvSpPr>
          <p:cNvPr id="8" name="Rounded Rectangle 7"/>
          <p:cNvSpPr/>
          <p:nvPr userDrawn="1"/>
        </p:nvSpPr>
        <p:spPr bwMode="gray">
          <a:xfrm>
            <a:off x="4710626" y="328539"/>
            <a:ext cx="4213879" cy="2949685"/>
          </a:xfrm>
          <a:prstGeom prst="roundRect">
            <a:avLst>
              <a:gd name="adj" fmla="val 781"/>
            </a:avLst>
          </a:prstGeom>
          <a:solidFill>
            <a:srgbClr val="EDEDED"/>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TextBox 8"/>
          <p:cNvSpPr txBox="1"/>
          <p:nvPr userDrawn="1"/>
        </p:nvSpPr>
        <p:spPr>
          <a:xfrm>
            <a:off x="4948211" y="573183"/>
            <a:ext cx="3879167"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rgbClr val="666666"/>
                </a:solidFill>
                <a:latin typeface="BentonSans Book" panose="02000503000000020004" pitchFamily="2" charset="0"/>
                <a:ea typeface="Arial Unicode MS" pitchFamily="34" charset="-128"/>
                <a:cs typeface="Arial Unicode MS" pitchFamily="34" charset="-128"/>
              </a:rPr>
              <a:t>PRE-CONDITION </a:t>
            </a:r>
            <a:r>
              <a:rPr lang="en-US" sz="1000" kern="0" dirty="0">
                <a:solidFill>
                  <a:srgbClr val="B4B4B4"/>
                </a:solidFill>
                <a:latin typeface="BentonSans Book" panose="02000503000000020004" pitchFamily="2" charset="0"/>
                <a:ea typeface="Arial Unicode MS" pitchFamily="34" charset="-128"/>
                <a:cs typeface="Arial Unicode MS" pitchFamily="34" charset="-128"/>
              </a:rPr>
              <a:t>OPTIONAL</a:t>
            </a:r>
          </a:p>
        </p:txBody>
      </p:sp>
      <p:sp>
        <p:nvSpPr>
          <p:cNvPr id="11" name="Rounded Rectangle 10"/>
          <p:cNvSpPr/>
          <p:nvPr userDrawn="1"/>
        </p:nvSpPr>
        <p:spPr bwMode="gray">
          <a:xfrm>
            <a:off x="4705558" y="3606760"/>
            <a:ext cx="4220134" cy="2922705"/>
          </a:xfrm>
          <a:prstGeom prst="roundRect">
            <a:avLst>
              <a:gd name="adj" fmla="val 781"/>
            </a:avLst>
          </a:prstGeom>
          <a:solidFill>
            <a:srgbClr val="EDEDED"/>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 name="TextBox 11"/>
          <p:cNvSpPr txBox="1"/>
          <p:nvPr userDrawn="1"/>
        </p:nvSpPr>
        <p:spPr>
          <a:xfrm>
            <a:off x="4953275" y="3887312"/>
            <a:ext cx="3226038"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rgbClr val="666666"/>
                </a:solidFill>
                <a:latin typeface="BentonSans Book" panose="02000503000000020004" pitchFamily="2" charset="0"/>
                <a:ea typeface="Arial Unicode MS" pitchFamily="34" charset="-128"/>
                <a:cs typeface="Arial Unicode MS" pitchFamily="34" charset="-128"/>
              </a:rPr>
              <a:t>POST-CONDITION </a:t>
            </a:r>
            <a:r>
              <a:rPr lang="en-US" sz="1000" kern="0" dirty="0">
                <a:solidFill>
                  <a:srgbClr val="B4B4B4"/>
                </a:solidFill>
                <a:latin typeface="BentonSans Book" panose="02000503000000020004" pitchFamily="2" charset="0"/>
                <a:ea typeface="Arial Unicode MS" pitchFamily="34" charset="-128"/>
                <a:cs typeface="Arial Unicode MS" pitchFamily="34" charset="-128"/>
              </a:rPr>
              <a:t>OPTIONAL</a:t>
            </a:r>
          </a:p>
        </p:txBody>
      </p:sp>
      <p:sp>
        <p:nvSpPr>
          <p:cNvPr id="15" name="Text Placeholder 14"/>
          <p:cNvSpPr>
            <a:spLocks noGrp="1"/>
          </p:cNvSpPr>
          <p:nvPr>
            <p:ph type="body" sz="quarter" idx="10" hasCustomPrompt="1"/>
          </p:nvPr>
        </p:nvSpPr>
        <p:spPr>
          <a:xfrm>
            <a:off x="459573" y="1034117"/>
            <a:ext cx="3768426" cy="1975087"/>
          </a:xfrm>
        </p:spPr>
        <p:txBody>
          <a:bodyPr/>
          <a:lstStyle>
            <a:lvl1pPr indent="-392847">
              <a:lnSpc>
                <a:spcPts val="1679"/>
              </a:lnSpc>
              <a:defRPr sz="1000" b="0" baseline="0">
                <a:solidFill>
                  <a:schemeClr val="bg1"/>
                </a:solidFill>
                <a:latin typeface="BentonSans Regular" panose="02000503000000020004" pitchFamily="2" charset="0"/>
              </a:defRPr>
            </a:lvl1pPr>
          </a:lstStyle>
          <a:p>
            <a:pPr lvl="0"/>
            <a:r>
              <a:rPr lang="en-US" dirty="0">
                <a:latin typeface="BentonSans Book" panose="02000503000000020004" pitchFamily="2" charset="0"/>
              </a:rPr>
              <a:t>Type in your user‘s goal.</a:t>
            </a:r>
            <a:endParaRPr lang="en-US" dirty="0"/>
          </a:p>
        </p:txBody>
      </p:sp>
      <p:sp>
        <p:nvSpPr>
          <p:cNvPr id="16" name="Text Placeholder 14"/>
          <p:cNvSpPr>
            <a:spLocks noGrp="1"/>
          </p:cNvSpPr>
          <p:nvPr>
            <p:ph type="body" sz="quarter" idx="11" hasCustomPrompt="1"/>
          </p:nvPr>
        </p:nvSpPr>
        <p:spPr>
          <a:xfrm>
            <a:off x="4969059" y="1053165"/>
            <a:ext cx="3768426" cy="1975087"/>
          </a:xfrm>
        </p:spPr>
        <p:txBody>
          <a:bodyPr/>
          <a:lstStyle>
            <a:lvl1pPr indent="-392847">
              <a:lnSpc>
                <a:spcPts val="1679"/>
              </a:lnSpc>
              <a:defRPr sz="1000" b="0" baseline="0">
                <a:solidFill>
                  <a:srgbClr val="666666"/>
                </a:solidFill>
                <a:latin typeface="BentonSans Regular" panose="02000503000000020004" pitchFamily="2" charset="0"/>
              </a:defRPr>
            </a:lvl1pPr>
          </a:lstStyle>
          <a:p>
            <a:pPr lvl="0"/>
            <a:r>
              <a:rPr lang="en-US" dirty="0">
                <a:latin typeface="BentonSans Book" panose="02000503000000020004" pitchFamily="2" charset="0"/>
              </a:rPr>
              <a:t>Type in the pre-condition.</a:t>
            </a:r>
            <a:endParaRPr lang="en-US" dirty="0"/>
          </a:p>
        </p:txBody>
      </p:sp>
      <p:sp>
        <p:nvSpPr>
          <p:cNvPr id="17" name="Text Placeholder 14"/>
          <p:cNvSpPr>
            <a:spLocks noGrp="1"/>
          </p:cNvSpPr>
          <p:nvPr>
            <p:ph type="body" sz="quarter" idx="12" hasCustomPrompt="1"/>
          </p:nvPr>
        </p:nvSpPr>
        <p:spPr>
          <a:xfrm>
            <a:off x="4967558" y="4338527"/>
            <a:ext cx="3764593" cy="1927472"/>
          </a:xfrm>
        </p:spPr>
        <p:txBody>
          <a:bodyPr/>
          <a:lstStyle>
            <a:lvl1pPr indent="-392847">
              <a:lnSpc>
                <a:spcPts val="1679"/>
              </a:lnSpc>
              <a:defRPr sz="1000" b="0" baseline="0">
                <a:solidFill>
                  <a:srgbClr val="666666"/>
                </a:solidFill>
                <a:latin typeface="BentonSans Regular" panose="02000503000000020004" pitchFamily="2" charset="0"/>
              </a:defRPr>
            </a:lvl1pPr>
          </a:lstStyle>
          <a:p>
            <a:pPr lvl="0"/>
            <a:r>
              <a:rPr lang="en-US" dirty="0">
                <a:latin typeface="BentonSans Book" panose="02000503000000020004" pitchFamily="2" charset="0"/>
              </a:rPr>
              <a:t>Type in the post-condition.</a:t>
            </a:r>
            <a:endParaRPr lang="en-US" dirty="0"/>
          </a:p>
        </p:txBody>
      </p:sp>
      <p:sp>
        <p:nvSpPr>
          <p:cNvPr id="18" name="Text Placeholder 14"/>
          <p:cNvSpPr>
            <a:spLocks noGrp="1"/>
          </p:cNvSpPr>
          <p:nvPr>
            <p:ph type="body" sz="quarter" idx="13" hasCustomPrompt="1"/>
          </p:nvPr>
        </p:nvSpPr>
        <p:spPr>
          <a:xfrm>
            <a:off x="470937" y="4332179"/>
            <a:ext cx="3764593" cy="1927472"/>
          </a:xfrm>
        </p:spPr>
        <p:txBody>
          <a:bodyPr/>
          <a:lstStyle>
            <a:lvl1pPr indent="-392847">
              <a:lnSpc>
                <a:spcPts val="1679"/>
              </a:lnSpc>
              <a:defRPr sz="1000" b="0" baseline="0">
                <a:solidFill>
                  <a:srgbClr val="666666"/>
                </a:solidFill>
                <a:latin typeface="BentonSans Regular" panose="02000503000000020004" pitchFamily="2" charset="0"/>
              </a:defRPr>
            </a:lvl1pPr>
          </a:lstStyle>
          <a:p>
            <a:pPr lvl="0"/>
            <a:r>
              <a:rPr lang="en-US" dirty="0">
                <a:latin typeface="BentonSans Book" panose="02000503000000020004" pitchFamily="2" charset="0"/>
              </a:rPr>
              <a:t>Type in the trigger.</a:t>
            </a:r>
            <a:endParaRPr lang="en-US" dirty="0"/>
          </a:p>
        </p:txBody>
      </p:sp>
    </p:spTree>
    <p:extLst>
      <p:ext uri="{BB962C8B-B14F-4D97-AF65-F5344CB8AC3E}">
        <p14:creationId xmlns:p14="http://schemas.microsoft.com/office/powerpoint/2010/main" val="834574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3" name="TextBox 2"/>
          <p:cNvSpPr txBox="1"/>
          <p:nvPr userDrawn="1"/>
        </p:nvSpPr>
        <p:spPr>
          <a:xfrm>
            <a:off x="209608" y="491495"/>
            <a:ext cx="1817629"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rgbClr val="666666"/>
                </a:solidFill>
                <a:latin typeface="BentonSans Book" panose="02000503000000020004" pitchFamily="2" charset="0"/>
                <a:ea typeface="Arial Unicode MS" pitchFamily="34" charset="-128"/>
                <a:cs typeface="Arial Unicode MS" pitchFamily="34" charset="-128"/>
              </a:rPr>
              <a:t>USER‘S GOAL</a:t>
            </a:r>
          </a:p>
        </p:txBody>
      </p:sp>
      <p:sp>
        <p:nvSpPr>
          <p:cNvPr id="4" name="Rounded Rectangle 3"/>
          <p:cNvSpPr/>
          <p:nvPr userDrawn="1"/>
        </p:nvSpPr>
        <p:spPr bwMode="gray">
          <a:xfrm>
            <a:off x="-2" y="1342714"/>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 name="Rounded Rectangle 4"/>
          <p:cNvSpPr/>
          <p:nvPr userDrawn="1"/>
        </p:nvSpPr>
        <p:spPr bwMode="gray">
          <a:xfrm>
            <a:off x="0" y="2685279"/>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Rounded Rectangle 5"/>
          <p:cNvSpPr/>
          <p:nvPr userDrawn="1"/>
        </p:nvSpPr>
        <p:spPr bwMode="gray">
          <a:xfrm>
            <a:off x="0" y="4027993"/>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Rounded Rectangle 6"/>
          <p:cNvSpPr/>
          <p:nvPr userDrawn="1"/>
        </p:nvSpPr>
        <p:spPr bwMode="gray">
          <a:xfrm>
            <a:off x="-2" y="5370710"/>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TextBox 8"/>
          <p:cNvSpPr txBox="1"/>
          <p:nvPr userDrawn="1"/>
        </p:nvSpPr>
        <p:spPr>
          <a:xfrm>
            <a:off x="252459" y="1824689"/>
            <a:ext cx="254616"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1</a:t>
            </a:r>
          </a:p>
        </p:txBody>
      </p:sp>
      <p:sp>
        <p:nvSpPr>
          <p:cNvPr id="10" name="TextBox 9"/>
          <p:cNvSpPr txBox="1"/>
          <p:nvPr userDrawn="1"/>
        </p:nvSpPr>
        <p:spPr>
          <a:xfrm>
            <a:off x="245316" y="3176926"/>
            <a:ext cx="254616"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2</a:t>
            </a:r>
          </a:p>
        </p:txBody>
      </p:sp>
      <p:sp>
        <p:nvSpPr>
          <p:cNvPr id="11" name="TextBox 10"/>
          <p:cNvSpPr txBox="1"/>
          <p:nvPr userDrawn="1"/>
        </p:nvSpPr>
        <p:spPr>
          <a:xfrm>
            <a:off x="238175" y="4519491"/>
            <a:ext cx="254616"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3</a:t>
            </a:r>
          </a:p>
        </p:txBody>
      </p:sp>
      <p:sp>
        <p:nvSpPr>
          <p:cNvPr id="12" name="TextBox 11"/>
          <p:cNvSpPr txBox="1"/>
          <p:nvPr userDrawn="1"/>
        </p:nvSpPr>
        <p:spPr>
          <a:xfrm>
            <a:off x="238175" y="5871728"/>
            <a:ext cx="254616"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4</a:t>
            </a:r>
          </a:p>
        </p:txBody>
      </p:sp>
    </p:spTree>
    <p:extLst>
      <p:ext uri="{BB962C8B-B14F-4D97-AF65-F5344CB8AC3E}">
        <p14:creationId xmlns:p14="http://schemas.microsoft.com/office/powerpoint/2010/main" val="77922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_Blank">
    <p:spTree>
      <p:nvGrpSpPr>
        <p:cNvPr id="1" name=""/>
        <p:cNvGrpSpPr/>
        <p:nvPr/>
      </p:nvGrpSpPr>
      <p:grpSpPr>
        <a:xfrm>
          <a:off x="0" y="0"/>
          <a:ext cx="0" cy="0"/>
          <a:chOff x="0" y="0"/>
          <a:chExt cx="0" cy="0"/>
        </a:xfrm>
      </p:grpSpPr>
      <p:sp>
        <p:nvSpPr>
          <p:cNvPr id="2" name="Rounded Rectangle 1"/>
          <p:cNvSpPr/>
          <p:nvPr userDrawn="1"/>
        </p:nvSpPr>
        <p:spPr bwMode="gray">
          <a:xfrm>
            <a:off x="1" y="0"/>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 name="Rounded Rectangle 2"/>
          <p:cNvSpPr/>
          <p:nvPr userDrawn="1"/>
        </p:nvSpPr>
        <p:spPr bwMode="gray">
          <a:xfrm>
            <a:off x="-2" y="1342714"/>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 name="Rounded Rectangle 3"/>
          <p:cNvSpPr/>
          <p:nvPr userDrawn="1"/>
        </p:nvSpPr>
        <p:spPr bwMode="gray">
          <a:xfrm>
            <a:off x="0" y="2686028"/>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TextBox 5"/>
          <p:cNvSpPr txBox="1"/>
          <p:nvPr userDrawn="1"/>
        </p:nvSpPr>
        <p:spPr>
          <a:xfrm>
            <a:off x="123904" y="1824689"/>
            <a:ext cx="254616" cy="307777"/>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6</a:t>
            </a:r>
          </a:p>
        </p:txBody>
      </p:sp>
      <p:sp>
        <p:nvSpPr>
          <p:cNvPr id="7" name="TextBox 6"/>
          <p:cNvSpPr txBox="1"/>
          <p:nvPr userDrawn="1"/>
        </p:nvSpPr>
        <p:spPr>
          <a:xfrm>
            <a:off x="109621" y="3176926"/>
            <a:ext cx="254616" cy="307777"/>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7</a:t>
            </a:r>
          </a:p>
        </p:txBody>
      </p:sp>
      <p:sp>
        <p:nvSpPr>
          <p:cNvPr id="9" name="TextBox 8"/>
          <p:cNvSpPr txBox="1"/>
          <p:nvPr userDrawn="1"/>
        </p:nvSpPr>
        <p:spPr>
          <a:xfrm>
            <a:off x="109621" y="481975"/>
            <a:ext cx="254616" cy="307777"/>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5</a:t>
            </a:r>
          </a:p>
        </p:txBody>
      </p:sp>
      <p:sp>
        <p:nvSpPr>
          <p:cNvPr id="14" name="Rounded Rectangle 13"/>
          <p:cNvSpPr/>
          <p:nvPr userDrawn="1"/>
        </p:nvSpPr>
        <p:spPr bwMode="gray">
          <a:xfrm>
            <a:off x="1" y="4029342"/>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Rounded Rectangle 14"/>
          <p:cNvSpPr/>
          <p:nvPr userDrawn="1"/>
        </p:nvSpPr>
        <p:spPr bwMode="gray">
          <a:xfrm>
            <a:off x="-3" y="5372444"/>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6" name="TextBox 15"/>
          <p:cNvSpPr txBox="1"/>
          <p:nvPr userDrawn="1"/>
        </p:nvSpPr>
        <p:spPr>
          <a:xfrm>
            <a:off x="236929" y="4511317"/>
            <a:ext cx="254616" cy="307777"/>
          </a:xfrm>
          <a:prstGeom prst="rect">
            <a:avLst/>
          </a:prstGeom>
          <a:noFill/>
        </p:spPr>
        <p:txBody>
          <a:bodyPr wrap="square" lIns="0" tIns="0" rIns="0" bIns="0" rtlCol="0">
            <a:spAutoFit/>
          </a:bodyPr>
          <a:lstStyle/>
          <a:p>
            <a:pPr algn="l"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8</a:t>
            </a:r>
          </a:p>
        </p:txBody>
      </p:sp>
      <p:sp>
        <p:nvSpPr>
          <p:cNvPr id="17" name="TextBox 16"/>
          <p:cNvSpPr txBox="1"/>
          <p:nvPr userDrawn="1"/>
        </p:nvSpPr>
        <p:spPr>
          <a:xfrm>
            <a:off x="251212" y="5854419"/>
            <a:ext cx="254616" cy="307777"/>
          </a:xfrm>
          <a:prstGeom prst="rect">
            <a:avLst/>
          </a:prstGeom>
          <a:noFill/>
        </p:spPr>
        <p:txBody>
          <a:bodyPr wrap="square" lIns="0" tIns="0" rIns="0" bIns="0" rtlCol="0">
            <a:spAutoFit/>
          </a:bodyPr>
          <a:lstStyle/>
          <a:p>
            <a:pPr algn="l"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9</a:t>
            </a:r>
          </a:p>
        </p:txBody>
      </p:sp>
    </p:spTree>
    <p:extLst>
      <p:ext uri="{BB962C8B-B14F-4D97-AF65-F5344CB8AC3E}">
        <p14:creationId xmlns:p14="http://schemas.microsoft.com/office/powerpoint/2010/main" val="865916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242937" y="324004"/>
            <a:ext cx="8656646" cy="756000"/>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242937" y="1690689"/>
            <a:ext cx="8656646" cy="439102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cxnSp>
        <p:nvCxnSpPr>
          <p:cNvPr id="8" name="Straight Connector 7"/>
          <p:cNvCxnSpPr/>
          <p:nvPr/>
        </p:nvCxnSpPr>
        <p:spPr>
          <a:xfrm>
            <a:off x="242937" y="1231200"/>
            <a:ext cx="8656646"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bwMode="black">
          <a:xfrm>
            <a:off x="242938" y="6620811"/>
            <a:ext cx="3065485" cy="123111"/>
          </a:xfrm>
          <a:prstGeom prst="rect">
            <a:avLst/>
          </a:prstGeom>
          <a:noFill/>
        </p:spPr>
        <p:txBody>
          <a:bodyPr wrap="none" lIns="71975" tIns="0" rIns="0" bIns="0" rtlCol="0">
            <a:spAutoFit/>
          </a:bodyPr>
          <a:lstStyle/>
          <a:p>
            <a:pPr marL="133306" indent="-133306" algn="l">
              <a:buClr>
                <a:schemeClr val="bg1"/>
              </a:buClr>
              <a:buFont typeface="Arial" pitchFamily="34" charset="0"/>
              <a:buChar char="©"/>
              <a:tabLst/>
            </a:pPr>
            <a:r>
              <a:rPr lang="en-US" sz="800" noProof="0" dirty="0">
                <a:solidFill>
                  <a:schemeClr val="bg1"/>
                </a:solidFill>
              </a:rPr>
              <a:t>2014 SAP AG or an SAP affiliate company. All rights reserved.</a:t>
            </a:r>
          </a:p>
        </p:txBody>
      </p:sp>
      <p:sp>
        <p:nvSpPr>
          <p:cNvPr id="34" name="TextBox 33"/>
          <p:cNvSpPr txBox="1"/>
          <p:nvPr/>
        </p:nvSpPr>
        <p:spPr bwMode="black">
          <a:xfrm>
            <a:off x="8701085" y="6620811"/>
            <a:ext cx="197712" cy="123111"/>
          </a:xfrm>
          <a:prstGeom prst="rect">
            <a:avLst/>
          </a:prstGeom>
          <a:noFill/>
        </p:spPr>
        <p:txBody>
          <a:bodyPr wrap="none" lIns="0" tIns="0" rIns="71975" bIns="0" rtlCol="0">
            <a:spAutoFit/>
          </a:bodyPr>
          <a:lstStyle/>
          <a:p>
            <a:pPr marL="93632" indent="-93632" algn="r">
              <a:buClr>
                <a:schemeClr val="accent2"/>
              </a:buClr>
              <a:buFont typeface="Arial" pitchFamily="34" charset="0"/>
              <a:buNone/>
            </a:pPr>
            <a:fld id="{0BDC132A-5C91-4078-9777-31DA19A62E0A}" type="slidenum">
              <a:rPr lang="en-US" sz="800" baseline="0" noProof="0" smtClean="0">
                <a:solidFill>
                  <a:srgbClr val="666666"/>
                </a:solidFill>
              </a:rPr>
              <a:pPr marL="93632" indent="-93632" algn="r">
                <a:buClr>
                  <a:schemeClr val="accent2"/>
                </a:buClr>
                <a:buFont typeface="Arial" pitchFamily="34" charset="0"/>
                <a:buNone/>
              </a:pPr>
              <a:t>‹#›</a:t>
            </a:fld>
            <a:endParaRPr lang="en-US" sz="800" noProof="0" dirty="0">
              <a:solidFill>
                <a:srgbClr val="666666"/>
              </a:solidFill>
            </a:endParaRPr>
          </a:p>
        </p:txBody>
      </p:sp>
    </p:spTree>
    <p:extLst>
      <p:ext uri="{BB962C8B-B14F-4D97-AF65-F5344CB8AC3E}">
        <p14:creationId xmlns:p14="http://schemas.microsoft.com/office/powerpoint/2010/main" val="35308835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07" r:id="rId17"/>
    <p:sldLayoutId id="2147483709" r:id="rId18"/>
    <p:sldLayoutId id="2147483708" r:id="rId19"/>
    <p:sldLayoutId id="2147483689" r:id="rId20"/>
    <p:sldLayoutId id="2147483702" r:id="rId21"/>
    <p:sldLayoutId id="2147483684" r:id="rId22"/>
    <p:sldLayoutId id="2147483687" r:id="rId23"/>
    <p:sldLayoutId id="2147483710" r:id="rId24"/>
    <p:sldLayoutId id="2147483688" r:id="rId25"/>
    <p:sldLayoutId id="2147483703" r:id="rId26"/>
    <p:sldLayoutId id="2147483685" r:id="rId27"/>
    <p:sldLayoutId id="2147483674" r:id="rId28"/>
    <p:sldLayoutId id="2147483705" r:id="rId29"/>
    <p:sldLayoutId id="2147483729" r:id="rId30"/>
    <p:sldLayoutId id="2147483730" r:id="rId31"/>
  </p:sldLayoutIdLst>
  <p:hf hdr="0" ftr="0" dt="0"/>
  <p:txStyles>
    <p:titleStyle>
      <a:lvl1pPr algn="l" defTabSz="914091"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091" rtl="0" eaLnBrk="1" latinLnBrk="0" hangingPunct="1">
        <a:defRPr sz="1800" kern="1200">
          <a:solidFill>
            <a:schemeClr val="tx1"/>
          </a:solidFill>
          <a:latin typeface="+mn-lt"/>
          <a:ea typeface="+mn-ea"/>
          <a:cs typeface="+mn-cs"/>
        </a:defRPr>
      </a:lvl1pPr>
      <a:lvl2pPr marL="457045" algn="l" defTabSz="914091" rtl="0" eaLnBrk="1" latinLnBrk="0" hangingPunct="1">
        <a:defRPr sz="1800" kern="1200">
          <a:solidFill>
            <a:schemeClr val="tx1"/>
          </a:solidFill>
          <a:latin typeface="+mn-lt"/>
          <a:ea typeface="+mn-ea"/>
          <a:cs typeface="+mn-cs"/>
        </a:defRPr>
      </a:lvl2pPr>
      <a:lvl3pPr marL="914091" algn="l" defTabSz="914091" rtl="0" eaLnBrk="1" latinLnBrk="0" hangingPunct="1">
        <a:defRPr sz="1800" kern="1200">
          <a:solidFill>
            <a:schemeClr val="tx1"/>
          </a:solidFill>
          <a:latin typeface="+mn-lt"/>
          <a:ea typeface="+mn-ea"/>
          <a:cs typeface="+mn-cs"/>
        </a:defRPr>
      </a:lvl3pPr>
      <a:lvl4pPr marL="1371136" algn="l" defTabSz="914091" rtl="0" eaLnBrk="1" latinLnBrk="0" hangingPunct="1">
        <a:defRPr sz="1800" kern="1200">
          <a:solidFill>
            <a:schemeClr val="tx1"/>
          </a:solidFill>
          <a:latin typeface="+mn-lt"/>
          <a:ea typeface="+mn-ea"/>
          <a:cs typeface="+mn-cs"/>
        </a:defRPr>
      </a:lvl4pPr>
      <a:lvl5pPr marL="1828181" algn="l" defTabSz="914091" rtl="0" eaLnBrk="1" latinLnBrk="0" hangingPunct="1">
        <a:defRPr sz="1800" kern="1200">
          <a:solidFill>
            <a:schemeClr val="tx1"/>
          </a:solidFill>
          <a:latin typeface="+mn-lt"/>
          <a:ea typeface="+mn-ea"/>
          <a:cs typeface="+mn-cs"/>
        </a:defRPr>
      </a:lvl5pPr>
      <a:lvl6pPr marL="2285226" algn="l" defTabSz="914091" rtl="0" eaLnBrk="1" latinLnBrk="0" hangingPunct="1">
        <a:defRPr sz="1800" kern="1200">
          <a:solidFill>
            <a:schemeClr val="tx1"/>
          </a:solidFill>
          <a:latin typeface="+mn-lt"/>
          <a:ea typeface="+mn-ea"/>
          <a:cs typeface="+mn-cs"/>
        </a:defRPr>
      </a:lvl6pPr>
      <a:lvl7pPr marL="2742272" algn="l" defTabSz="914091" rtl="0" eaLnBrk="1" latinLnBrk="0" hangingPunct="1">
        <a:defRPr sz="1800" kern="1200">
          <a:solidFill>
            <a:schemeClr val="tx1"/>
          </a:solidFill>
          <a:latin typeface="+mn-lt"/>
          <a:ea typeface="+mn-ea"/>
          <a:cs typeface="+mn-cs"/>
        </a:defRPr>
      </a:lvl7pPr>
      <a:lvl8pPr marL="3199317" algn="l" defTabSz="914091" rtl="0" eaLnBrk="1" latinLnBrk="0" hangingPunct="1">
        <a:defRPr sz="1800" kern="1200">
          <a:solidFill>
            <a:schemeClr val="tx1"/>
          </a:solidFill>
          <a:latin typeface="+mn-lt"/>
          <a:ea typeface="+mn-ea"/>
          <a:cs typeface="+mn-cs"/>
        </a:defRPr>
      </a:lvl8pPr>
      <a:lvl9pPr marL="3656362" algn="l" defTabSz="91409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0.xml"/><Relationship Id="rId5" Type="http://schemas.openxmlformats.org/officeDocument/2006/relationships/image" Target="../media/image9.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slide" Target="slide42.xml"/><Relationship Id="rId7" Type="http://schemas.openxmlformats.org/officeDocument/2006/relationships/slide" Target="slide51.xml"/><Relationship Id="rId2" Type="http://schemas.openxmlformats.org/officeDocument/2006/relationships/slide" Target="slide39.xml"/><Relationship Id="rId1" Type="http://schemas.openxmlformats.org/officeDocument/2006/relationships/slideLayout" Target="../slideLayouts/slideLayout3.xml"/><Relationship Id="rId6" Type="http://schemas.openxmlformats.org/officeDocument/2006/relationships/slide" Target="slide49.xml"/><Relationship Id="rId5" Type="http://schemas.openxmlformats.org/officeDocument/2006/relationships/slide" Target="slide47.xml"/><Relationship Id="rId10" Type="http://schemas.openxmlformats.org/officeDocument/2006/relationships/slide" Target="slide55.xml"/><Relationship Id="rId4" Type="http://schemas.openxmlformats.org/officeDocument/2006/relationships/slide" Target="slide45.xml"/><Relationship Id="rId9" Type="http://schemas.openxmlformats.org/officeDocument/2006/relationships/slide" Target="slide56.xml"/></Relationships>
</file>

<file path=ppt/slides/_rels/slide34.xml.rels><?xml version="1.0" encoding="UTF-8" standalone="yes"?>
<Relationships xmlns="http://schemas.openxmlformats.org/package/2006/relationships"><Relationship Id="rId8" Type="http://schemas.openxmlformats.org/officeDocument/2006/relationships/slide" Target="slide77.xml"/><Relationship Id="rId3" Type="http://schemas.openxmlformats.org/officeDocument/2006/relationships/slide" Target="slide65.xml"/><Relationship Id="rId7" Type="http://schemas.openxmlformats.org/officeDocument/2006/relationships/slide" Target="slide69.xml"/><Relationship Id="rId12" Type="http://schemas.openxmlformats.org/officeDocument/2006/relationships/slide" Target="slide83.xml"/><Relationship Id="rId2" Type="http://schemas.openxmlformats.org/officeDocument/2006/relationships/slide" Target="slide62.xml"/><Relationship Id="rId1" Type="http://schemas.openxmlformats.org/officeDocument/2006/relationships/slideLayout" Target="../slideLayouts/slideLayout3.xml"/><Relationship Id="rId6" Type="http://schemas.openxmlformats.org/officeDocument/2006/relationships/slide" Target="slide68.xml"/><Relationship Id="rId11" Type="http://schemas.openxmlformats.org/officeDocument/2006/relationships/slide" Target="slide82.xml"/><Relationship Id="rId5" Type="http://schemas.openxmlformats.org/officeDocument/2006/relationships/slide" Target="slide66.xml"/><Relationship Id="rId10" Type="http://schemas.openxmlformats.org/officeDocument/2006/relationships/slide" Target="slide81.xml"/><Relationship Id="rId4" Type="http://schemas.openxmlformats.org/officeDocument/2006/relationships/slide" Target="slide57.xml"/><Relationship Id="rId9" Type="http://schemas.openxmlformats.org/officeDocument/2006/relationships/slide" Target="slide78.xml"/></Relationships>
</file>

<file path=ppt/slides/_rels/slide35.xml.rels><?xml version="1.0" encoding="UTF-8" standalone="yes"?>
<Relationships xmlns="http://schemas.openxmlformats.org/package/2006/relationships"><Relationship Id="rId8" Type="http://schemas.openxmlformats.org/officeDocument/2006/relationships/slide" Target="slide106.xml"/><Relationship Id="rId3" Type="http://schemas.openxmlformats.org/officeDocument/2006/relationships/slide" Target="slide96.xml"/><Relationship Id="rId7" Type="http://schemas.openxmlformats.org/officeDocument/2006/relationships/slide" Target="slide105.xml"/><Relationship Id="rId12" Type="http://schemas.openxmlformats.org/officeDocument/2006/relationships/slide" Target="slide116.xml"/><Relationship Id="rId2" Type="http://schemas.openxmlformats.org/officeDocument/2006/relationships/slide" Target="slide89.xml"/><Relationship Id="rId1" Type="http://schemas.openxmlformats.org/officeDocument/2006/relationships/slideLayout" Target="../slideLayouts/slideLayout3.xml"/><Relationship Id="rId6" Type="http://schemas.openxmlformats.org/officeDocument/2006/relationships/slide" Target="slide94.xml"/><Relationship Id="rId11" Type="http://schemas.openxmlformats.org/officeDocument/2006/relationships/slide" Target="slide115.xml"/><Relationship Id="rId5" Type="http://schemas.openxmlformats.org/officeDocument/2006/relationships/slide" Target="slide93.xml"/><Relationship Id="rId10" Type="http://schemas.openxmlformats.org/officeDocument/2006/relationships/slide" Target="slide112.xml"/><Relationship Id="rId4" Type="http://schemas.openxmlformats.org/officeDocument/2006/relationships/slide" Target="slide95.xml"/><Relationship Id="rId9" Type="http://schemas.openxmlformats.org/officeDocument/2006/relationships/slide" Target="slide111.xml"/></Relationships>
</file>

<file path=ppt/slides/_rels/slide36.xml.rels><?xml version="1.0" encoding="UTF-8" standalone="yes"?>
<Relationships xmlns="http://schemas.openxmlformats.org/package/2006/relationships"><Relationship Id="rId3" Type="http://schemas.openxmlformats.org/officeDocument/2006/relationships/slide" Target="slide117.xml"/><Relationship Id="rId2" Type="http://schemas.openxmlformats.org/officeDocument/2006/relationships/slide" Target="slide88.xml"/><Relationship Id="rId1" Type="http://schemas.openxmlformats.org/officeDocument/2006/relationships/slideLayout" Target="../slideLayouts/slideLayout3.xml"/><Relationship Id="rId5" Type="http://schemas.openxmlformats.org/officeDocument/2006/relationships/slide" Target="slide119.xml"/><Relationship Id="rId4" Type="http://schemas.openxmlformats.org/officeDocument/2006/relationships/slide" Target="slide1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30.xml"/><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30.xml"/><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30.xml"/><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30.xml"/><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hyperlink" Target="http://www.office.com/signin" TargetMode="External"/><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8.png"/><Relationship Id="rId7"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13.png"/></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Layout" Target="../slideLayouts/slideLayout16.xml"/><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image" Target="../media/image11.png"/></Relationships>
</file>

<file path=ppt/slides/_rels/slide5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8.png"/><Relationship Id="rId7"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ampus.hochschule-heidelberg.de/" TargetMode="Externa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23.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30.xml"/><Relationship Id="rId4" Type="http://schemas.openxmlformats.org/officeDocument/2006/relationships/image" Target="../media/image1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gray">
          <a:xfrm>
            <a:off x="0" y="0"/>
            <a:ext cx="9144000" cy="68580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pic>
        <p:nvPicPr>
          <p:cNvPr id="6" name="Picture 5"/>
          <p:cNvPicPr>
            <a:picLocks noChangeAspect="1"/>
          </p:cNvPicPr>
          <p:nvPr/>
        </p:nvPicPr>
        <p:blipFill>
          <a:blip r:embed="rId2"/>
          <a:stretch>
            <a:fillRect/>
          </a:stretch>
        </p:blipFill>
        <p:spPr>
          <a:xfrm>
            <a:off x="3470814" y="1873769"/>
            <a:ext cx="2202371" cy="746825"/>
          </a:xfrm>
          <a:prstGeom prst="rect">
            <a:avLst/>
          </a:prstGeom>
        </p:spPr>
      </p:pic>
      <p:pic>
        <p:nvPicPr>
          <p:cNvPr id="7" name="Picture 6"/>
          <p:cNvPicPr>
            <a:picLocks noChangeAspect="1"/>
          </p:cNvPicPr>
          <p:nvPr/>
        </p:nvPicPr>
        <p:blipFill>
          <a:blip r:embed="rId3"/>
          <a:stretch>
            <a:fillRect/>
          </a:stretch>
        </p:blipFill>
        <p:spPr>
          <a:xfrm>
            <a:off x="3463193" y="2910985"/>
            <a:ext cx="2209992" cy="586791"/>
          </a:xfrm>
          <a:prstGeom prst="rect">
            <a:avLst/>
          </a:prstGeom>
        </p:spPr>
      </p:pic>
      <p:pic>
        <p:nvPicPr>
          <p:cNvPr id="8" name="Picture 2" descr="C:\Users\D053544\Desktop\ha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2253" y="3003561"/>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178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Tickets (3)</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endParaRPr lang="en-US" sz="1100" dirty="0">
                  <a:solidFill>
                    <a:srgbClr val="666666"/>
                  </a:solidFill>
                  <a:latin typeface="Arial" pitchFamily="34" charset="0"/>
                  <a:ea typeface="Open Sans" pitchFamily="34" charset="0"/>
                  <a:cs typeface="Arial" pitchFamily="34" charset="0"/>
                </a:endParaRP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7471" y="1281028"/>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My Tickets</a:t>
            </a:r>
          </a:p>
        </p:txBody>
      </p:sp>
      <p:sp>
        <p:nvSpPr>
          <p:cNvPr id="187" name="Rectangle 186"/>
          <p:cNvSpPr/>
          <p:nvPr/>
        </p:nvSpPr>
        <p:spPr>
          <a:xfrm>
            <a:off x="-5473" y="2541852"/>
            <a:ext cx="2922795" cy="118079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722640"/>
            <a:ext cx="2922795" cy="117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5" name="TextBox 194"/>
          <p:cNvSpPr txBox="1"/>
          <p:nvPr/>
        </p:nvSpPr>
        <p:spPr>
          <a:xfrm>
            <a:off x="6114" y="2866679"/>
            <a:ext cx="2915324" cy="261610"/>
          </a:xfrm>
          <a:prstGeom prst="rect">
            <a:avLst/>
          </a:prstGeom>
          <a:noFill/>
        </p:spPr>
        <p:txBody>
          <a:bodyPr wrap="square" rtlCol="0">
            <a:spAutoFit/>
          </a:bodyPr>
          <a:lstStyle/>
          <a:p>
            <a:r>
              <a:rPr lang="en-US" sz="1100" dirty="0">
                <a:solidFill>
                  <a:srgbClr val="333333"/>
                </a:solidFill>
                <a:ea typeface="Open Sans" pitchFamily="34" charset="0"/>
                <a:cs typeface="Calibri" panose="020F0502020204030204" pitchFamily="34" charset="0"/>
              </a:rPr>
              <a:t>Office Installation Problem</a:t>
            </a:r>
            <a:endParaRPr lang="en-US" sz="1100" dirty="0">
              <a:solidFill>
                <a:srgbClr val="333333"/>
              </a:solidFill>
              <a:latin typeface="Arial"/>
              <a:cs typeface="Arial"/>
            </a:endParaRPr>
          </a:p>
        </p:txBody>
      </p:sp>
      <p:sp>
        <p:nvSpPr>
          <p:cNvPr id="197" name="TextBox 196"/>
          <p:cNvSpPr txBox="1"/>
          <p:nvPr/>
        </p:nvSpPr>
        <p:spPr>
          <a:xfrm>
            <a:off x="6114" y="3921070"/>
            <a:ext cx="2915324" cy="261610"/>
          </a:xfrm>
          <a:prstGeom prst="rect">
            <a:avLst/>
          </a:prstGeom>
          <a:noFill/>
        </p:spPr>
        <p:txBody>
          <a:bodyPr wrap="square" rtlCol="0">
            <a:spAutoFit/>
          </a:bodyPr>
          <a:lstStyle/>
          <a:p>
            <a:r>
              <a:rPr lang="en-US" sz="1100" dirty="0">
                <a:solidFill>
                  <a:srgbClr val="333333"/>
                </a:solidFill>
                <a:latin typeface="Arial" pitchFamily="34" charset="0"/>
                <a:ea typeface="Open Sans" pitchFamily="34" charset="0"/>
                <a:cs typeface="Arial" pitchFamily="34" charset="0"/>
              </a:rPr>
              <a:t>Broken Locker</a:t>
            </a:r>
          </a:p>
        </p:txBody>
      </p:sp>
      <p:sp>
        <p:nvSpPr>
          <p:cNvPr id="202" name="TextBox 201"/>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2" name="TextBox 211"/>
          <p:cNvSpPr txBox="1"/>
          <p:nvPr/>
        </p:nvSpPr>
        <p:spPr>
          <a:xfrm>
            <a:off x="2947592" y="1395100"/>
            <a:ext cx="1635864" cy="261610"/>
          </a:xfrm>
          <a:prstGeom prst="rect">
            <a:avLst/>
          </a:prstGeom>
          <a:noFill/>
        </p:spPr>
        <p:txBody>
          <a:bodyPr wrap="square" rtlCol="0">
            <a:spAutoFit/>
          </a:bodyPr>
          <a:lstStyle/>
          <a:p>
            <a:pPr algn="r"/>
            <a:r>
              <a:rPr lang="en-US" sz="1100" dirty="0">
                <a:solidFill>
                  <a:srgbClr val="666666"/>
                </a:solidFill>
                <a:cs typeface="Arial"/>
              </a:rPr>
              <a:t>*Description</a:t>
            </a:r>
            <a:r>
              <a:rPr lang="en-US" sz="1100" dirty="0">
                <a:solidFill>
                  <a:srgbClr val="666666"/>
                </a:solidFill>
                <a:latin typeface="Arial"/>
                <a:cs typeface="Arial"/>
              </a:rPr>
              <a:t>:</a:t>
            </a:r>
          </a:p>
        </p:txBody>
      </p:sp>
      <p:sp>
        <p:nvSpPr>
          <p:cNvPr id="213" name="Rectangle 212"/>
          <p:cNvSpPr/>
          <p:nvPr/>
        </p:nvSpPr>
        <p:spPr>
          <a:xfrm>
            <a:off x="4603028" y="1363611"/>
            <a:ext cx="3305878" cy="301425"/>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lumMod val="65000"/>
                  <a:lumOff val="35000"/>
                </a:schemeClr>
              </a:solidFill>
              <a:cs typeface="Arial"/>
            </a:endParaRPr>
          </a:p>
        </p:txBody>
      </p:sp>
      <p:sp>
        <p:nvSpPr>
          <p:cNvPr id="214" name="TextBox 213"/>
          <p:cNvSpPr txBox="1"/>
          <p:nvPr/>
        </p:nvSpPr>
        <p:spPr>
          <a:xfrm>
            <a:off x="2947592" y="1836754"/>
            <a:ext cx="1635864" cy="261610"/>
          </a:xfrm>
          <a:prstGeom prst="rect">
            <a:avLst/>
          </a:prstGeom>
          <a:noFill/>
        </p:spPr>
        <p:txBody>
          <a:bodyPr wrap="square" rtlCol="0">
            <a:spAutoFit/>
          </a:bodyPr>
          <a:lstStyle/>
          <a:p>
            <a:pPr algn="r"/>
            <a:r>
              <a:rPr lang="en-US" sz="1100" dirty="0">
                <a:solidFill>
                  <a:srgbClr val="666666"/>
                </a:solidFill>
                <a:cs typeface="Arial"/>
              </a:rPr>
              <a:t>*</a:t>
            </a:r>
            <a:r>
              <a:rPr lang="en-US" sz="1100" dirty="0">
                <a:solidFill>
                  <a:srgbClr val="666666"/>
                </a:solidFill>
                <a:latin typeface="Arial"/>
                <a:cs typeface="Arial"/>
              </a:rPr>
              <a:t>Priority:</a:t>
            </a:r>
          </a:p>
        </p:txBody>
      </p:sp>
      <p:sp>
        <p:nvSpPr>
          <p:cNvPr id="215" name="Rectangle 214"/>
          <p:cNvSpPr/>
          <p:nvPr/>
        </p:nvSpPr>
        <p:spPr>
          <a:xfrm>
            <a:off x="4603028" y="1794251"/>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lumMod val="65000"/>
                  <a:lumOff val="35000"/>
                </a:schemeClr>
              </a:solidFill>
              <a:cs typeface="Arial"/>
            </a:endParaRPr>
          </a:p>
        </p:txBody>
      </p:sp>
      <p:sp>
        <p:nvSpPr>
          <p:cNvPr id="216" name="Rectangle 215"/>
          <p:cNvSpPr/>
          <p:nvPr/>
        </p:nvSpPr>
        <p:spPr>
          <a:xfrm>
            <a:off x="4603028" y="2224891"/>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lumMod val="65000"/>
                  <a:lumOff val="35000"/>
                </a:schemeClr>
              </a:solidFill>
              <a:cs typeface="Arial"/>
            </a:endParaRPr>
          </a:p>
        </p:txBody>
      </p:sp>
      <p:sp>
        <p:nvSpPr>
          <p:cNvPr id="217" name="TextBox 216"/>
          <p:cNvSpPr txBox="1"/>
          <p:nvPr/>
        </p:nvSpPr>
        <p:spPr>
          <a:xfrm>
            <a:off x="2947592" y="2278408"/>
            <a:ext cx="1635864" cy="261610"/>
          </a:xfrm>
          <a:prstGeom prst="rect">
            <a:avLst/>
          </a:prstGeom>
          <a:noFill/>
        </p:spPr>
        <p:txBody>
          <a:bodyPr wrap="square" rtlCol="0">
            <a:spAutoFit/>
          </a:bodyPr>
          <a:lstStyle/>
          <a:p>
            <a:pPr algn="r"/>
            <a:r>
              <a:rPr lang="en-US" sz="1100" dirty="0">
                <a:solidFill>
                  <a:srgbClr val="666666"/>
                </a:solidFill>
                <a:latin typeface="Arial"/>
                <a:cs typeface="Arial"/>
              </a:rPr>
              <a:t>Status:</a:t>
            </a:r>
          </a:p>
        </p:txBody>
      </p:sp>
      <p:sp>
        <p:nvSpPr>
          <p:cNvPr id="218" name="Rectangle 217"/>
          <p:cNvSpPr/>
          <p:nvPr/>
        </p:nvSpPr>
        <p:spPr>
          <a:xfrm>
            <a:off x="4603028" y="2655531"/>
            <a:ext cx="3305878" cy="301425"/>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lumMod val="65000"/>
                  <a:lumOff val="35000"/>
                </a:schemeClr>
              </a:solidFill>
              <a:cs typeface="Arial"/>
            </a:endParaRPr>
          </a:p>
        </p:txBody>
      </p:sp>
      <p:sp>
        <p:nvSpPr>
          <p:cNvPr id="219" name="TextBox 218"/>
          <p:cNvSpPr txBox="1"/>
          <p:nvPr/>
        </p:nvSpPr>
        <p:spPr>
          <a:xfrm>
            <a:off x="2947592" y="2720062"/>
            <a:ext cx="1635864" cy="261610"/>
          </a:xfrm>
          <a:prstGeom prst="rect">
            <a:avLst/>
          </a:prstGeom>
          <a:noFill/>
        </p:spPr>
        <p:txBody>
          <a:bodyPr wrap="square" rtlCol="0">
            <a:spAutoFit/>
          </a:bodyPr>
          <a:lstStyle/>
          <a:p>
            <a:pPr algn="r"/>
            <a:r>
              <a:rPr lang="en-US" sz="1100" dirty="0">
                <a:solidFill>
                  <a:srgbClr val="666666"/>
                </a:solidFill>
                <a:latin typeface="Arial"/>
                <a:cs typeface="Arial"/>
              </a:rPr>
              <a:t>*Category:</a:t>
            </a:r>
          </a:p>
        </p:txBody>
      </p:sp>
      <p:sp>
        <p:nvSpPr>
          <p:cNvPr id="220" name="Rectangle 219"/>
          <p:cNvSpPr/>
          <p:nvPr/>
        </p:nvSpPr>
        <p:spPr>
          <a:xfrm>
            <a:off x="4603028" y="3086171"/>
            <a:ext cx="3305878" cy="1154816"/>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rgbClr val="FFFFFF"/>
              </a:solidFill>
              <a:latin typeface="Arial"/>
              <a:cs typeface="Arial"/>
            </a:endParaRPr>
          </a:p>
        </p:txBody>
      </p:sp>
      <p:sp>
        <p:nvSpPr>
          <p:cNvPr id="221" name="TextBox 220"/>
          <p:cNvSpPr txBox="1"/>
          <p:nvPr/>
        </p:nvSpPr>
        <p:spPr>
          <a:xfrm>
            <a:off x="2947592" y="3126023"/>
            <a:ext cx="1635864" cy="261610"/>
          </a:xfrm>
          <a:prstGeom prst="rect">
            <a:avLst/>
          </a:prstGeom>
          <a:noFill/>
        </p:spPr>
        <p:txBody>
          <a:bodyPr wrap="square" rtlCol="0">
            <a:spAutoFit/>
          </a:bodyPr>
          <a:lstStyle/>
          <a:p>
            <a:pPr algn="r"/>
            <a:r>
              <a:rPr lang="en-US" sz="1100" dirty="0">
                <a:solidFill>
                  <a:srgbClr val="666666"/>
                </a:solidFill>
                <a:cs typeface="Arial"/>
              </a:rPr>
              <a:t>*Detail Description</a:t>
            </a:r>
            <a:r>
              <a:rPr lang="en-US" sz="1100" dirty="0">
                <a:solidFill>
                  <a:srgbClr val="666666"/>
                </a:solidFill>
                <a:latin typeface="Arial"/>
                <a:cs typeface="Arial"/>
              </a:rPr>
              <a:t>:</a:t>
            </a:r>
          </a:p>
        </p:txBody>
      </p:sp>
      <p:grpSp>
        <p:nvGrpSpPr>
          <p:cNvPr id="235" name="Group 234"/>
          <p:cNvGrpSpPr/>
          <p:nvPr/>
        </p:nvGrpSpPr>
        <p:grpSpPr>
          <a:xfrm>
            <a:off x="0" y="6454962"/>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8" name="Rectangle 237"/>
            <p:cNvSpPr/>
            <p:nvPr/>
          </p:nvSpPr>
          <p:spPr>
            <a:xfrm>
              <a:off x="6751323" y="3314275"/>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Create</a:t>
              </a: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Rectangle 8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1" name="TextBox 100"/>
          <p:cNvSpPr txBox="1"/>
          <p:nvPr/>
        </p:nvSpPr>
        <p:spPr>
          <a:xfrm>
            <a:off x="1406870" y="350418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Closed</a:t>
            </a:r>
          </a:p>
        </p:txBody>
      </p:sp>
      <p:sp>
        <p:nvSpPr>
          <p:cNvPr id="102" name="TextBox 101"/>
          <p:cNvSpPr txBox="1"/>
          <p:nvPr/>
        </p:nvSpPr>
        <p:spPr>
          <a:xfrm>
            <a:off x="1406870" y="467649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Closed</a:t>
            </a:r>
          </a:p>
        </p:txBody>
      </p:sp>
      <p:sp>
        <p:nvSpPr>
          <p:cNvPr id="74" name="Rectangle 73"/>
          <p:cNvSpPr/>
          <p:nvPr/>
        </p:nvSpPr>
        <p:spPr>
          <a:xfrm>
            <a:off x="2913326" y="863875"/>
            <a:ext cx="6101641" cy="377213"/>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11" name="TextBox 210"/>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My Tickets</a:t>
            </a:r>
          </a:p>
        </p:txBody>
      </p:sp>
      <p:sp>
        <p:nvSpPr>
          <p:cNvPr id="2" name="Rectangle 1"/>
          <p:cNvSpPr/>
          <p:nvPr/>
        </p:nvSpPr>
        <p:spPr bwMode="gray">
          <a:xfrm>
            <a:off x="6869" y="1575440"/>
            <a:ext cx="2699648" cy="95324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8" name="TextBox 77"/>
          <p:cNvSpPr txBox="1"/>
          <p:nvPr/>
        </p:nvSpPr>
        <p:spPr>
          <a:xfrm>
            <a:off x="1524317" y="2299979"/>
            <a:ext cx="1175331" cy="1692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Solution Provided </a:t>
            </a:r>
          </a:p>
        </p:txBody>
      </p:sp>
      <p:pic>
        <p:nvPicPr>
          <p:cNvPr id="81"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58" y="563742"/>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42"/>
          <p:cNvSpPr txBox="1"/>
          <p:nvPr/>
        </p:nvSpPr>
        <p:spPr>
          <a:xfrm>
            <a:off x="7509325" y="1846533"/>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83" name="TextBox 42"/>
          <p:cNvSpPr txBox="1"/>
          <p:nvPr/>
        </p:nvSpPr>
        <p:spPr>
          <a:xfrm>
            <a:off x="7509325" y="2664175"/>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87" name="TextBox 42"/>
          <p:cNvSpPr txBox="1"/>
          <p:nvPr/>
        </p:nvSpPr>
        <p:spPr>
          <a:xfrm>
            <a:off x="7509325" y="225535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70" name="TextBox 69"/>
          <p:cNvSpPr txBox="1"/>
          <p:nvPr/>
        </p:nvSpPr>
        <p:spPr>
          <a:xfrm>
            <a:off x="6114" y="1812288"/>
            <a:ext cx="2915324" cy="261610"/>
          </a:xfrm>
          <a:prstGeom prst="rect">
            <a:avLst/>
          </a:prstGeom>
          <a:noFill/>
        </p:spPr>
        <p:txBody>
          <a:bodyPr wrap="square" rtlCol="0">
            <a:spAutoFit/>
          </a:bodyPr>
          <a:lstStyle/>
          <a:p>
            <a:r>
              <a:rPr lang="en-US" sz="1100" dirty="0">
                <a:solidFill>
                  <a:srgbClr val="333333"/>
                </a:solidFill>
                <a:latin typeface="Arial"/>
                <a:cs typeface="Arial"/>
              </a:rPr>
              <a:t>Forgotten Password</a:t>
            </a:r>
          </a:p>
        </p:txBody>
      </p:sp>
    </p:spTree>
    <p:extLst>
      <p:ext uri="{BB962C8B-B14F-4D97-AF65-F5344CB8AC3E}">
        <p14:creationId xmlns:p14="http://schemas.microsoft.com/office/powerpoint/2010/main" val="33912306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0" y="-7047"/>
            <a:ext cx="9144000" cy="6865047"/>
          </a:xfrm>
          <a:prstGeom prst="rect">
            <a:avLst/>
          </a:prstGeom>
          <a:solidFill>
            <a:sysClr val="window" lastClr="FFFFFF">
              <a:lumMod val="95000"/>
            </a:sysClr>
          </a:solidFill>
          <a:ln w="9525" cap="flat" cmpd="sng" algn="ctr">
            <a:solidFill>
              <a:schemeClr val="bg1">
                <a:lumMod val="65000"/>
              </a:schemeClr>
            </a:solidFill>
            <a:prstDash val="solid"/>
          </a:ln>
          <a:effectLst/>
        </p:spPr>
        <p:txBody>
          <a:bodyPr rtlCol="0" anchor="ctr"/>
          <a:lstStyle/>
          <a:p>
            <a:pPr lvl="0"/>
            <a:endParaRPr lang="en-US" sz="1000" dirty="0">
              <a:solidFill>
                <a:prstClr val="black"/>
              </a:solidFill>
              <a:latin typeface="Arial" panose="020B0604020202020204" pitchFamily="34" charset="0"/>
              <a:cs typeface="Arial" panose="020B0604020202020204" pitchFamily="34" charset="0"/>
            </a:endParaRPr>
          </a:p>
        </p:txBody>
      </p:sp>
      <p:sp>
        <p:nvSpPr>
          <p:cNvPr id="3" name="TextBox 2"/>
          <p:cNvSpPr txBox="1"/>
          <p:nvPr/>
        </p:nvSpPr>
        <p:spPr>
          <a:xfrm>
            <a:off x="4102100" y="63447"/>
            <a:ext cx="1029115"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Select “Company”</a:t>
            </a:r>
          </a:p>
        </p:txBody>
      </p:sp>
      <p:cxnSp>
        <p:nvCxnSpPr>
          <p:cNvPr id="30" name="Straight Connector 29"/>
          <p:cNvCxnSpPr/>
          <p:nvPr/>
        </p:nvCxnSpPr>
        <p:spPr>
          <a:xfrm flipV="1">
            <a:off x="0" y="338667"/>
            <a:ext cx="9144000" cy="2540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605022" y="522984"/>
            <a:ext cx="7565311" cy="264358"/>
            <a:chOff x="5142467" y="1322950"/>
            <a:chExt cx="2861305" cy="423863"/>
          </a:xfrm>
        </p:grpSpPr>
        <p:sp>
          <p:nvSpPr>
            <p:cNvPr id="39" name="Rectangle 38"/>
            <p:cNvSpPr/>
            <p:nvPr/>
          </p:nvSpPr>
          <p:spPr>
            <a:xfrm>
              <a:off x="5142467" y="1322950"/>
              <a:ext cx="2860676" cy="4238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5146276" y="1746813"/>
              <a:ext cx="285686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834055" y="1400415"/>
              <a:ext cx="169717" cy="24673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SAP-icons" pitchFamily="2" charset="0"/>
                </a:rPr>
                <a:t> </a:t>
              </a:r>
            </a:p>
          </p:txBody>
        </p:sp>
        <p:sp>
          <p:nvSpPr>
            <p:cNvPr id="42" name="TextBox 41"/>
            <p:cNvSpPr txBox="1"/>
            <p:nvPr/>
          </p:nvSpPr>
          <p:spPr>
            <a:xfrm>
              <a:off x="5204680" y="1413011"/>
              <a:ext cx="118608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i="1" dirty="0">
                  <a:solidFill>
                    <a:srgbClr val="707070"/>
                  </a:solidFill>
                  <a:latin typeface="Arial" panose="020B0604020202020204" pitchFamily="34" charset="0"/>
                  <a:ea typeface="Open Sans Semibold" pitchFamily="34" charset="0"/>
                  <a:cs typeface="Arial" panose="020B0604020202020204" pitchFamily="34" charset="0"/>
                </a:rPr>
                <a:t>Search</a:t>
              </a:r>
            </a:p>
          </p:txBody>
        </p:sp>
        <p:cxnSp>
          <p:nvCxnSpPr>
            <p:cNvPr id="43" name="Straight Connector 42"/>
            <p:cNvCxnSpPr/>
            <p:nvPr/>
          </p:nvCxnSpPr>
          <p:spPr>
            <a:xfrm>
              <a:off x="7843470" y="1329700"/>
              <a:ext cx="0" cy="417113"/>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816687" y="968621"/>
            <a:ext cx="1587845"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Advanced Search</a:t>
            </a:r>
          </a:p>
        </p:txBody>
      </p:sp>
      <p:sp>
        <p:nvSpPr>
          <p:cNvPr id="45" name="Rectangle 44"/>
          <p:cNvSpPr/>
          <p:nvPr/>
        </p:nvSpPr>
        <p:spPr>
          <a:xfrm>
            <a:off x="527330" y="937252"/>
            <a:ext cx="312906" cy="246221"/>
          </a:xfrm>
          <a:prstGeom prst="rect">
            <a:avLst/>
          </a:prstGeom>
        </p:spPr>
        <p:txBody>
          <a:bodyPr wrap="none">
            <a:spAutoFit/>
          </a:bodyPr>
          <a:lstStyle/>
          <a:p>
            <a:r>
              <a:rPr lang="en-US" sz="1000" dirty="0">
                <a:solidFill>
                  <a:srgbClr val="707070"/>
                </a:solidFill>
                <a:latin typeface="SAP-icons"/>
              </a:rPr>
              <a:t></a:t>
            </a:r>
            <a:endParaRPr lang="en-US" sz="1000" dirty="0">
              <a:solidFill>
                <a:srgbClr val="707070"/>
              </a:solidFill>
            </a:endParaRPr>
          </a:p>
        </p:txBody>
      </p:sp>
      <p:sp>
        <p:nvSpPr>
          <p:cNvPr id="46" name="Rectangle 45"/>
          <p:cNvSpPr/>
          <p:nvPr/>
        </p:nvSpPr>
        <p:spPr>
          <a:xfrm>
            <a:off x="2645489" y="1369641"/>
            <a:ext cx="1799115" cy="2643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645489" y="1843775"/>
            <a:ext cx="1799115" cy="2643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5871289" y="1361174"/>
            <a:ext cx="2282111" cy="2643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1510954" y="1405399"/>
            <a:ext cx="124917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Company Code::</a:t>
            </a:r>
          </a:p>
        </p:txBody>
      </p:sp>
      <p:sp>
        <p:nvSpPr>
          <p:cNvPr id="50" name="TextBox 49"/>
          <p:cNvSpPr txBox="1"/>
          <p:nvPr/>
        </p:nvSpPr>
        <p:spPr>
          <a:xfrm>
            <a:off x="1502488" y="1913399"/>
            <a:ext cx="124917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Company Name::</a:t>
            </a:r>
          </a:p>
        </p:txBody>
      </p:sp>
      <p:sp>
        <p:nvSpPr>
          <p:cNvPr id="51" name="TextBox 50"/>
          <p:cNvSpPr txBox="1"/>
          <p:nvPr/>
        </p:nvSpPr>
        <p:spPr>
          <a:xfrm>
            <a:off x="4779088" y="1405399"/>
            <a:ext cx="124917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Currency Code::</a:t>
            </a:r>
          </a:p>
        </p:txBody>
      </p:sp>
      <p:pic>
        <p:nvPicPr>
          <p:cNvPr id="5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4440" b="5256"/>
          <a:stretch/>
        </p:blipFill>
        <p:spPr bwMode="auto">
          <a:xfrm>
            <a:off x="525346" y="2649859"/>
            <a:ext cx="7839721" cy="2396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 name="Rectangle 62"/>
          <p:cNvSpPr/>
          <p:nvPr/>
        </p:nvSpPr>
        <p:spPr bwMode="gray">
          <a:xfrm>
            <a:off x="0" y="2396009"/>
            <a:ext cx="9143999" cy="2650066"/>
          </a:xfrm>
          <a:prstGeom prst="rect">
            <a:avLst/>
          </a:prstGeom>
          <a:solidFill>
            <a:srgbClr val="FFFFFF"/>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aphicFrame>
        <p:nvGraphicFramePr>
          <p:cNvPr id="53" name="Table 52"/>
          <p:cNvGraphicFramePr>
            <a:graphicFrameLocks noGrp="1"/>
          </p:cNvGraphicFramePr>
          <p:nvPr>
            <p:extLst>
              <p:ext uri="{D42A27DB-BD31-4B8C-83A1-F6EECF244321}">
                <p14:modId xmlns:p14="http://schemas.microsoft.com/office/powerpoint/2010/main" val="622803554"/>
              </p:ext>
            </p:extLst>
          </p:nvPr>
        </p:nvGraphicFramePr>
        <p:xfrm>
          <a:off x="770476" y="2990797"/>
          <a:ext cx="7254219" cy="1890287"/>
        </p:xfrm>
        <a:graphic>
          <a:graphicData uri="http://schemas.openxmlformats.org/drawingml/2006/table">
            <a:tbl>
              <a:tblPr firstRow="1" bandRow="1">
                <a:solidFill>
                  <a:schemeClr val="bg1"/>
                </a:solidFill>
                <a:tableStyleId>{2D5ABB26-0587-4C30-8999-92F81FD0307C}</a:tableStyleId>
              </a:tblPr>
              <a:tblGrid>
                <a:gridCol w="1393166">
                  <a:extLst>
                    <a:ext uri="{9D8B030D-6E8A-4147-A177-3AD203B41FA5}">
                      <a16:colId xmlns:a16="http://schemas.microsoft.com/office/drawing/2014/main" val="20000"/>
                    </a:ext>
                  </a:extLst>
                </a:gridCol>
                <a:gridCol w="2486025">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695450">
                  <a:extLst>
                    <a:ext uri="{9D8B030D-6E8A-4147-A177-3AD203B41FA5}">
                      <a16:colId xmlns:a16="http://schemas.microsoft.com/office/drawing/2014/main" val="20003"/>
                    </a:ext>
                  </a:extLst>
                </a:gridCol>
                <a:gridCol w="231778">
                  <a:extLst>
                    <a:ext uri="{9D8B030D-6E8A-4147-A177-3AD203B41FA5}">
                      <a16:colId xmlns:a16="http://schemas.microsoft.com/office/drawing/2014/main" val="20004"/>
                    </a:ext>
                  </a:extLst>
                </a:gridCol>
              </a:tblGrid>
              <a:tr h="2971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Arial" panose="020B0604020202020204" pitchFamily="34" charset="0"/>
                          <a:cs typeface="Arial" panose="020B0604020202020204" pitchFamily="34" charset="0"/>
                        </a:rPr>
                        <a:t>Company Code</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prstClr val="black"/>
                          </a:solidFill>
                          <a:latin typeface="Arial" panose="020B0604020202020204" pitchFamily="34" charset="0"/>
                          <a:cs typeface="Arial" panose="020B0604020202020204" pitchFamily="34" charset="0"/>
                        </a:rPr>
                        <a:t>Company Name</a:t>
                      </a:r>
                      <a:endParaRPr lang="en-US" sz="1000" b="1"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Arial" panose="020B0604020202020204" pitchFamily="34" charset="0"/>
                          <a:cs typeface="Arial" panose="020B0604020202020204" pitchFamily="34" charset="0"/>
                        </a:rPr>
                        <a:t>City</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Arial" panose="020B0604020202020204" pitchFamily="34" charset="0"/>
                          <a:cs typeface="Arial" panose="020B0604020202020204" pitchFamily="34" charset="0"/>
                        </a:rPr>
                        <a:t>Currency Code</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b="1"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186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4F81BD"/>
                          </a:solidFill>
                          <a:latin typeface="Arial" panose="020B0604020202020204" pitchFamily="34" charset="0"/>
                          <a:cs typeface="Arial" panose="020B0604020202020204" pitchFamily="34" charset="0"/>
                        </a:rPr>
                        <a:t>90000201</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Company A</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a:solidFill>
                            <a:prstClr val="black"/>
                          </a:solidFill>
                          <a:latin typeface="Arial" panose="020B0604020202020204" pitchFamily="34" charset="0"/>
                          <a:cs typeface="Arial" panose="020B0604020202020204" pitchFamily="34" charset="0"/>
                        </a:rPr>
                        <a:t>City 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a:solidFill>
                            <a:prstClr val="black"/>
                          </a:solidFill>
                          <a:latin typeface="Arial" panose="020B0604020202020204" pitchFamily="34" charset="0"/>
                          <a:cs typeface="Arial" panose="020B0604020202020204" pitchFamily="34" charset="0"/>
                        </a:rPr>
                        <a:t>EUR</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90000213</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Company A</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a:solidFill>
                            <a:prstClr val="black"/>
                          </a:solidFill>
                          <a:latin typeface="Arial" panose="020B0604020202020204" pitchFamily="34" charset="0"/>
                          <a:cs typeface="Arial" panose="020B0604020202020204" pitchFamily="34" charset="0"/>
                        </a:rPr>
                        <a:t>City 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a:solidFill>
                            <a:prstClr val="black"/>
                          </a:solidFill>
                          <a:latin typeface="Arial" panose="020B0604020202020204" pitchFamily="34" charset="0"/>
                          <a:cs typeface="Arial" panose="020B0604020202020204" pitchFamily="34" charset="0"/>
                        </a:rPr>
                        <a:t>EUR</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90000183</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Company A</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a:solidFill>
                            <a:prstClr val="black"/>
                          </a:solidFill>
                          <a:latin typeface="Arial" panose="020B0604020202020204" pitchFamily="34" charset="0"/>
                          <a:cs typeface="Arial" panose="020B0604020202020204" pitchFamily="34" charset="0"/>
                        </a:rPr>
                        <a:t>City 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EUR</a:t>
                      </a: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90000623</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Company A</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091"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City 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a:solidFill>
                            <a:prstClr val="black"/>
                          </a:solidFill>
                          <a:latin typeface="Arial" panose="020B0604020202020204" pitchFamily="34" charset="0"/>
                          <a:cs typeface="Arial" panose="020B0604020202020204" pitchFamily="34" charset="0"/>
                        </a:rPr>
                        <a:t>EUR</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318624">
                <a:tc>
                  <a:txBody>
                    <a:bodyPr/>
                    <a:lstStyle/>
                    <a:p>
                      <a:r>
                        <a:rPr lang="en-US" sz="1000" b="1">
                          <a:solidFill>
                            <a:srgbClr val="4F81BD"/>
                          </a:solidFill>
                          <a:latin typeface="Arial" panose="020B0604020202020204" pitchFamily="34" charset="0"/>
                          <a:cs typeface="Arial" panose="020B0604020202020204" pitchFamily="34" charset="0"/>
                        </a:rPr>
                        <a:t>90000871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Company A</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091"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City 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a:solidFill>
                            <a:prstClr val="black"/>
                          </a:solidFill>
                          <a:latin typeface="Arial" panose="020B0604020202020204" pitchFamily="34" charset="0"/>
                          <a:cs typeface="Arial" panose="020B0604020202020204" pitchFamily="34" charset="0"/>
                        </a:rPr>
                        <a:t>EUR</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grpSp>
        <p:nvGrpSpPr>
          <p:cNvPr id="54" name="Group 53"/>
          <p:cNvGrpSpPr/>
          <p:nvPr/>
        </p:nvGrpSpPr>
        <p:grpSpPr>
          <a:xfrm>
            <a:off x="762001" y="2558351"/>
            <a:ext cx="7266383" cy="360040"/>
            <a:chOff x="-1" y="2124113"/>
            <a:chExt cx="8133944" cy="360040"/>
          </a:xfrm>
        </p:grpSpPr>
        <p:sp>
          <p:nvSpPr>
            <p:cNvPr id="55" name="Rectangle 54"/>
            <p:cNvSpPr/>
            <p:nvPr/>
          </p:nvSpPr>
          <p:spPr>
            <a:xfrm>
              <a:off x="-1" y="2124113"/>
              <a:ext cx="8133944" cy="360040"/>
            </a:xfrm>
            <a:prstGeom prst="rect">
              <a:avLst/>
            </a:prstGeom>
            <a:solidFill>
              <a:sysClr val="window" lastClr="FFFFFF">
                <a:lumMod val="95000"/>
              </a:sysClr>
            </a:solidFill>
            <a:ln w="9525" cap="flat" cmpd="sng" algn="ctr">
              <a:solidFill>
                <a:sysClr val="window" lastClr="FFFFFF">
                  <a:lumMod val="85000"/>
                </a:sysClr>
              </a:solidFill>
              <a:prstDash val="solid"/>
            </a:ln>
            <a:effectLst/>
          </p:spPr>
          <p:txBody>
            <a:bodyPr rtlCol="0" anchor="ctr"/>
            <a:lstStyle/>
            <a:p>
              <a:pPr lvl="0"/>
              <a:r>
                <a:rPr lang="en-US" sz="1000" dirty="0">
                  <a:solidFill>
                    <a:prstClr val="black"/>
                  </a:solidFill>
                  <a:latin typeface="Arial" panose="020B0604020202020204" pitchFamily="34" charset="0"/>
                  <a:cs typeface="Arial" panose="020B0604020202020204" pitchFamily="34" charset="0"/>
                </a:rPr>
                <a:t>Items (1234)</a:t>
              </a:r>
            </a:p>
          </p:txBody>
        </p:sp>
        <p:sp>
          <p:nvSpPr>
            <p:cNvPr id="56" name="TextBox 55"/>
            <p:cNvSpPr txBox="1"/>
            <p:nvPr/>
          </p:nvSpPr>
          <p:spPr>
            <a:xfrm>
              <a:off x="7999855" y="2148277"/>
              <a:ext cx="72703" cy="288147"/>
            </a:xfrm>
            <a:prstGeom prst="rect">
              <a:avLst/>
            </a:prstGeom>
            <a:noFill/>
          </p:spPr>
          <p:txBody>
            <a:bodyPr wrap="none" lIns="36000" tIns="36000" rIns="36000" bIns="3600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6765092" y="2164357"/>
              <a:ext cx="72703" cy="257369"/>
            </a:xfrm>
            <a:prstGeom prst="rect">
              <a:avLst/>
            </a:prstGeom>
            <a:noFill/>
          </p:spPr>
          <p:txBody>
            <a:bodyPr wrap="none" lIns="36000" tIns="36000" rIns="36000" bIns="36000" rtlCol="0" anchor="ctr">
              <a:spAutoFit/>
            </a:bodyPr>
            <a:lstStyle>
              <a:defPPr>
                <a:defRPr lang="de-DE"/>
              </a:defPPr>
              <a:lvl1pPr algn="ctr">
                <a:defRPr sz="1200">
                  <a:latin typeface="SAP-icons"/>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AP-icons"/>
                </a:rPr>
                <a:t> </a:t>
              </a:r>
            </a:p>
          </p:txBody>
        </p:sp>
      </p:grpSp>
      <p:sp>
        <p:nvSpPr>
          <p:cNvPr id="65" name="TextBox 64"/>
          <p:cNvSpPr txBox="1"/>
          <p:nvPr/>
        </p:nvSpPr>
        <p:spPr>
          <a:xfrm>
            <a:off x="689687" y="5198468"/>
            <a:ext cx="124917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latin typeface="Arial" panose="020B0604020202020204" pitchFamily="34" charset="0"/>
                <a:ea typeface="Open Sans Semibold" pitchFamily="34" charset="0"/>
                <a:cs typeface="Arial" panose="020B0604020202020204" pitchFamily="34" charset="0"/>
              </a:rPr>
              <a:t>Selected Items (1)</a:t>
            </a:r>
          </a:p>
        </p:txBody>
      </p:sp>
      <p:sp>
        <p:nvSpPr>
          <p:cNvPr id="66" name="TextBox 65"/>
          <p:cNvSpPr txBox="1"/>
          <p:nvPr/>
        </p:nvSpPr>
        <p:spPr>
          <a:xfrm>
            <a:off x="681220" y="5899393"/>
            <a:ext cx="124917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latin typeface="Arial" panose="020B0604020202020204" pitchFamily="34" charset="0"/>
                <a:ea typeface="Open Sans Semibold" pitchFamily="34" charset="0"/>
                <a:cs typeface="Arial" panose="020B0604020202020204" pitchFamily="34" charset="0"/>
              </a:rPr>
              <a:t>Excluded Items (1)</a:t>
            </a:r>
          </a:p>
        </p:txBody>
      </p:sp>
      <p:sp>
        <p:nvSpPr>
          <p:cNvPr id="67" name="Rectangle 66"/>
          <p:cNvSpPr/>
          <p:nvPr/>
        </p:nvSpPr>
        <p:spPr>
          <a:xfrm>
            <a:off x="674447" y="5469455"/>
            <a:ext cx="7453553" cy="313268"/>
          </a:xfrm>
          <a:prstGeom prst="rect">
            <a:avLst/>
          </a:prstGeom>
          <a:noFill/>
          <a:ln w="127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1808085" y="5428723"/>
            <a:ext cx="749863" cy="369332"/>
          </a:xfrm>
          <a:prstGeom prst="rect">
            <a:avLst/>
          </a:prstGeom>
        </p:spPr>
        <p:txBody>
          <a:bodyPr wrap="square">
            <a:spAutoFit/>
          </a:bodyPr>
          <a:lstStyle/>
          <a:p>
            <a:r>
              <a:rPr lang="de-DE" kern="0" dirty="0">
                <a:latin typeface="HelveticaNeueLT Std Med Ext" pitchFamily="34" charset="0"/>
                <a:ea typeface="Arial Unicode MS" pitchFamily="34" charset="-128"/>
                <a:cs typeface="Arial Unicode MS" pitchFamily="34" charset="-128"/>
              </a:rPr>
              <a:t> </a:t>
            </a:r>
            <a:endParaRPr lang="en-US" dirty="0"/>
          </a:p>
        </p:txBody>
      </p:sp>
      <p:sp>
        <p:nvSpPr>
          <p:cNvPr id="72" name="Rectangle 71"/>
          <p:cNvSpPr/>
          <p:nvPr/>
        </p:nvSpPr>
        <p:spPr>
          <a:xfrm>
            <a:off x="716776" y="6121408"/>
            <a:ext cx="7453553" cy="313268"/>
          </a:xfrm>
          <a:prstGeom prst="rect">
            <a:avLst/>
          </a:prstGeom>
          <a:noFill/>
          <a:ln w="127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0" y="6570132"/>
            <a:ext cx="9144000" cy="287867"/>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endParaRPr lang="en-US"/>
          </a:p>
        </p:txBody>
      </p:sp>
      <p:sp>
        <p:nvSpPr>
          <p:cNvPr id="78" name="Rectangle 77"/>
          <p:cNvSpPr/>
          <p:nvPr/>
        </p:nvSpPr>
        <p:spPr bwMode="gray">
          <a:xfrm>
            <a:off x="7751378" y="6561667"/>
            <a:ext cx="750639" cy="296333"/>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OK</a:t>
            </a:r>
          </a:p>
        </p:txBody>
      </p:sp>
      <p:sp>
        <p:nvSpPr>
          <p:cNvPr id="79" name="Rectangle 78"/>
          <p:cNvSpPr/>
          <p:nvPr/>
        </p:nvSpPr>
        <p:spPr bwMode="gray">
          <a:xfrm>
            <a:off x="8393361" y="6561667"/>
            <a:ext cx="750639" cy="296333"/>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Cancel</a:t>
            </a:r>
          </a:p>
        </p:txBody>
      </p:sp>
      <p:sp>
        <p:nvSpPr>
          <p:cNvPr id="57" name="Rounded Rectangle 56"/>
          <p:cNvSpPr/>
          <p:nvPr/>
        </p:nvSpPr>
        <p:spPr bwMode="gray">
          <a:xfrm>
            <a:off x="734445" y="5522688"/>
            <a:ext cx="1046634" cy="215465"/>
          </a:xfrm>
          <a:prstGeom prst="roundRect">
            <a:avLst/>
          </a:prstGeom>
          <a:solidFill>
            <a:srgbClr val="D9D9D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8" name="TextBox 57"/>
          <p:cNvSpPr txBox="1"/>
          <p:nvPr/>
        </p:nvSpPr>
        <p:spPr>
          <a:xfrm>
            <a:off x="813849" y="5542436"/>
            <a:ext cx="914623"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spc="-300" dirty="0">
                <a:latin typeface="Arial" panose="020B0604020202020204" pitchFamily="34" charset="0"/>
                <a:ea typeface="Open Sans Semibold" pitchFamily="34" charset="0"/>
                <a:cs typeface="Arial" panose="020B0604020202020204" pitchFamily="34" charset="0"/>
              </a:rPr>
              <a:t>Company  A</a:t>
            </a:r>
            <a:endParaRPr lang="en-US" sz="1000" b="1" spc="-300" dirty="0">
              <a:latin typeface="Arial" panose="020B0604020202020204" pitchFamily="34" charset="0"/>
              <a:ea typeface="Open Sans Semibold" pitchFamily="34" charset="0"/>
              <a:cs typeface="Arial" panose="020B0604020202020204" pitchFamily="34" charset="0"/>
            </a:endParaRPr>
          </a:p>
        </p:txBody>
      </p:sp>
      <p:sp>
        <p:nvSpPr>
          <p:cNvPr id="59" name="TextBox 58"/>
          <p:cNvSpPr txBox="1"/>
          <p:nvPr/>
        </p:nvSpPr>
        <p:spPr>
          <a:xfrm>
            <a:off x="1174391" y="5529762"/>
            <a:ext cx="952383" cy="20005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300" dirty="0">
                <a:solidFill>
                  <a:srgbClr val="666666"/>
                </a:solidFill>
                <a:latin typeface="SAP-icons" pitchFamily="2" charset="0"/>
              </a:rPr>
              <a:t></a:t>
            </a:r>
          </a:p>
        </p:txBody>
      </p:sp>
      <p:sp>
        <p:nvSpPr>
          <p:cNvPr id="68" name="Rounded Rectangle 67"/>
          <p:cNvSpPr/>
          <p:nvPr/>
        </p:nvSpPr>
        <p:spPr bwMode="gray">
          <a:xfrm>
            <a:off x="759088" y="6171050"/>
            <a:ext cx="1046634" cy="215465"/>
          </a:xfrm>
          <a:prstGeom prst="roundRect">
            <a:avLst/>
          </a:prstGeom>
          <a:solidFill>
            <a:srgbClr val="D9D9D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9" name="TextBox 68"/>
          <p:cNvSpPr txBox="1"/>
          <p:nvPr/>
        </p:nvSpPr>
        <p:spPr>
          <a:xfrm>
            <a:off x="838492" y="6190798"/>
            <a:ext cx="914623"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spc="-300" dirty="0">
                <a:latin typeface="Arial" panose="020B0604020202020204" pitchFamily="34" charset="0"/>
                <a:ea typeface="Open Sans Semibold" pitchFamily="34" charset="0"/>
                <a:cs typeface="Arial" panose="020B0604020202020204" pitchFamily="34" charset="0"/>
              </a:rPr>
              <a:t>Company  A</a:t>
            </a:r>
            <a:endParaRPr lang="en-US" sz="1000" b="1" spc="-300" dirty="0">
              <a:latin typeface="Arial" panose="020B0604020202020204" pitchFamily="34" charset="0"/>
              <a:ea typeface="Open Sans Semibold" pitchFamily="34" charset="0"/>
              <a:cs typeface="Arial" panose="020B0604020202020204" pitchFamily="34" charset="0"/>
            </a:endParaRPr>
          </a:p>
        </p:txBody>
      </p:sp>
      <p:sp>
        <p:nvSpPr>
          <p:cNvPr id="70" name="TextBox 69"/>
          <p:cNvSpPr txBox="1"/>
          <p:nvPr/>
        </p:nvSpPr>
        <p:spPr>
          <a:xfrm>
            <a:off x="1199034" y="6178124"/>
            <a:ext cx="952383" cy="20005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300" dirty="0">
                <a:solidFill>
                  <a:srgbClr val="666666"/>
                </a:solidFill>
                <a:latin typeface="SAP-icons" pitchFamily="2" charset="0"/>
              </a:rPr>
              <a:t></a:t>
            </a:r>
          </a:p>
        </p:txBody>
      </p:sp>
    </p:spTree>
    <p:extLst>
      <p:ext uri="{BB962C8B-B14F-4D97-AF65-F5344CB8AC3E}">
        <p14:creationId xmlns:p14="http://schemas.microsoft.com/office/powerpoint/2010/main" val="920595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panose="02000503000000020004" pitchFamily="2" charset="0"/>
              </a:rPr>
              <a:t>ComboBox</a:t>
            </a:r>
            <a:r>
              <a:rPr lang="en-US" dirty="0">
                <a:latin typeface="BentonSans Light" panose="02000503000000020004" pitchFamily="2" charset="0"/>
              </a:rPr>
              <a:t>	</a:t>
            </a:r>
          </a:p>
        </p:txBody>
      </p:sp>
      <p:sp>
        <p:nvSpPr>
          <p:cNvPr id="11" name="Rectangle 350"/>
          <p:cNvSpPr>
            <a:spLocks noChangeArrowheads="1"/>
          </p:cNvSpPr>
          <p:nvPr/>
        </p:nvSpPr>
        <p:spPr bwMode="auto">
          <a:xfrm>
            <a:off x="5403605" y="1482005"/>
            <a:ext cx="2525165" cy="437105"/>
          </a:xfrm>
          <a:prstGeom prst="rect">
            <a:avLst/>
          </a:prstGeom>
          <a:solidFill>
            <a:schemeClr val="bg1"/>
          </a:solidFill>
          <a:ln w="9525">
            <a:solidFill>
              <a:srgbClr val="0070C0"/>
            </a:solidFill>
            <a:miter lim="800000"/>
            <a:headEnd/>
            <a:tailEnd/>
          </a:ln>
          <a:extLst/>
        </p:spPr>
        <p:txBody>
          <a:bodyPr vert="horz" wrap="square" lIns="91434" tIns="45718" rIns="91434" bIns="45718" numCol="1" anchor="ctr" anchorCtr="0" compatLnSpc="1">
            <a:prstTxWarp prst="textNoShape">
              <a:avLst/>
            </a:prstTxWarp>
          </a:bodyPr>
          <a:lstStyle/>
          <a:p>
            <a:r>
              <a:rPr lang="de-DE" sz="1100" i="1" dirty="0">
                <a:latin typeface="Arial" panose="020B0604020202020204" pitchFamily="34" charset="0"/>
                <a:cs typeface="Arial" panose="020B0604020202020204" pitchFamily="34" charset="0"/>
              </a:rPr>
              <a:t>|</a:t>
            </a:r>
            <a:r>
              <a:rPr lang="de-DE" sz="1100" i="1" dirty="0" err="1">
                <a:solidFill>
                  <a:schemeClr val="bg1">
                    <a:lumMod val="75000"/>
                  </a:schemeClr>
                </a:solidFill>
                <a:latin typeface="Arial" panose="020B0604020202020204" pitchFamily="34" charset="0"/>
                <a:cs typeface="Arial" panose="020B0604020202020204" pitchFamily="34" charset="0"/>
              </a:rPr>
              <a:t>Choose</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your</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country</a:t>
            </a:r>
            <a:endParaRPr lang="en-US" sz="1100" i="1" dirty="0">
              <a:solidFill>
                <a:schemeClr val="bg1">
                  <a:lumMod val="75000"/>
                </a:schemeClr>
              </a:solidFill>
              <a:latin typeface="Arial" panose="020B0604020202020204" pitchFamily="34" charset="0"/>
              <a:cs typeface="Arial" panose="020B0604020202020204" pitchFamily="34" charset="0"/>
            </a:endParaRPr>
          </a:p>
        </p:txBody>
      </p:sp>
      <p:sp>
        <p:nvSpPr>
          <p:cNvPr id="12" name="Rectangle 362"/>
          <p:cNvSpPr>
            <a:spLocks noChangeArrowheads="1"/>
          </p:cNvSpPr>
          <p:nvPr/>
        </p:nvSpPr>
        <p:spPr bwMode="auto">
          <a:xfrm>
            <a:off x="7632549" y="1574896"/>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rgbClr val="666666"/>
                </a:solidFill>
                <a:latin typeface="SAP-icons"/>
              </a:rPr>
              <a:t></a:t>
            </a:r>
            <a:endParaRPr lang="en-US" sz="7200" dirty="0">
              <a:solidFill>
                <a:srgbClr val="666666"/>
              </a:solidFill>
              <a:latin typeface="SAP-icons" pitchFamily="2" charset="0"/>
              <a:cs typeface="Arial" pitchFamily="34" charset="0"/>
            </a:endParaRPr>
          </a:p>
        </p:txBody>
      </p:sp>
      <p:sp>
        <p:nvSpPr>
          <p:cNvPr id="16" name="Rectangle 15"/>
          <p:cNvSpPr/>
          <p:nvPr/>
        </p:nvSpPr>
        <p:spPr bwMode="gray">
          <a:xfrm>
            <a:off x="5403606" y="2971225"/>
            <a:ext cx="2525164" cy="3117102"/>
          </a:xfrm>
          <a:prstGeom prst="rect">
            <a:avLst/>
          </a:prstGeom>
          <a:solidFill>
            <a:schemeClr val="bg1"/>
          </a:solidFill>
          <a:ln w="6350" algn="ctr">
            <a:solidFill>
              <a:srgbClr val="BFBFBF"/>
            </a:solidFill>
            <a:miter lim="800000"/>
            <a:headEnd/>
            <a:tailEnd/>
          </a:ln>
          <a:effectLst>
            <a:outerShdw blurRad="50800" dist="38100" dir="2700000" algn="tl" rotWithShape="0">
              <a:prstClr val="black">
                <a:alpha val="4000"/>
              </a:prstClr>
            </a:outerShdw>
          </a:effectLst>
        </p:spPr>
        <p:txBody>
          <a:bodyPr lIns="89995" tIns="71995" rIns="89995" bIns="71995" rtlCol="0" anchor="t" anchorCtr="0"/>
          <a:lstStyle/>
          <a:p>
            <a:pPr fontAlgn="base">
              <a:spcBef>
                <a:spcPct val="50000"/>
              </a:spcBef>
              <a:spcAft>
                <a:spcPct val="0"/>
              </a:spcAft>
              <a:buClr>
                <a:srgbClr val="F0AB00"/>
              </a:buClr>
              <a:buSzPct val="80000"/>
            </a:pPr>
            <a:r>
              <a:rPr lang="de-DE" sz="1000" b="1" dirty="0">
                <a:solidFill>
                  <a:srgbClr val="454545"/>
                </a:solidFill>
                <a:latin typeface="+mj-lt"/>
                <a:cs typeface="Arial" pitchFamily="34" charset="0"/>
              </a:rPr>
              <a:t>        </a:t>
            </a:r>
          </a:p>
          <a:p>
            <a:pPr fontAlgn="base">
              <a:spcBef>
                <a:spcPct val="50000"/>
              </a:spcBef>
              <a:spcAft>
                <a:spcPct val="0"/>
              </a:spcAft>
              <a:buClr>
                <a:srgbClr val="F0AB00"/>
              </a:buClr>
              <a:buSzPct val="80000"/>
            </a:pPr>
            <a:endParaRPr lang="de-DE" sz="1000" b="1" dirty="0">
              <a:solidFill>
                <a:srgbClr val="454545"/>
              </a:solidFill>
              <a:latin typeface="+mj-lt"/>
              <a:cs typeface="Arial" pitchFamily="34" charset="0"/>
            </a:endParaRPr>
          </a:p>
          <a:p>
            <a:pPr fontAlgn="base">
              <a:spcBef>
                <a:spcPct val="50000"/>
              </a:spcBef>
              <a:spcAft>
                <a:spcPct val="0"/>
              </a:spcAft>
              <a:buClr>
                <a:srgbClr val="F0AB00"/>
              </a:buClr>
              <a:buSzPct val="80000"/>
            </a:pPr>
            <a:r>
              <a:rPr lang="de-DE" sz="1000" b="1" dirty="0">
                <a:solidFill>
                  <a:srgbClr val="000000"/>
                </a:solidFill>
                <a:cs typeface="Arial" pitchFamily="34" charset="0"/>
              </a:rPr>
              <a:t>          </a:t>
            </a: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r>
              <a:rPr lang="de-DE" sz="1000" dirty="0">
                <a:solidFill>
                  <a:srgbClr val="000000"/>
                </a:solidFill>
                <a:latin typeface="+mj-lt"/>
                <a:cs typeface="Arial" pitchFamily="34" charset="0"/>
              </a:rPr>
              <a:t>         </a:t>
            </a: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r>
              <a:rPr lang="de-DE" sz="1000" b="1" dirty="0">
                <a:solidFill>
                  <a:srgbClr val="000000"/>
                </a:solidFill>
                <a:cs typeface="Arial" pitchFamily="34" charset="0"/>
              </a:rPr>
              <a:t>       </a:t>
            </a:r>
            <a:endParaRPr lang="de-DE" sz="1000" dirty="0">
              <a:solidFill>
                <a:srgbClr val="000000"/>
              </a:solidFill>
              <a:latin typeface="+mj-lt"/>
              <a:cs typeface="Arial" pitchFamily="34" charset="0"/>
            </a:endParaRPr>
          </a:p>
        </p:txBody>
      </p:sp>
      <p:sp>
        <p:nvSpPr>
          <p:cNvPr id="18" name="Rectangle 17"/>
          <p:cNvSpPr/>
          <p:nvPr/>
        </p:nvSpPr>
        <p:spPr bwMode="gray">
          <a:xfrm>
            <a:off x="7734766" y="2978723"/>
            <a:ext cx="189897" cy="3109605"/>
          </a:xfrm>
          <a:prstGeom prst="rect">
            <a:avLst/>
          </a:prstGeom>
          <a:solidFill>
            <a:schemeClr val="bg1">
              <a:lumMod val="95000"/>
            </a:schemeClr>
          </a:solidFill>
          <a:ln w="190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19" name="Rectangle 18"/>
          <p:cNvSpPr/>
          <p:nvPr/>
        </p:nvSpPr>
        <p:spPr bwMode="gray">
          <a:xfrm>
            <a:off x="7737239" y="2971226"/>
            <a:ext cx="188841" cy="1525581"/>
          </a:xfrm>
          <a:prstGeom prst="rect">
            <a:avLst/>
          </a:prstGeom>
          <a:solidFill>
            <a:schemeClr val="bg1">
              <a:lumMod val="85000"/>
            </a:schemeClr>
          </a:solidFill>
          <a:ln w="190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20" name="Rectangle 19"/>
          <p:cNvSpPr/>
          <p:nvPr/>
        </p:nvSpPr>
        <p:spPr bwMode="gray">
          <a:xfrm>
            <a:off x="5400089" y="4002524"/>
            <a:ext cx="2328528" cy="318005"/>
          </a:xfrm>
          <a:prstGeom prst="rect">
            <a:avLst/>
          </a:prstGeom>
          <a:solidFill>
            <a:srgbClr val="CDE5F3"/>
          </a:solidFill>
          <a:ln w="190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17" name="Rectangle 16"/>
          <p:cNvSpPr/>
          <p:nvPr/>
        </p:nvSpPr>
        <p:spPr>
          <a:xfrm>
            <a:off x="5419287" y="2995173"/>
            <a:ext cx="1332366" cy="3080326"/>
          </a:xfrm>
          <a:prstGeom prst="rect">
            <a:avLst/>
          </a:prstGeom>
        </p:spPr>
        <p:txBody>
          <a:bodyPr wrap="none" lIns="91434" tIns="45718" rIns="91434" bIns="45718">
            <a:spAutoFit/>
          </a:bodyPr>
          <a:lstStyle/>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Algeria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Argentina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Australia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Austria</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Bahrain</a:t>
            </a: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Belgium</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Bosnia</a:t>
            </a:r>
            <a:r>
              <a:rPr lang="de-DE" sz="1000" dirty="0">
                <a:solidFill>
                  <a:srgbClr val="000000"/>
                </a:solidFill>
                <a:cs typeface="Arial" pitchFamily="34" charset="0"/>
              </a:rPr>
              <a:t> </a:t>
            </a:r>
            <a:r>
              <a:rPr lang="de-DE" sz="1000" dirty="0" err="1">
                <a:solidFill>
                  <a:srgbClr val="000000"/>
                </a:solidFill>
                <a:cs typeface="Arial" pitchFamily="34" charset="0"/>
              </a:rPr>
              <a:t>Herzegovina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Brazil</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Bulgaria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Canada</a:t>
            </a:r>
          </a:p>
        </p:txBody>
      </p:sp>
      <p:sp>
        <p:nvSpPr>
          <p:cNvPr id="22" name="Rectangle 350"/>
          <p:cNvSpPr>
            <a:spLocks noChangeArrowheads="1"/>
          </p:cNvSpPr>
          <p:nvPr/>
        </p:nvSpPr>
        <p:spPr bwMode="auto">
          <a:xfrm>
            <a:off x="5400783" y="2537516"/>
            <a:ext cx="2525165" cy="437105"/>
          </a:xfrm>
          <a:prstGeom prst="rect">
            <a:avLst/>
          </a:prstGeom>
          <a:solidFill>
            <a:schemeClr val="bg1"/>
          </a:solidFill>
          <a:ln w="9525">
            <a:solidFill>
              <a:srgbClr val="0070C0"/>
            </a:solidFill>
            <a:miter lim="800000"/>
            <a:headEnd/>
            <a:tailEnd/>
          </a:ln>
          <a:extLst/>
        </p:spPr>
        <p:txBody>
          <a:bodyPr vert="horz" wrap="square" lIns="91434" tIns="45718" rIns="91434" bIns="45718" numCol="1" anchor="ctr" anchorCtr="0" compatLnSpc="1">
            <a:prstTxWarp prst="textNoShape">
              <a:avLst/>
            </a:prstTxWarp>
          </a:bodyPr>
          <a:lstStyle/>
          <a:p>
            <a:r>
              <a:rPr lang="de-DE" sz="1100" i="1" dirty="0">
                <a:latin typeface="Arial" panose="020B0604020202020204" pitchFamily="34" charset="0"/>
                <a:cs typeface="Arial" panose="020B0604020202020204" pitchFamily="34" charset="0"/>
              </a:rPr>
              <a:t>|</a:t>
            </a:r>
            <a:r>
              <a:rPr lang="de-DE" sz="1100" i="1" dirty="0" err="1">
                <a:solidFill>
                  <a:schemeClr val="bg1">
                    <a:lumMod val="75000"/>
                  </a:schemeClr>
                </a:solidFill>
                <a:latin typeface="Arial" panose="020B0604020202020204" pitchFamily="34" charset="0"/>
                <a:cs typeface="Arial" panose="020B0604020202020204" pitchFamily="34" charset="0"/>
              </a:rPr>
              <a:t>Choose</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your</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country</a:t>
            </a:r>
            <a:endParaRPr lang="en-US" sz="1100" i="1" dirty="0">
              <a:solidFill>
                <a:schemeClr val="bg1">
                  <a:lumMod val="75000"/>
                </a:schemeClr>
              </a:solidFill>
              <a:latin typeface="Arial" panose="020B0604020202020204" pitchFamily="34" charset="0"/>
              <a:cs typeface="Arial" panose="020B0604020202020204" pitchFamily="34" charset="0"/>
            </a:endParaRPr>
          </a:p>
        </p:txBody>
      </p:sp>
      <p:sp>
        <p:nvSpPr>
          <p:cNvPr id="26" name="Rectangle 25"/>
          <p:cNvSpPr/>
          <p:nvPr/>
        </p:nvSpPr>
        <p:spPr bwMode="gray">
          <a:xfrm>
            <a:off x="7549405" y="2545429"/>
            <a:ext cx="370664" cy="417903"/>
          </a:xfrm>
          <a:prstGeom prst="rect">
            <a:avLst/>
          </a:prstGeom>
          <a:solidFill>
            <a:srgbClr val="0070C0"/>
          </a:solidFill>
          <a:ln w="190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27" name="Rectangle 362"/>
          <p:cNvSpPr>
            <a:spLocks noChangeArrowheads="1"/>
          </p:cNvSpPr>
          <p:nvPr/>
        </p:nvSpPr>
        <p:spPr bwMode="auto">
          <a:xfrm>
            <a:off x="7632541" y="2644033"/>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chemeClr val="bg1"/>
                </a:solidFill>
                <a:latin typeface="SAP-icons"/>
              </a:rPr>
              <a:t></a:t>
            </a:r>
            <a:endParaRPr lang="en-US" sz="7200" dirty="0">
              <a:solidFill>
                <a:schemeClr val="bg1"/>
              </a:solidFill>
              <a:latin typeface="SAP-icons" pitchFamily="2" charset="0"/>
              <a:cs typeface="Arial" pitchFamily="34" charset="0"/>
            </a:endParaRPr>
          </a:p>
        </p:txBody>
      </p:sp>
      <p:pic>
        <p:nvPicPr>
          <p:cNvPr id="24"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5512" y="2782468"/>
            <a:ext cx="406657" cy="483592"/>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350"/>
          <p:cNvSpPr>
            <a:spLocks noChangeArrowheads="1"/>
          </p:cNvSpPr>
          <p:nvPr/>
        </p:nvSpPr>
        <p:spPr bwMode="auto">
          <a:xfrm>
            <a:off x="560672" y="1479181"/>
            <a:ext cx="2525165" cy="437105"/>
          </a:xfrm>
          <a:prstGeom prst="rect">
            <a:avLst/>
          </a:prstGeom>
          <a:solidFill>
            <a:schemeClr val="bg1"/>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r>
              <a:rPr lang="de-DE" sz="1100" i="1" dirty="0" err="1">
                <a:solidFill>
                  <a:schemeClr val="bg1">
                    <a:lumMod val="75000"/>
                  </a:schemeClr>
                </a:solidFill>
                <a:latin typeface="Arial" panose="020B0604020202020204" pitchFamily="34" charset="0"/>
                <a:cs typeface="Arial" panose="020B0604020202020204" pitchFamily="34" charset="0"/>
              </a:rPr>
              <a:t>Choose</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your</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country</a:t>
            </a:r>
            <a:endParaRPr lang="en-US" sz="1100" i="1" dirty="0">
              <a:solidFill>
                <a:schemeClr val="bg1">
                  <a:lumMod val="75000"/>
                </a:schemeClr>
              </a:solidFill>
              <a:latin typeface="Arial" panose="020B0604020202020204" pitchFamily="34" charset="0"/>
              <a:cs typeface="Arial" panose="020B0604020202020204" pitchFamily="34" charset="0"/>
            </a:endParaRPr>
          </a:p>
        </p:txBody>
      </p:sp>
      <p:sp>
        <p:nvSpPr>
          <p:cNvPr id="29" name="Rectangle 362"/>
          <p:cNvSpPr>
            <a:spLocks noChangeArrowheads="1"/>
          </p:cNvSpPr>
          <p:nvPr/>
        </p:nvSpPr>
        <p:spPr bwMode="auto">
          <a:xfrm>
            <a:off x="2789616" y="1572072"/>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rgbClr val="666666"/>
                </a:solidFill>
                <a:latin typeface="SAP-icons"/>
              </a:rPr>
              <a:t></a:t>
            </a:r>
            <a:endParaRPr lang="en-US" sz="7200" dirty="0">
              <a:solidFill>
                <a:srgbClr val="666666"/>
              </a:solidFill>
              <a:latin typeface="SAP-icons" pitchFamily="2" charset="0"/>
              <a:cs typeface="Arial" pitchFamily="34" charset="0"/>
            </a:endParaRPr>
          </a:p>
        </p:txBody>
      </p:sp>
      <p:pic>
        <p:nvPicPr>
          <p:cNvPr id="21"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1394" y="1735979"/>
            <a:ext cx="406657" cy="483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3713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Multi </a:t>
            </a:r>
            <a:r>
              <a:rPr lang="en-US" dirty="0" err="1">
                <a:latin typeface="BentonSans Light" panose="02000503000000020004" pitchFamily="2" charset="0"/>
              </a:rPr>
              <a:t>ComboBox</a:t>
            </a:r>
            <a:endParaRPr lang="en-US" dirty="0">
              <a:latin typeface="BentonSans Light" panose="02000503000000020004" pitchFamily="2" charset="0"/>
            </a:endParaRPr>
          </a:p>
        </p:txBody>
      </p:sp>
      <p:sp>
        <p:nvSpPr>
          <p:cNvPr id="46" name="Rectangle 362"/>
          <p:cNvSpPr>
            <a:spLocks noChangeArrowheads="1"/>
          </p:cNvSpPr>
          <p:nvPr/>
        </p:nvSpPr>
        <p:spPr bwMode="auto">
          <a:xfrm>
            <a:off x="5458872" y="1604957"/>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rgbClr val="666666"/>
                </a:solidFill>
                <a:latin typeface="SAP-icons"/>
              </a:rPr>
              <a:t></a:t>
            </a:r>
            <a:endParaRPr lang="en-US" sz="7200" dirty="0">
              <a:solidFill>
                <a:srgbClr val="666666"/>
              </a:solidFill>
              <a:latin typeface="SAP-icons" pitchFamily="2" charset="0"/>
              <a:cs typeface="Arial" pitchFamily="34" charset="0"/>
            </a:endParaRPr>
          </a:p>
        </p:txBody>
      </p:sp>
      <p:sp>
        <p:nvSpPr>
          <p:cNvPr id="47" name="Rectangle 350"/>
          <p:cNvSpPr>
            <a:spLocks noChangeArrowheads="1"/>
          </p:cNvSpPr>
          <p:nvPr/>
        </p:nvSpPr>
        <p:spPr bwMode="auto">
          <a:xfrm>
            <a:off x="3229928" y="1510115"/>
            <a:ext cx="2525165" cy="416990"/>
          </a:xfrm>
          <a:prstGeom prst="rect">
            <a:avLst/>
          </a:prstGeom>
          <a:noFill/>
          <a:ln w="9525">
            <a:solidFill>
              <a:srgbClr val="0070C0"/>
            </a:solidFill>
            <a:miter lim="800000"/>
            <a:headEnd/>
            <a:tailEnd/>
          </a:ln>
          <a:extLst/>
        </p:spPr>
        <p:txBody>
          <a:bodyPr vert="horz" wrap="square" lIns="91440" tIns="45720" rIns="91440" bIns="45720" numCol="1" anchor="ctr" anchorCtr="0" compatLnSpc="1">
            <a:prstTxWarp prst="textNoShape">
              <a:avLst/>
            </a:prstTxWarp>
          </a:bodyPr>
          <a:lstStyle/>
          <a:p>
            <a:endParaRPr lang="en-US" sz="1100" i="1" dirty="0">
              <a:solidFill>
                <a:schemeClr val="bg1">
                  <a:lumMod val="75000"/>
                </a:schemeClr>
              </a:solidFill>
              <a:latin typeface="Arial" panose="020B0604020202020204" pitchFamily="34" charset="0"/>
              <a:cs typeface="Arial" panose="020B0604020202020204" pitchFamily="34" charset="0"/>
            </a:endParaRPr>
          </a:p>
        </p:txBody>
      </p:sp>
      <p:pic>
        <p:nvPicPr>
          <p:cNvPr id="50"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7778" y="4964967"/>
            <a:ext cx="406657" cy="483592"/>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350"/>
          <p:cNvSpPr>
            <a:spLocks noChangeArrowheads="1"/>
          </p:cNvSpPr>
          <p:nvPr/>
        </p:nvSpPr>
        <p:spPr bwMode="auto">
          <a:xfrm>
            <a:off x="3229928" y="2788460"/>
            <a:ext cx="2525165" cy="417780"/>
          </a:xfrm>
          <a:prstGeom prst="rect">
            <a:avLst/>
          </a:prstGeom>
          <a:noFill/>
          <a:ln w="9525">
            <a:solidFill>
              <a:srgbClr val="0070C0"/>
            </a:solidFill>
            <a:miter lim="800000"/>
            <a:headEnd/>
            <a:tailEnd/>
          </a:ln>
          <a:extLst/>
        </p:spPr>
        <p:txBody>
          <a:bodyPr vert="horz" wrap="square" lIns="91440" tIns="45720" rIns="91440" bIns="45720" numCol="1" anchor="ctr" anchorCtr="0" compatLnSpc="1">
            <a:prstTxWarp prst="textNoShape">
              <a:avLst/>
            </a:prstTxWarp>
          </a:bodyPr>
          <a:lstStyle/>
          <a:p>
            <a:endParaRPr lang="en-US" sz="11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53" name="Rectangle 52"/>
          <p:cNvSpPr/>
          <p:nvPr/>
        </p:nvSpPr>
        <p:spPr bwMode="gray">
          <a:xfrm>
            <a:off x="5371192" y="2773859"/>
            <a:ext cx="379794" cy="432381"/>
          </a:xfrm>
          <a:prstGeom prst="rect">
            <a:avLst/>
          </a:prstGeom>
          <a:solidFill>
            <a:srgbClr val="0070C0"/>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54" name="Rectangle 362"/>
          <p:cNvSpPr>
            <a:spLocks noChangeArrowheads="1"/>
          </p:cNvSpPr>
          <p:nvPr/>
        </p:nvSpPr>
        <p:spPr bwMode="auto">
          <a:xfrm>
            <a:off x="5458872" y="2893089"/>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chemeClr val="bg1"/>
                </a:solidFill>
                <a:latin typeface="SAP-icons"/>
              </a:rPr>
              <a:t></a:t>
            </a:r>
            <a:endParaRPr lang="en-US" sz="7200" dirty="0">
              <a:solidFill>
                <a:schemeClr val="bg1"/>
              </a:solidFill>
              <a:latin typeface="SAP-icons" pitchFamily="2" charset="0"/>
              <a:cs typeface="Arial" pitchFamily="34" charset="0"/>
            </a:endParaRPr>
          </a:p>
        </p:txBody>
      </p:sp>
      <p:sp>
        <p:nvSpPr>
          <p:cNvPr id="55" name="Rectangle 54"/>
          <p:cNvSpPr/>
          <p:nvPr/>
        </p:nvSpPr>
        <p:spPr bwMode="gray">
          <a:xfrm>
            <a:off x="3229930" y="3207142"/>
            <a:ext cx="2525164" cy="3117102"/>
          </a:xfrm>
          <a:prstGeom prst="rect">
            <a:avLst/>
          </a:prstGeom>
          <a:solidFill>
            <a:schemeClr val="bg1"/>
          </a:solidFill>
          <a:ln w="6350" algn="ctr">
            <a:solidFill>
              <a:srgbClr val="BFBFBF"/>
            </a:solidFill>
            <a:miter lim="800000"/>
            <a:headEnd/>
            <a:tailEnd/>
          </a:ln>
          <a:effectLst>
            <a:outerShdw blurRad="50800" dist="38100" dir="2700000" algn="tl" rotWithShape="0">
              <a:prstClr val="black">
                <a:alpha val="4000"/>
              </a:prstClr>
            </a:outerShdw>
          </a:effectLst>
        </p:spPr>
        <p:txBody>
          <a:bodyPr lIns="90000" tIns="72000" rIns="90000" bIns="72000" rtlCol="0" anchor="t" anchorCtr="0"/>
          <a:lstStyle/>
          <a:p>
            <a:pPr fontAlgn="base">
              <a:spcBef>
                <a:spcPct val="50000"/>
              </a:spcBef>
              <a:spcAft>
                <a:spcPct val="0"/>
              </a:spcAft>
              <a:buClr>
                <a:srgbClr val="F0AB00"/>
              </a:buClr>
              <a:buSzPct val="80000"/>
            </a:pPr>
            <a:r>
              <a:rPr lang="de-DE" sz="1000" b="1" dirty="0">
                <a:solidFill>
                  <a:srgbClr val="454545"/>
                </a:solidFill>
                <a:latin typeface="+mj-lt"/>
                <a:cs typeface="Arial" pitchFamily="34" charset="0"/>
              </a:rPr>
              <a:t>        </a:t>
            </a:r>
          </a:p>
          <a:p>
            <a:pPr fontAlgn="base">
              <a:spcBef>
                <a:spcPct val="50000"/>
              </a:spcBef>
              <a:spcAft>
                <a:spcPct val="0"/>
              </a:spcAft>
              <a:buClr>
                <a:srgbClr val="F0AB00"/>
              </a:buClr>
              <a:buSzPct val="80000"/>
            </a:pPr>
            <a:endParaRPr lang="de-DE" sz="1000" b="1" dirty="0">
              <a:solidFill>
                <a:srgbClr val="454545"/>
              </a:solidFill>
              <a:latin typeface="+mj-lt"/>
              <a:cs typeface="Arial" pitchFamily="34" charset="0"/>
            </a:endParaRPr>
          </a:p>
          <a:p>
            <a:pPr fontAlgn="base">
              <a:spcBef>
                <a:spcPct val="50000"/>
              </a:spcBef>
              <a:spcAft>
                <a:spcPct val="0"/>
              </a:spcAft>
              <a:buClr>
                <a:srgbClr val="F0AB00"/>
              </a:buClr>
              <a:buSzPct val="80000"/>
            </a:pPr>
            <a:r>
              <a:rPr lang="de-DE" sz="1000" b="1" dirty="0">
                <a:solidFill>
                  <a:srgbClr val="000000"/>
                </a:solidFill>
                <a:cs typeface="Arial" pitchFamily="34" charset="0"/>
              </a:rPr>
              <a:t>          </a:t>
            </a: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r>
              <a:rPr lang="de-DE" sz="1000" dirty="0">
                <a:solidFill>
                  <a:srgbClr val="000000"/>
                </a:solidFill>
                <a:latin typeface="+mj-lt"/>
                <a:cs typeface="Arial" pitchFamily="34" charset="0"/>
              </a:rPr>
              <a:t>         </a:t>
            </a: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r>
              <a:rPr lang="de-DE" sz="1000" b="1" dirty="0">
                <a:solidFill>
                  <a:srgbClr val="000000"/>
                </a:solidFill>
                <a:cs typeface="Arial" pitchFamily="34" charset="0"/>
              </a:rPr>
              <a:t>       </a:t>
            </a:r>
            <a:endParaRPr lang="de-DE" sz="1000" dirty="0">
              <a:solidFill>
                <a:srgbClr val="000000"/>
              </a:solidFill>
              <a:latin typeface="+mj-lt"/>
              <a:cs typeface="Arial" pitchFamily="34" charset="0"/>
            </a:endParaRPr>
          </a:p>
        </p:txBody>
      </p:sp>
      <p:sp>
        <p:nvSpPr>
          <p:cNvPr id="56" name="Rectangle 55"/>
          <p:cNvSpPr/>
          <p:nvPr/>
        </p:nvSpPr>
        <p:spPr>
          <a:xfrm>
            <a:off x="3504395" y="3231090"/>
            <a:ext cx="1082786" cy="3080330"/>
          </a:xfrm>
          <a:prstGeom prst="rect">
            <a:avLst/>
          </a:prstGeom>
        </p:spPr>
        <p:txBody>
          <a:bodyPr wrap="none">
            <a:spAutoFit/>
          </a:bodyPr>
          <a:lstStyle/>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Croatia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Cuba </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Czech </a:t>
            </a:r>
            <a:r>
              <a:rPr lang="de-DE" sz="1000" dirty="0" err="1">
                <a:solidFill>
                  <a:srgbClr val="000000"/>
                </a:solidFill>
                <a:cs typeface="Arial" pitchFamily="34" charset="0"/>
              </a:rPr>
              <a:t>Republic</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Denmark</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Egypt</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Estonia</a:t>
            </a: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Finland</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France</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Germany</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Ghana</a:t>
            </a:r>
          </a:p>
        </p:txBody>
      </p:sp>
      <p:sp>
        <p:nvSpPr>
          <p:cNvPr id="57" name="Rectangle 56"/>
          <p:cNvSpPr/>
          <p:nvPr/>
        </p:nvSpPr>
        <p:spPr bwMode="gray">
          <a:xfrm>
            <a:off x="5561089" y="3214639"/>
            <a:ext cx="189897" cy="3109605"/>
          </a:xfrm>
          <a:prstGeom prst="rect">
            <a:avLst/>
          </a:prstGeom>
          <a:solidFill>
            <a:schemeClr val="bg1">
              <a:lumMod val="95000"/>
            </a:schemeClr>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58" name="Rectangle 57"/>
          <p:cNvSpPr/>
          <p:nvPr/>
        </p:nvSpPr>
        <p:spPr bwMode="gray">
          <a:xfrm>
            <a:off x="5563563" y="3511821"/>
            <a:ext cx="188841" cy="1525581"/>
          </a:xfrm>
          <a:prstGeom prst="rect">
            <a:avLst/>
          </a:prstGeom>
          <a:solidFill>
            <a:schemeClr val="bg1">
              <a:lumMod val="85000"/>
            </a:schemeClr>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pic>
        <p:nvPicPr>
          <p:cNvPr id="59"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7597" y="3005014"/>
            <a:ext cx="406657" cy="483592"/>
          </a:xfrm>
          <a:prstGeom prst="rect">
            <a:avLst/>
          </a:prstGeom>
          <a:noFill/>
          <a:extLst>
            <a:ext uri="{909E8E84-426E-40DD-AFC4-6F175D3DCCD1}">
              <a14:hiddenFill xmlns:a14="http://schemas.microsoft.com/office/drawing/2010/main">
                <a:solidFill>
                  <a:srgbClr val="FFFFFF"/>
                </a:solidFill>
              </a14:hiddenFill>
            </a:ext>
          </a:extLst>
        </p:spPr>
      </p:pic>
      <p:sp>
        <p:nvSpPr>
          <p:cNvPr id="60" name="Rounded Rectangle 59"/>
          <p:cNvSpPr/>
          <p:nvPr/>
        </p:nvSpPr>
        <p:spPr bwMode="gray">
          <a:xfrm>
            <a:off x="3301583" y="3288567"/>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1" name="Rounded Rectangle 60"/>
          <p:cNvSpPr/>
          <p:nvPr/>
        </p:nvSpPr>
        <p:spPr bwMode="gray">
          <a:xfrm>
            <a:off x="3301583" y="3626440"/>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2" name="Rounded Rectangle 61"/>
          <p:cNvSpPr/>
          <p:nvPr/>
        </p:nvSpPr>
        <p:spPr bwMode="gray">
          <a:xfrm>
            <a:off x="3301583" y="3923183"/>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3" name="Rounded Rectangle 62"/>
          <p:cNvSpPr/>
          <p:nvPr/>
        </p:nvSpPr>
        <p:spPr bwMode="gray">
          <a:xfrm>
            <a:off x="3301583" y="4261056"/>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4" name="Rounded Rectangle 63"/>
          <p:cNvSpPr/>
          <p:nvPr/>
        </p:nvSpPr>
        <p:spPr bwMode="gray">
          <a:xfrm>
            <a:off x="3301583" y="4847706"/>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5" name="Rounded Rectangle 64"/>
          <p:cNvSpPr/>
          <p:nvPr/>
        </p:nvSpPr>
        <p:spPr bwMode="gray">
          <a:xfrm>
            <a:off x="3301583" y="5110686"/>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6" name="Rounded Rectangle 65"/>
          <p:cNvSpPr/>
          <p:nvPr/>
        </p:nvSpPr>
        <p:spPr bwMode="gray">
          <a:xfrm>
            <a:off x="3301583" y="5448559"/>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7" name="Rounded Rectangle 66"/>
          <p:cNvSpPr/>
          <p:nvPr/>
        </p:nvSpPr>
        <p:spPr bwMode="gray">
          <a:xfrm>
            <a:off x="3301583" y="5742400"/>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8" name="Rounded Rectangle 67"/>
          <p:cNvSpPr/>
          <p:nvPr/>
        </p:nvSpPr>
        <p:spPr bwMode="gray">
          <a:xfrm>
            <a:off x="3301583" y="6080273"/>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9" name="Rounded Rectangle 68"/>
          <p:cNvSpPr/>
          <p:nvPr/>
        </p:nvSpPr>
        <p:spPr bwMode="gray">
          <a:xfrm>
            <a:off x="3301583" y="4548504"/>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4" name="Rectangle 3"/>
          <p:cNvSpPr/>
          <p:nvPr/>
        </p:nvSpPr>
        <p:spPr>
          <a:xfrm>
            <a:off x="3228966" y="2862484"/>
            <a:ext cx="1925668" cy="261606"/>
          </a:xfrm>
          <a:prstGeom prst="rect">
            <a:avLst/>
          </a:prstGeom>
        </p:spPr>
        <p:txBody>
          <a:bodyPr wrap="square" lIns="91434" tIns="45718" rIns="91434" bIns="45718">
            <a:spAutoFit/>
          </a:bodyPr>
          <a:lstStyle/>
          <a:p>
            <a:r>
              <a:rPr lang="de-DE" sz="1100" i="1" dirty="0">
                <a:latin typeface="Arial" panose="020B0604020202020204" pitchFamily="34" charset="0"/>
                <a:cs typeface="Arial" panose="020B0604020202020204" pitchFamily="34" charset="0"/>
              </a:rPr>
              <a:t>|</a:t>
            </a:r>
            <a:r>
              <a:rPr lang="de-DE" sz="1100" i="1" dirty="0" err="1">
                <a:solidFill>
                  <a:schemeClr val="bg1">
                    <a:lumMod val="75000"/>
                  </a:schemeClr>
                </a:solidFill>
                <a:latin typeface="Arial" panose="020B0604020202020204" pitchFamily="34" charset="0"/>
                <a:cs typeface="Arial" panose="020B0604020202020204" pitchFamily="34" charset="0"/>
              </a:rPr>
              <a:t>Choose</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your</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country</a:t>
            </a:r>
            <a:endParaRPr lang="en-US" sz="1100" i="1" dirty="0">
              <a:solidFill>
                <a:schemeClr val="bg1">
                  <a:lumMod val="75000"/>
                </a:schemeClr>
              </a:solidFill>
              <a:latin typeface="Arial" panose="020B0604020202020204" pitchFamily="34" charset="0"/>
              <a:cs typeface="Arial" panose="020B0604020202020204" pitchFamily="34" charset="0"/>
            </a:endParaRPr>
          </a:p>
        </p:txBody>
      </p:sp>
      <p:grpSp>
        <p:nvGrpSpPr>
          <p:cNvPr id="72" name="Group 71"/>
          <p:cNvGrpSpPr/>
          <p:nvPr/>
        </p:nvGrpSpPr>
        <p:grpSpPr>
          <a:xfrm>
            <a:off x="6216746" y="2788460"/>
            <a:ext cx="2525166" cy="3535784"/>
            <a:chOff x="7638394" y="1166777"/>
            <a:chExt cx="2525166" cy="3535784"/>
          </a:xfrm>
        </p:grpSpPr>
        <p:pic>
          <p:nvPicPr>
            <p:cNvPr id="76"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6244" y="3343284"/>
              <a:ext cx="406657" cy="483592"/>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350"/>
            <p:cNvSpPr>
              <a:spLocks noChangeArrowheads="1"/>
            </p:cNvSpPr>
            <p:nvPr/>
          </p:nvSpPr>
          <p:spPr bwMode="auto">
            <a:xfrm>
              <a:off x="7638394" y="1166777"/>
              <a:ext cx="2525165" cy="417781"/>
            </a:xfrm>
            <a:prstGeom prst="rect">
              <a:avLst/>
            </a:prstGeom>
            <a:noFill/>
            <a:ln w="9525">
              <a:solidFill>
                <a:srgbClr val="0070C0"/>
              </a:solidFill>
              <a:miter lim="800000"/>
              <a:headEnd/>
              <a:tailEnd/>
            </a:ln>
            <a:extLst/>
          </p:spPr>
          <p:txBody>
            <a:bodyPr vert="horz" wrap="square" lIns="91440" tIns="45720" rIns="91440" bIns="45720" numCol="1" anchor="ctr" anchorCtr="0" compatLnSpc="1">
              <a:prstTxWarp prst="textNoShape">
                <a:avLst/>
              </a:prstTxWarp>
            </a:bodyPr>
            <a:lstStyle/>
            <a:p>
              <a:endParaRPr lang="en-US" sz="11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78" name="Rectangle 77"/>
            <p:cNvSpPr/>
            <p:nvPr/>
          </p:nvSpPr>
          <p:spPr bwMode="gray">
            <a:xfrm>
              <a:off x="9779658" y="1166777"/>
              <a:ext cx="379794" cy="417781"/>
            </a:xfrm>
            <a:prstGeom prst="rect">
              <a:avLst/>
            </a:prstGeom>
            <a:solidFill>
              <a:srgbClr val="0070C0"/>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79" name="Rectangle 362"/>
            <p:cNvSpPr>
              <a:spLocks noChangeArrowheads="1"/>
            </p:cNvSpPr>
            <p:nvPr/>
          </p:nvSpPr>
          <p:spPr bwMode="auto">
            <a:xfrm>
              <a:off x="9867338" y="1271406"/>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chemeClr val="bg1"/>
                  </a:solidFill>
                  <a:latin typeface="SAP-icons"/>
                </a:rPr>
                <a:t></a:t>
              </a:r>
              <a:endParaRPr lang="en-US" sz="7200" dirty="0">
                <a:solidFill>
                  <a:schemeClr val="bg1"/>
                </a:solidFill>
                <a:latin typeface="SAP-icons" pitchFamily="2" charset="0"/>
                <a:cs typeface="Arial" pitchFamily="34" charset="0"/>
              </a:endParaRPr>
            </a:p>
          </p:txBody>
        </p:sp>
        <p:sp>
          <p:nvSpPr>
            <p:cNvPr id="80" name="Rectangle 79"/>
            <p:cNvSpPr/>
            <p:nvPr/>
          </p:nvSpPr>
          <p:spPr bwMode="gray">
            <a:xfrm>
              <a:off x="7638396" y="1585459"/>
              <a:ext cx="2525164" cy="3117102"/>
            </a:xfrm>
            <a:prstGeom prst="rect">
              <a:avLst/>
            </a:prstGeom>
            <a:solidFill>
              <a:schemeClr val="bg1"/>
            </a:solidFill>
            <a:ln w="6350" algn="ctr">
              <a:solidFill>
                <a:srgbClr val="BFBFBF"/>
              </a:solidFill>
              <a:miter lim="800000"/>
              <a:headEnd/>
              <a:tailEnd/>
            </a:ln>
            <a:effectLst>
              <a:outerShdw blurRad="50800" dist="38100" dir="2700000" algn="tl" rotWithShape="0">
                <a:prstClr val="black">
                  <a:alpha val="4000"/>
                </a:prstClr>
              </a:outerShdw>
            </a:effectLst>
          </p:spPr>
          <p:txBody>
            <a:bodyPr lIns="90000" tIns="72000" rIns="90000" bIns="72000" rtlCol="0" anchor="t" anchorCtr="0"/>
            <a:lstStyle/>
            <a:p>
              <a:pPr fontAlgn="base">
                <a:spcBef>
                  <a:spcPct val="50000"/>
                </a:spcBef>
                <a:spcAft>
                  <a:spcPct val="0"/>
                </a:spcAft>
                <a:buClr>
                  <a:srgbClr val="F0AB00"/>
                </a:buClr>
                <a:buSzPct val="80000"/>
              </a:pPr>
              <a:r>
                <a:rPr lang="de-DE" sz="1000" b="1" dirty="0">
                  <a:solidFill>
                    <a:srgbClr val="454545"/>
                  </a:solidFill>
                  <a:latin typeface="+mj-lt"/>
                  <a:cs typeface="Arial" pitchFamily="34" charset="0"/>
                </a:rPr>
                <a:t>        </a:t>
              </a:r>
            </a:p>
            <a:p>
              <a:pPr fontAlgn="base">
                <a:spcBef>
                  <a:spcPct val="50000"/>
                </a:spcBef>
                <a:spcAft>
                  <a:spcPct val="0"/>
                </a:spcAft>
                <a:buClr>
                  <a:srgbClr val="F0AB00"/>
                </a:buClr>
                <a:buSzPct val="80000"/>
              </a:pPr>
              <a:endParaRPr lang="de-DE" sz="1000" b="1" dirty="0">
                <a:solidFill>
                  <a:srgbClr val="454545"/>
                </a:solidFill>
                <a:latin typeface="+mj-lt"/>
                <a:cs typeface="Arial" pitchFamily="34" charset="0"/>
              </a:endParaRPr>
            </a:p>
            <a:p>
              <a:pPr fontAlgn="base">
                <a:spcBef>
                  <a:spcPct val="50000"/>
                </a:spcBef>
                <a:spcAft>
                  <a:spcPct val="0"/>
                </a:spcAft>
                <a:buClr>
                  <a:srgbClr val="F0AB00"/>
                </a:buClr>
                <a:buSzPct val="80000"/>
              </a:pPr>
              <a:r>
                <a:rPr lang="de-DE" sz="1000" b="1" dirty="0">
                  <a:solidFill>
                    <a:srgbClr val="000000"/>
                  </a:solidFill>
                  <a:cs typeface="Arial" pitchFamily="34" charset="0"/>
                </a:rPr>
                <a:t>          </a:t>
              </a: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r>
                <a:rPr lang="de-DE" sz="1000" dirty="0">
                  <a:solidFill>
                    <a:srgbClr val="000000"/>
                  </a:solidFill>
                  <a:latin typeface="+mj-lt"/>
                  <a:cs typeface="Arial" pitchFamily="34" charset="0"/>
                </a:rPr>
                <a:t>         </a:t>
              </a: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r>
                <a:rPr lang="de-DE" sz="1000" b="1" dirty="0">
                  <a:solidFill>
                    <a:srgbClr val="000000"/>
                  </a:solidFill>
                  <a:cs typeface="Arial" pitchFamily="34" charset="0"/>
                </a:rPr>
                <a:t>       </a:t>
              </a:r>
              <a:endParaRPr lang="de-DE" sz="1000" dirty="0">
                <a:solidFill>
                  <a:srgbClr val="000000"/>
                </a:solidFill>
                <a:latin typeface="+mj-lt"/>
                <a:cs typeface="Arial" pitchFamily="34" charset="0"/>
              </a:endParaRPr>
            </a:p>
          </p:txBody>
        </p:sp>
        <p:sp>
          <p:nvSpPr>
            <p:cNvPr id="81" name="Rectangle 80"/>
            <p:cNvSpPr/>
            <p:nvPr/>
          </p:nvSpPr>
          <p:spPr>
            <a:xfrm>
              <a:off x="7912861" y="1609407"/>
              <a:ext cx="1082786" cy="3080330"/>
            </a:xfrm>
            <a:prstGeom prst="rect">
              <a:avLst/>
            </a:prstGeom>
          </p:spPr>
          <p:txBody>
            <a:bodyPr wrap="none">
              <a:spAutoFit/>
            </a:bodyPr>
            <a:lstStyle/>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Croatia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Cuba </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Czech </a:t>
              </a:r>
              <a:r>
                <a:rPr lang="de-DE" sz="1000" dirty="0" err="1">
                  <a:solidFill>
                    <a:srgbClr val="000000"/>
                  </a:solidFill>
                  <a:cs typeface="Arial" pitchFamily="34" charset="0"/>
                </a:rPr>
                <a:t>Republic</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Denmark</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Egypt</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Estonia</a:t>
              </a: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Finland</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France</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Germany</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Ghana</a:t>
              </a:r>
            </a:p>
          </p:txBody>
        </p:sp>
        <p:sp>
          <p:nvSpPr>
            <p:cNvPr id="82" name="Rectangle 81"/>
            <p:cNvSpPr/>
            <p:nvPr/>
          </p:nvSpPr>
          <p:spPr bwMode="gray">
            <a:xfrm>
              <a:off x="9969555" y="1592956"/>
              <a:ext cx="189897" cy="3109605"/>
            </a:xfrm>
            <a:prstGeom prst="rect">
              <a:avLst/>
            </a:prstGeom>
            <a:solidFill>
              <a:schemeClr val="bg1">
                <a:lumMod val="95000"/>
              </a:schemeClr>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83" name="Rectangle 82"/>
            <p:cNvSpPr/>
            <p:nvPr/>
          </p:nvSpPr>
          <p:spPr bwMode="gray">
            <a:xfrm>
              <a:off x="9972029" y="1890138"/>
              <a:ext cx="188841" cy="1525581"/>
            </a:xfrm>
            <a:prstGeom prst="rect">
              <a:avLst/>
            </a:prstGeom>
            <a:solidFill>
              <a:schemeClr val="bg1">
                <a:lumMod val="85000"/>
              </a:schemeClr>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85" name="Rounded Rectangle 84"/>
            <p:cNvSpPr/>
            <p:nvPr/>
          </p:nvSpPr>
          <p:spPr bwMode="gray">
            <a:xfrm>
              <a:off x="7710049" y="1666884"/>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86" name="Rounded Rectangle 85"/>
            <p:cNvSpPr/>
            <p:nvPr/>
          </p:nvSpPr>
          <p:spPr bwMode="gray">
            <a:xfrm>
              <a:off x="7710049" y="2004757"/>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87" name="Rounded Rectangle 86"/>
            <p:cNvSpPr/>
            <p:nvPr/>
          </p:nvSpPr>
          <p:spPr bwMode="gray">
            <a:xfrm>
              <a:off x="7710049" y="2301500"/>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88" name="Rounded Rectangle 87"/>
            <p:cNvSpPr/>
            <p:nvPr/>
          </p:nvSpPr>
          <p:spPr bwMode="gray">
            <a:xfrm>
              <a:off x="7710049" y="2639373"/>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89" name="Rounded Rectangle 88"/>
            <p:cNvSpPr/>
            <p:nvPr/>
          </p:nvSpPr>
          <p:spPr bwMode="gray">
            <a:xfrm>
              <a:off x="7710049" y="3226023"/>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90" name="Rounded Rectangle 89"/>
            <p:cNvSpPr/>
            <p:nvPr/>
          </p:nvSpPr>
          <p:spPr bwMode="gray">
            <a:xfrm>
              <a:off x="7710049" y="3489003"/>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91" name="Rounded Rectangle 90"/>
            <p:cNvSpPr/>
            <p:nvPr/>
          </p:nvSpPr>
          <p:spPr bwMode="gray">
            <a:xfrm>
              <a:off x="7710049" y="3826876"/>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92" name="Rounded Rectangle 91"/>
            <p:cNvSpPr/>
            <p:nvPr/>
          </p:nvSpPr>
          <p:spPr bwMode="gray">
            <a:xfrm>
              <a:off x="7710049" y="4120717"/>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93" name="Rounded Rectangle 92"/>
            <p:cNvSpPr/>
            <p:nvPr/>
          </p:nvSpPr>
          <p:spPr bwMode="gray">
            <a:xfrm>
              <a:off x="7710049" y="4458590"/>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94" name="Rounded Rectangle 93"/>
            <p:cNvSpPr/>
            <p:nvPr/>
          </p:nvSpPr>
          <p:spPr bwMode="gray">
            <a:xfrm>
              <a:off x="7710049" y="2926821"/>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grpSp>
      <p:sp>
        <p:nvSpPr>
          <p:cNvPr id="5" name="Rectangle 4"/>
          <p:cNvSpPr/>
          <p:nvPr/>
        </p:nvSpPr>
        <p:spPr>
          <a:xfrm>
            <a:off x="6223752" y="5761882"/>
            <a:ext cx="165101" cy="369328"/>
          </a:xfrm>
          <a:prstGeom prst="rect">
            <a:avLst/>
          </a:prstGeom>
        </p:spPr>
        <p:txBody>
          <a:bodyPr wrap="square" lIns="91434" tIns="45718" rIns="91434" bIns="45718">
            <a:spAutoFit/>
          </a:bodyPr>
          <a:lstStyle/>
          <a:p>
            <a:pPr algn="ctr" fontAlgn="base">
              <a:spcBef>
                <a:spcPct val="50000"/>
              </a:spcBef>
              <a:spcAft>
                <a:spcPct val="0"/>
              </a:spcAft>
              <a:buClr>
                <a:srgbClr val="F0AB00"/>
              </a:buClr>
              <a:buSzPct val="80000"/>
            </a:pPr>
            <a:r>
              <a:rPr lang="en-US" dirty="0">
                <a:solidFill>
                  <a:srgbClr val="007CC0"/>
                </a:solidFill>
                <a:latin typeface="SAP-icons"/>
              </a:rPr>
              <a:t></a:t>
            </a:r>
            <a:endParaRPr lang="en-US" kern="0" dirty="0">
              <a:solidFill>
                <a:srgbClr val="007CC0"/>
              </a:solidFill>
              <a:ea typeface="Arial Unicode MS" pitchFamily="34" charset="-128"/>
              <a:cs typeface="Arial Unicode MS" pitchFamily="34" charset="-128"/>
            </a:endParaRPr>
          </a:p>
        </p:txBody>
      </p:sp>
      <p:sp>
        <p:nvSpPr>
          <p:cNvPr id="6" name="Rectangle 5"/>
          <p:cNvSpPr/>
          <p:nvPr/>
        </p:nvSpPr>
        <p:spPr>
          <a:xfrm>
            <a:off x="6236452" y="5698380"/>
            <a:ext cx="271693" cy="261606"/>
          </a:xfrm>
          <a:prstGeom prst="rect">
            <a:avLst/>
          </a:prstGeom>
        </p:spPr>
        <p:txBody>
          <a:bodyPr wrap="square" lIns="91434" tIns="45718" rIns="91434" bIns="45718">
            <a:spAutoFit/>
          </a:bodyPr>
          <a:lstStyle/>
          <a:p>
            <a:r>
              <a:rPr lang="en-US" sz="1100" dirty="0">
                <a:solidFill>
                  <a:srgbClr val="007CC0"/>
                </a:solidFill>
                <a:latin typeface="SAP-icons"/>
              </a:rPr>
              <a:t></a:t>
            </a:r>
            <a:endParaRPr lang="en-US" sz="1100" dirty="0">
              <a:solidFill>
                <a:srgbClr val="007CC0"/>
              </a:solidFill>
            </a:endParaRPr>
          </a:p>
        </p:txBody>
      </p:sp>
      <p:sp>
        <p:nvSpPr>
          <p:cNvPr id="52" name="Rounded Rectangle 51"/>
          <p:cNvSpPr/>
          <p:nvPr/>
        </p:nvSpPr>
        <p:spPr bwMode="gray">
          <a:xfrm>
            <a:off x="6306302" y="2913284"/>
            <a:ext cx="1060450" cy="215900"/>
          </a:xfrm>
          <a:prstGeom prst="roundRect">
            <a:avLst/>
          </a:prstGeom>
          <a:solidFill>
            <a:srgbClr val="F7F7F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0" name="TextBox 69"/>
          <p:cNvSpPr txBox="1"/>
          <p:nvPr/>
        </p:nvSpPr>
        <p:spPr>
          <a:xfrm>
            <a:off x="6980593" y="2901969"/>
            <a:ext cx="431481"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SAP-icons" pitchFamily="2" charset="0"/>
              </a:rPr>
              <a:t></a:t>
            </a:r>
          </a:p>
        </p:txBody>
      </p:sp>
      <p:sp>
        <p:nvSpPr>
          <p:cNvPr id="71" name="Rectangle 70"/>
          <p:cNvSpPr/>
          <p:nvPr/>
        </p:nvSpPr>
        <p:spPr bwMode="gray">
          <a:xfrm>
            <a:off x="6316861" y="2821293"/>
            <a:ext cx="1609946" cy="353848"/>
          </a:xfrm>
          <a:prstGeom prst="rect">
            <a:avLst/>
          </a:prstGeom>
          <a:noFill/>
          <a:ln w="190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de-DE" sz="1000" kern="0" dirty="0">
                <a:latin typeface="HelveticaNeueLT Std Med Ext" pitchFamily="34" charset="0"/>
                <a:ea typeface="Arial Unicode MS" pitchFamily="34" charset="-128"/>
                <a:cs typeface="Arial Unicode MS" pitchFamily="34" charset="-128"/>
              </a:rPr>
              <a:t>Germany               | </a:t>
            </a:r>
            <a:endParaRPr lang="en-US" sz="1000" kern="0" dirty="0">
              <a:latin typeface="HelveticaNeueLT Std Med Ext" pitchFamily="34" charset="0"/>
              <a:ea typeface="Arial Unicode MS" pitchFamily="34" charset="-128"/>
              <a:cs typeface="Arial Unicode MS" pitchFamily="34" charset="-128"/>
            </a:endParaRPr>
          </a:p>
        </p:txBody>
      </p:sp>
      <p:sp>
        <p:nvSpPr>
          <p:cNvPr id="75" name="Rectangle 74"/>
          <p:cNvSpPr/>
          <p:nvPr/>
        </p:nvSpPr>
        <p:spPr>
          <a:xfrm>
            <a:off x="3293776" y="1554955"/>
            <a:ext cx="1925668" cy="261606"/>
          </a:xfrm>
          <a:prstGeom prst="rect">
            <a:avLst/>
          </a:prstGeom>
        </p:spPr>
        <p:txBody>
          <a:bodyPr wrap="square" lIns="91434" tIns="45718" rIns="91434" bIns="45718">
            <a:spAutoFit/>
          </a:bodyPr>
          <a:lstStyle/>
          <a:p>
            <a:r>
              <a:rPr lang="de-DE" sz="1100" i="1" dirty="0">
                <a:latin typeface="Arial" panose="020B0604020202020204" pitchFamily="34" charset="0"/>
                <a:cs typeface="Arial" panose="020B0604020202020204" pitchFamily="34" charset="0"/>
              </a:rPr>
              <a:t>|</a:t>
            </a:r>
            <a:r>
              <a:rPr lang="de-DE" sz="1100" i="1" dirty="0" err="1">
                <a:solidFill>
                  <a:schemeClr val="bg1">
                    <a:lumMod val="75000"/>
                  </a:schemeClr>
                </a:solidFill>
                <a:latin typeface="Arial" panose="020B0604020202020204" pitchFamily="34" charset="0"/>
                <a:cs typeface="Arial" panose="020B0604020202020204" pitchFamily="34" charset="0"/>
              </a:rPr>
              <a:t>Choose</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your</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country</a:t>
            </a:r>
            <a:endParaRPr lang="en-US" sz="1100" i="1" dirty="0">
              <a:solidFill>
                <a:schemeClr val="bg1">
                  <a:lumMod val="75000"/>
                </a:schemeClr>
              </a:solidFill>
              <a:latin typeface="Arial" panose="020B0604020202020204" pitchFamily="34" charset="0"/>
              <a:cs typeface="Arial" panose="020B0604020202020204" pitchFamily="34" charset="0"/>
            </a:endParaRPr>
          </a:p>
        </p:txBody>
      </p:sp>
      <p:sp>
        <p:nvSpPr>
          <p:cNvPr id="84" name="Rectangle 362"/>
          <p:cNvSpPr>
            <a:spLocks noChangeArrowheads="1"/>
          </p:cNvSpPr>
          <p:nvPr/>
        </p:nvSpPr>
        <p:spPr bwMode="auto">
          <a:xfrm>
            <a:off x="2428846" y="1596766"/>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rgbClr val="666666"/>
                </a:solidFill>
                <a:latin typeface="SAP-icons"/>
              </a:rPr>
              <a:t></a:t>
            </a:r>
            <a:endParaRPr lang="en-US" sz="7200" dirty="0">
              <a:solidFill>
                <a:srgbClr val="666666"/>
              </a:solidFill>
              <a:latin typeface="SAP-icons" pitchFamily="2" charset="0"/>
              <a:cs typeface="Arial" pitchFamily="34" charset="0"/>
            </a:endParaRPr>
          </a:p>
        </p:txBody>
      </p:sp>
      <p:sp>
        <p:nvSpPr>
          <p:cNvPr id="95" name="Rectangle 350"/>
          <p:cNvSpPr>
            <a:spLocks noChangeArrowheads="1"/>
          </p:cNvSpPr>
          <p:nvPr/>
        </p:nvSpPr>
        <p:spPr bwMode="auto">
          <a:xfrm>
            <a:off x="199902" y="1501924"/>
            <a:ext cx="2525165" cy="416990"/>
          </a:xfrm>
          <a:prstGeom prst="rect">
            <a:avLst/>
          </a:prstGeom>
          <a:noFill/>
          <a:ln w="9525">
            <a:solidFill>
              <a:srgbClr val="BFBFBF"/>
            </a:solidFill>
            <a:miter lim="800000"/>
            <a:headEnd/>
            <a:tailEnd/>
          </a:ln>
          <a:extLst/>
        </p:spPr>
        <p:txBody>
          <a:bodyPr vert="horz" wrap="square" lIns="91440" tIns="45720" rIns="91440" bIns="45720" numCol="1" anchor="ctr" anchorCtr="0" compatLnSpc="1">
            <a:prstTxWarp prst="textNoShape">
              <a:avLst/>
            </a:prstTxWarp>
          </a:bodyPr>
          <a:lstStyle/>
          <a:p>
            <a:endParaRPr lang="en-US" sz="1100" i="1" dirty="0">
              <a:solidFill>
                <a:schemeClr val="bg1">
                  <a:lumMod val="75000"/>
                </a:schemeClr>
              </a:solidFill>
              <a:latin typeface="Arial" panose="020B0604020202020204" pitchFamily="34" charset="0"/>
              <a:cs typeface="Arial" panose="020B0604020202020204" pitchFamily="34" charset="0"/>
            </a:endParaRPr>
          </a:p>
        </p:txBody>
      </p:sp>
      <p:sp>
        <p:nvSpPr>
          <p:cNvPr id="96" name="Rectangle 95"/>
          <p:cNvSpPr/>
          <p:nvPr/>
        </p:nvSpPr>
        <p:spPr>
          <a:xfrm>
            <a:off x="263750" y="1546764"/>
            <a:ext cx="1925668" cy="261606"/>
          </a:xfrm>
          <a:prstGeom prst="rect">
            <a:avLst/>
          </a:prstGeom>
        </p:spPr>
        <p:txBody>
          <a:bodyPr wrap="square" lIns="91434" tIns="45718" rIns="91434" bIns="45718">
            <a:spAutoFit/>
          </a:bodyPr>
          <a:lstStyle/>
          <a:p>
            <a:r>
              <a:rPr lang="de-DE" sz="1100" i="1" dirty="0" err="1">
                <a:solidFill>
                  <a:schemeClr val="bg1">
                    <a:lumMod val="75000"/>
                  </a:schemeClr>
                </a:solidFill>
                <a:latin typeface="Arial" panose="020B0604020202020204" pitchFamily="34" charset="0"/>
                <a:cs typeface="Arial" panose="020B0604020202020204" pitchFamily="34" charset="0"/>
              </a:rPr>
              <a:t>Choose</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your</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country</a:t>
            </a:r>
            <a:endParaRPr lang="en-US" sz="1100" i="1" dirty="0">
              <a:solidFill>
                <a:schemeClr val="bg1">
                  <a:lumMod val="75000"/>
                </a:schemeClr>
              </a:solidFill>
              <a:latin typeface="Arial" panose="020B0604020202020204" pitchFamily="34" charset="0"/>
              <a:cs typeface="Arial" panose="020B0604020202020204" pitchFamily="34" charset="0"/>
            </a:endParaRPr>
          </a:p>
        </p:txBody>
      </p:sp>
      <p:pic>
        <p:nvPicPr>
          <p:cNvPr id="73"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1507" y="1692094"/>
            <a:ext cx="406657" cy="483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9671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666666"/>
                </a:solidFill>
                <a:latin typeface="BentonSans Light" panose="02000503000000020004" pitchFamily="2" charset="0"/>
              </a:rPr>
              <a:t>Slider</a:t>
            </a:r>
          </a:p>
        </p:txBody>
      </p:sp>
      <p:sp>
        <p:nvSpPr>
          <p:cNvPr id="3" name="Text Placeholder 2"/>
          <p:cNvSpPr>
            <a:spLocks noGrp="1"/>
          </p:cNvSpPr>
          <p:nvPr>
            <p:ph type="body" sz="quarter" idx="10"/>
          </p:nvPr>
        </p:nvSpPr>
        <p:spPr/>
        <p:txBody>
          <a:bodyPr/>
          <a:lstStyle/>
          <a:p>
            <a:r>
              <a:rPr lang="en-US" dirty="0">
                <a:solidFill>
                  <a:srgbClr val="006CA7"/>
                </a:solidFill>
                <a:latin typeface="BentonSans Light" panose="02000503000000020004" pitchFamily="2" charset="0"/>
              </a:rPr>
              <a:t>Enabled			Disabled</a:t>
            </a:r>
          </a:p>
        </p:txBody>
      </p:sp>
      <p:grpSp>
        <p:nvGrpSpPr>
          <p:cNvPr id="4" name="Group 3"/>
          <p:cNvGrpSpPr/>
          <p:nvPr/>
        </p:nvGrpSpPr>
        <p:grpSpPr>
          <a:xfrm>
            <a:off x="451002" y="2192212"/>
            <a:ext cx="1661070" cy="266596"/>
            <a:chOff x="451002" y="2192212"/>
            <a:chExt cx="1661070" cy="266596"/>
          </a:xfrm>
        </p:grpSpPr>
        <p:cxnSp>
          <p:nvCxnSpPr>
            <p:cNvPr id="6" name="Straight Connector 5"/>
            <p:cNvCxnSpPr/>
            <p:nvPr/>
          </p:nvCxnSpPr>
          <p:spPr>
            <a:xfrm>
              <a:off x="451002" y="2325510"/>
              <a:ext cx="1107380" cy="0"/>
            </a:xfrm>
            <a:prstGeom prst="line">
              <a:avLst/>
            </a:prstGeom>
            <a:ln w="28575">
              <a:solidFill>
                <a:srgbClr val="007C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558382" y="2325510"/>
              <a:ext cx="55369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gray">
            <a:xfrm>
              <a:off x="1425084" y="2192212"/>
              <a:ext cx="266596" cy="266596"/>
            </a:xfrm>
            <a:prstGeom prst="ellipse">
              <a:avLst/>
            </a:prstGeom>
            <a:solidFill>
              <a:srgbClr val="000000">
                <a:alpha val="15000"/>
              </a:srgbClr>
            </a:solidFill>
            <a:ln w="19050" algn="ctr">
              <a:solidFill>
                <a:srgbClr val="999999"/>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5" name="Group 4"/>
          <p:cNvGrpSpPr/>
          <p:nvPr/>
        </p:nvGrpSpPr>
        <p:grpSpPr>
          <a:xfrm>
            <a:off x="451002" y="2710042"/>
            <a:ext cx="1661070" cy="266596"/>
            <a:chOff x="451002" y="2710042"/>
            <a:chExt cx="1661070" cy="266596"/>
          </a:xfrm>
        </p:grpSpPr>
        <p:cxnSp>
          <p:nvCxnSpPr>
            <p:cNvPr id="26" name="Straight Connector 25"/>
            <p:cNvCxnSpPr/>
            <p:nvPr/>
          </p:nvCxnSpPr>
          <p:spPr>
            <a:xfrm>
              <a:off x="451002" y="2843340"/>
              <a:ext cx="276845" cy="0"/>
            </a:xfrm>
            <a:prstGeom prst="line">
              <a:avLst/>
            </a:prstGeom>
            <a:ln w="28575">
              <a:solidFill>
                <a:srgbClr val="007C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27847" y="2843340"/>
              <a:ext cx="1384225"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gray">
            <a:xfrm>
              <a:off x="594549" y="2710042"/>
              <a:ext cx="266596" cy="266596"/>
            </a:xfrm>
            <a:prstGeom prst="ellipse">
              <a:avLst/>
            </a:prstGeom>
            <a:solidFill>
              <a:srgbClr val="000000">
                <a:alpha val="15000"/>
              </a:srgbClr>
            </a:solidFill>
            <a:ln w="19050" algn="ctr">
              <a:solidFill>
                <a:srgbClr val="999999"/>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7" name="Group 6"/>
          <p:cNvGrpSpPr/>
          <p:nvPr/>
        </p:nvGrpSpPr>
        <p:grpSpPr>
          <a:xfrm>
            <a:off x="322828" y="3227872"/>
            <a:ext cx="1789244" cy="266596"/>
            <a:chOff x="322828" y="3227872"/>
            <a:chExt cx="1789244" cy="266596"/>
          </a:xfrm>
        </p:grpSpPr>
        <p:cxnSp>
          <p:nvCxnSpPr>
            <p:cNvPr id="34" name="Straight Connector 33"/>
            <p:cNvCxnSpPr/>
            <p:nvPr/>
          </p:nvCxnSpPr>
          <p:spPr>
            <a:xfrm>
              <a:off x="451002" y="3361170"/>
              <a:ext cx="166107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2" name="Oval 51"/>
            <p:cNvSpPr/>
            <p:nvPr/>
          </p:nvSpPr>
          <p:spPr bwMode="gray">
            <a:xfrm>
              <a:off x="322828" y="3227872"/>
              <a:ext cx="266596" cy="266596"/>
            </a:xfrm>
            <a:prstGeom prst="ellipse">
              <a:avLst/>
            </a:prstGeom>
            <a:solidFill>
              <a:srgbClr val="000000">
                <a:alpha val="15000"/>
              </a:srgbClr>
            </a:solidFill>
            <a:ln w="19050" algn="ctr">
              <a:solidFill>
                <a:srgbClr val="999999"/>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8" name="Group 7"/>
          <p:cNvGrpSpPr/>
          <p:nvPr/>
        </p:nvGrpSpPr>
        <p:grpSpPr>
          <a:xfrm>
            <a:off x="451002" y="3745525"/>
            <a:ext cx="1794368" cy="266596"/>
            <a:chOff x="451002" y="3745525"/>
            <a:chExt cx="1794368" cy="266596"/>
          </a:xfrm>
        </p:grpSpPr>
        <p:cxnSp>
          <p:nvCxnSpPr>
            <p:cNvPr id="39" name="Straight Connector 38"/>
            <p:cNvCxnSpPr/>
            <p:nvPr/>
          </p:nvCxnSpPr>
          <p:spPr>
            <a:xfrm>
              <a:off x="451002" y="3878823"/>
              <a:ext cx="1661070" cy="0"/>
            </a:xfrm>
            <a:prstGeom prst="line">
              <a:avLst/>
            </a:prstGeom>
            <a:ln w="28575">
              <a:solidFill>
                <a:srgbClr val="007CC0"/>
              </a:solidFill>
            </a:ln>
          </p:spPr>
          <p:style>
            <a:lnRef idx="1">
              <a:schemeClr val="accent1"/>
            </a:lnRef>
            <a:fillRef idx="0">
              <a:schemeClr val="accent1"/>
            </a:fillRef>
            <a:effectRef idx="0">
              <a:schemeClr val="accent1"/>
            </a:effectRef>
            <a:fontRef idx="minor">
              <a:schemeClr val="tx1"/>
            </a:fontRef>
          </p:style>
        </p:cxnSp>
        <p:sp>
          <p:nvSpPr>
            <p:cNvPr id="54" name="Oval 53"/>
            <p:cNvSpPr/>
            <p:nvPr/>
          </p:nvSpPr>
          <p:spPr bwMode="gray">
            <a:xfrm>
              <a:off x="1978774" y="3745525"/>
              <a:ext cx="266596" cy="266596"/>
            </a:xfrm>
            <a:prstGeom prst="ellipse">
              <a:avLst/>
            </a:prstGeom>
            <a:solidFill>
              <a:srgbClr val="000000">
                <a:alpha val="15000"/>
              </a:srgbClr>
            </a:solidFill>
            <a:ln w="19050" algn="ctr">
              <a:solidFill>
                <a:srgbClr val="999999"/>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12" name="Group 11"/>
          <p:cNvGrpSpPr/>
          <p:nvPr/>
        </p:nvGrpSpPr>
        <p:grpSpPr>
          <a:xfrm>
            <a:off x="3247939" y="2192212"/>
            <a:ext cx="1661070" cy="266596"/>
            <a:chOff x="3247939" y="2192212"/>
            <a:chExt cx="1661070" cy="266596"/>
          </a:xfrm>
        </p:grpSpPr>
        <p:cxnSp>
          <p:nvCxnSpPr>
            <p:cNvPr id="56" name="Straight Connector 55"/>
            <p:cNvCxnSpPr/>
            <p:nvPr/>
          </p:nvCxnSpPr>
          <p:spPr>
            <a:xfrm>
              <a:off x="3247939" y="2325510"/>
              <a:ext cx="166107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sp>
          <p:nvSpPr>
            <p:cNvPr id="68" name="Oval 67"/>
            <p:cNvSpPr/>
            <p:nvPr/>
          </p:nvSpPr>
          <p:spPr bwMode="gray">
            <a:xfrm>
              <a:off x="4222021" y="2192212"/>
              <a:ext cx="266596" cy="266596"/>
            </a:xfrm>
            <a:prstGeom prst="ellipse">
              <a:avLst/>
            </a:prstGeom>
            <a:solidFill>
              <a:srgbClr val="000000">
                <a:alpha val="5000"/>
              </a:srgbClr>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11" name="Group 10"/>
          <p:cNvGrpSpPr/>
          <p:nvPr/>
        </p:nvGrpSpPr>
        <p:grpSpPr>
          <a:xfrm>
            <a:off x="3253063" y="2710042"/>
            <a:ext cx="1655946" cy="266596"/>
            <a:chOff x="3253063" y="2710042"/>
            <a:chExt cx="1655946" cy="266596"/>
          </a:xfrm>
        </p:grpSpPr>
        <p:cxnSp>
          <p:nvCxnSpPr>
            <p:cNvPr id="70" name="Straight Connector 69"/>
            <p:cNvCxnSpPr/>
            <p:nvPr/>
          </p:nvCxnSpPr>
          <p:spPr>
            <a:xfrm>
              <a:off x="3253063" y="2843340"/>
              <a:ext cx="1655946"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sp>
          <p:nvSpPr>
            <p:cNvPr id="73" name="Oval 72"/>
            <p:cNvSpPr/>
            <p:nvPr/>
          </p:nvSpPr>
          <p:spPr bwMode="gray">
            <a:xfrm>
              <a:off x="3391486" y="2710042"/>
              <a:ext cx="266596" cy="266596"/>
            </a:xfrm>
            <a:prstGeom prst="ellipse">
              <a:avLst/>
            </a:prstGeom>
            <a:solidFill>
              <a:srgbClr val="000000">
                <a:alpha val="5000"/>
              </a:srgbClr>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10" name="Group 9"/>
          <p:cNvGrpSpPr/>
          <p:nvPr/>
        </p:nvGrpSpPr>
        <p:grpSpPr>
          <a:xfrm>
            <a:off x="3119765" y="3227872"/>
            <a:ext cx="1789244" cy="266596"/>
            <a:chOff x="3119765" y="3227872"/>
            <a:chExt cx="1789244" cy="266596"/>
          </a:xfrm>
        </p:grpSpPr>
        <p:cxnSp>
          <p:nvCxnSpPr>
            <p:cNvPr id="71" name="Straight Connector 70"/>
            <p:cNvCxnSpPr/>
            <p:nvPr/>
          </p:nvCxnSpPr>
          <p:spPr>
            <a:xfrm>
              <a:off x="3247939" y="3361170"/>
              <a:ext cx="166107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sp>
          <p:nvSpPr>
            <p:cNvPr id="74" name="Oval 73"/>
            <p:cNvSpPr/>
            <p:nvPr/>
          </p:nvSpPr>
          <p:spPr bwMode="gray">
            <a:xfrm>
              <a:off x="3119765" y="3227872"/>
              <a:ext cx="266596" cy="266596"/>
            </a:xfrm>
            <a:prstGeom prst="ellipse">
              <a:avLst/>
            </a:prstGeom>
            <a:solidFill>
              <a:srgbClr val="000000">
                <a:alpha val="5000"/>
              </a:srgbClr>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9" name="Group 8"/>
          <p:cNvGrpSpPr/>
          <p:nvPr/>
        </p:nvGrpSpPr>
        <p:grpSpPr>
          <a:xfrm>
            <a:off x="3247939" y="3745525"/>
            <a:ext cx="1794368" cy="266596"/>
            <a:chOff x="3247939" y="3745525"/>
            <a:chExt cx="1794368" cy="266596"/>
          </a:xfrm>
        </p:grpSpPr>
        <p:cxnSp>
          <p:nvCxnSpPr>
            <p:cNvPr id="72" name="Straight Connector 71"/>
            <p:cNvCxnSpPr/>
            <p:nvPr/>
          </p:nvCxnSpPr>
          <p:spPr>
            <a:xfrm>
              <a:off x="3247939" y="3878823"/>
              <a:ext cx="166107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sp>
          <p:nvSpPr>
            <p:cNvPr id="75" name="Oval 74"/>
            <p:cNvSpPr/>
            <p:nvPr/>
          </p:nvSpPr>
          <p:spPr bwMode="gray">
            <a:xfrm>
              <a:off x="4775711" y="3745525"/>
              <a:ext cx="266596" cy="266596"/>
            </a:xfrm>
            <a:prstGeom prst="ellipse">
              <a:avLst/>
            </a:prstGeom>
            <a:solidFill>
              <a:srgbClr val="000000">
                <a:alpha val="5000"/>
              </a:srgbClr>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23886547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Switch</a:t>
            </a:r>
          </a:p>
        </p:txBody>
      </p:sp>
      <p:sp>
        <p:nvSpPr>
          <p:cNvPr id="3" name="Text Placeholder 2"/>
          <p:cNvSpPr>
            <a:spLocks noGrp="1"/>
          </p:cNvSpPr>
          <p:nvPr>
            <p:ph type="body" sz="quarter" idx="10"/>
          </p:nvPr>
        </p:nvSpPr>
        <p:spPr/>
        <p:txBody>
          <a:bodyPr/>
          <a:lstStyle/>
          <a:p>
            <a:pPr lvl="0">
              <a:buClr>
                <a:srgbClr val="F0AB00"/>
              </a:buClr>
            </a:pPr>
            <a:r>
              <a:rPr lang="en-US" dirty="0">
                <a:solidFill>
                  <a:srgbClr val="006CA7"/>
                </a:solidFill>
                <a:latin typeface="BentonSans Light" panose="02000503000000020004" pitchFamily="2" charset="0"/>
              </a:rPr>
              <a:t>Enabled			Disabled</a:t>
            </a:r>
          </a:p>
        </p:txBody>
      </p:sp>
      <p:grpSp>
        <p:nvGrpSpPr>
          <p:cNvPr id="12" name="Group 11"/>
          <p:cNvGrpSpPr/>
          <p:nvPr/>
        </p:nvGrpSpPr>
        <p:grpSpPr>
          <a:xfrm>
            <a:off x="350102" y="2102205"/>
            <a:ext cx="724852" cy="286056"/>
            <a:chOff x="389940" y="4250226"/>
            <a:chExt cx="724852" cy="286056"/>
          </a:xfrm>
        </p:grpSpPr>
        <p:sp>
          <p:nvSpPr>
            <p:cNvPr id="7" name="Rounded Rectangle 6"/>
            <p:cNvSpPr/>
            <p:nvPr/>
          </p:nvSpPr>
          <p:spPr bwMode="gray">
            <a:xfrm>
              <a:off x="389940" y="4250226"/>
              <a:ext cx="724852" cy="286056"/>
            </a:xfrm>
            <a:prstGeom prst="roundRect">
              <a:avLst>
                <a:gd name="adj" fmla="val 50000"/>
              </a:avLst>
            </a:prstGeom>
            <a:solidFill>
              <a:srgbClr val="007CC0"/>
            </a:solidFill>
            <a:ln w="6350" algn="ctr">
              <a:noFill/>
              <a:miter lim="800000"/>
              <a:headEnd/>
              <a:tailEnd/>
            </a:ln>
          </p:spPr>
          <p:txBody>
            <a:bodyPr lIns="72000" tIns="72000" rIns="72000" bIns="72000" rtlCol="0" anchor="ctr"/>
            <a:lstStyle/>
            <a:p>
              <a:pPr fontAlgn="base">
                <a:spcBef>
                  <a:spcPct val="50000"/>
                </a:spcBef>
                <a:spcAft>
                  <a:spcPct val="0"/>
                </a:spcAft>
                <a:buClr>
                  <a:srgbClr val="F0AB00"/>
                </a:buClr>
                <a:buSzPct val="80000"/>
              </a:pPr>
              <a:r>
                <a:rPr lang="en-US" sz="1000" kern="0" dirty="0">
                  <a:solidFill>
                    <a:schemeClr val="bg1"/>
                  </a:solidFill>
                  <a:latin typeface="Arial" panose="020B0604020202020204" pitchFamily="34" charset="0"/>
                  <a:ea typeface="Open Sans Semibold" pitchFamily="34" charset="0"/>
                  <a:cs typeface="Arial" panose="020B0604020202020204" pitchFamily="34" charset="0"/>
                </a:rPr>
                <a:t>ON</a:t>
              </a:r>
            </a:p>
          </p:txBody>
        </p:sp>
        <p:sp>
          <p:nvSpPr>
            <p:cNvPr id="11" name="Oval 10"/>
            <p:cNvSpPr/>
            <p:nvPr/>
          </p:nvSpPr>
          <p:spPr bwMode="gray">
            <a:xfrm>
              <a:off x="851751" y="4278802"/>
              <a:ext cx="228904" cy="228904"/>
            </a:xfrm>
            <a:prstGeom prst="ellipse">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21" name="Group 20"/>
          <p:cNvGrpSpPr/>
          <p:nvPr/>
        </p:nvGrpSpPr>
        <p:grpSpPr>
          <a:xfrm>
            <a:off x="1176554" y="2106038"/>
            <a:ext cx="705435" cy="278393"/>
            <a:chOff x="1170990" y="4254057"/>
            <a:chExt cx="705435" cy="278393"/>
          </a:xfrm>
        </p:grpSpPr>
        <p:sp>
          <p:nvSpPr>
            <p:cNvPr id="23" name="Rounded Rectangle 22"/>
            <p:cNvSpPr/>
            <p:nvPr/>
          </p:nvSpPr>
          <p:spPr bwMode="gray">
            <a:xfrm>
              <a:off x="1170990" y="4254057"/>
              <a:ext cx="705435" cy="278393"/>
            </a:xfrm>
            <a:prstGeom prst="roundRect">
              <a:avLst>
                <a:gd name="adj" fmla="val 50000"/>
              </a:avLst>
            </a:prstGeom>
            <a:solidFill>
              <a:schemeClr val="bg1"/>
            </a:solidFill>
            <a:ln w="12700" algn="ctr">
              <a:solidFill>
                <a:schemeClr val="bg2">
                  <a:lumMod val="75000"/>
                </a:schemeClr>
              </a:solidFill>
              <a:miter lim="800000"/>
              <a:headEnd/>
              <a:tailEnd/>
            </a:ln>
          </p:spPr>
          <p:txBody>
            <a:bodyPr lIns="72000" tIns="72000" rIns="72000" bIns="72000" rtlCol="0" anchor="ctr"/>
            <a:lstStyle/>
            <a:p>
              <a:pPr algn="r" fontAlgn="base">
                <a:spcBef>
                  <a:spcPct val="50000"/>
                </a:spcBef>
                <a:spcAft>
                  <a:spcPct val="0"/>
                </a:spcAft>
                <a:buClr>
                  <a:srgbClr val="F0AB00"/>
                </a:buClr>
                <a:buSzPct val="80000"/>
              </a:pPr>
              <a:r>
                <a:rPr lang="en-US" sz="1000" kern="0" dirty="0">
                  <a:solidFill>
                    <a:schemeClr val="bg2">
                      <a:lumMod val="75000"/>
                    </a:schemeClr>
                  </a:solidFill>
                  <a:latin typeface="Arial" panose="020B0604020202020204" pitchFamily="34" charset="0"/>
                  <a:ea typeface="Open Sans Semibold" pitchFamily="34" charset="0"/>
                  <a:cs typeface="Arial" panose="020B0604020202020204" pitchFamily="34" charset="0"/>
                </a:rPr>
                <a:t>OFF</a:t>
              </a:r>
            </a:p>
          </p:txBody>
        </p:sp>
        <p:sp>
          <p:nvSpPr>
            <p:cNvPr id="24" name="Oval 23"/>
            <p:cNvSpPr/>
            <p:nvPr/>
          </p:nvSpPr>
          <p:spPr bwMode="gray">
            <a:xfrm>
              <a:off x="1202306" y="4278802"/>
              <a:ext cx="228904" cy="228904"/>
            </a:xfrm>
            <a:prstGeom prst="ellipse">
              <a:avLst/>
            </a:prstGeom>
            <a:solidFill>
              <a:schemeClr val="bg2">
                <a:lumMod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32" name="Group 31"/>
          <p:cNvGrpSpPr/>
          <p:nvPr/>
        </p:nvGrpSpPr>
        <p:grpSpPr>
          <a:xfrm>
            <a:off x="350102" y="2652421"/>
            <a:ext cx="724852" cy="286056"/>
            <a:chOff x="389940" y="4250226"/>
            <a:chExt cx="724852" cy="286056"/>
          </a:xfrm>
        </p:grpSpPr>
        <p:sp>
          <p:nvSpPr>
            <p:cNvPr id="33" name="Rounded Rectangle 32"/>
            <p:cNvSpPr/>
            <p:nvPr/>
          </p:nvSpPr>
          <p:spPr bwMode="gray">
            <a:xfrm>
              <a:off x="389940" y="4250226"/>
              <a:ext cx="724852" cy="286056"/>
            </a:xfrm>
            <a:prstGeom prst="roundRect">
              <a:avLst>
                <a:gd name="adj" fmla="val 50000"/>
              </a:avLst>
            </a:prstGeom>
            <a:solidFill>
              <a:srgbClr val="007CC0"/>
            </a:solidFill>
            <a:ln w="6350" algn="ctr">
              <a:noFill/>
              <a:miter lim="800000"/>
              <a:headEnd/>
              <a:tailEnd/>
            </a:ln>
          </p:spPr>
          <p:txBody>
            <a:bodyPr lIns="72000" tIns="72000" rIns="72000" bIns="72000" rtlCol="0" anchor="ctr"/>
            <a:lstStyle/>
            <a:p>
              <a:pPr fontAlgn="base">
                <a:spcBef>
                  <a:spcPct val="50000"/>
                </a:spcBef>
                <a:spcAft>
                  <a:spcPct val="0"/>
                </a:spcAft>
                <a:buClr>
                  <a:srgbClr val="F0AB00"/>
                </a:buClr>
                <a:buSzPct val="80000"/>
              </a:pPr>
              <a:r>
                <a:rPr lang="en-US" sz="1000" kern="0" dirty="0">
                  <a:solidFill>
                    <a:schemeClr val="bg1"/>
                  </a:solidFill>
                  <a:latin typeface="Arial" panose="020B0604020202020204" pitchFamily="34" charset="0"/>
                  <a:ea typeface="Open Sans Semibold" pitchFamily="34" charset="0"/>
                  <a:cs typeface="Arial" panose="020B0604020202020204" pitchFamily="34" charset="0"/>
                </a:rPr>
                <a:t> I</a:t>
              </a:r>
            </a:p>
          </p:txBody>
        </p:sp>
        <p:sp>
          <p:nvSpPr>
            <p:cNvPr id="34" name="Oval 33"/>
            <p:cNvSpPr/>
            <p:nvPr/>
          </p:nvSpPr>
          <p:spPr bwMode="gray">
            <a:xfrm>
              <a:off x="851751" y="4278802"/>
              <a:ext cx="228904" cy="228904"/>
            </a:xfrm>
            <a:prstGeom prst="ellipse">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35" name="Group 34"/>
          <p:cNvGrpSpPr/>
          <p:nvPr/>
        </p:nvGrpSpPr>
        <p:grpSpPr>
          <a:xfrm>
            <a:off x="1176554" y="2656253"/>
            <a:ext cx="705435" cy="278393"/>
            <a:chOff x="1170990" y="4254057"/>
            <a:chExt cx="705435" cy="278393"/>
          </a:xfrm>
        </p:grpSpPr>
        <p:sp>
          <p:nvSpPr>
            <p:cNvPr id="36" name="Rounded Rectangle 35"/>
            <p:cNvSpPr/>
            <p:nvPr/>
          </p:nvSpPr>
          <p:spPr bwMode="gray">
            <a:xfrm>
              <a:off x="1170990" y="4254057"/>
              <a:ext cx="705435" cy="278393"/>
            </a:xfrm>
            <a:prstGeom prst="roundRect">
              <a:avLst>
                <a:gd name="adj" fmla="val 50000"/>
              </a:avLst>
            </a:prstGeom>
            <a:solidFill>
              <a:schemeClr val="bg1"/>
            </a:solidFill>
            <a:ln w="12700" algn="ctr">
              <a:solidFill>
                <a:schemeClr val="bg2">
                  <a:lumMod val="75000"/>
                </a:schemeClr>
              </a:solidFill>
              <a:miter lim="800000"/>
              <a:headEnd/>
              <a:tailEnd/>
            </a:ln>
          </p:spPr>
          <p:txBody>
            <a:bodyPr lIns="72000" tIns="72000" rIns="72000" bIns="72000" rtlCol="0" anchor="ctr"/>
            <a:lstStyle/>
            <a:p>
              <a:pPr algn="r" fontAlgn="base">
                <a:spcBef>
                  <a:spcPct val="50000"/>
                </a:spcBef>
                <a:spcAft>
                  <a:spcPct val="0"/>
                </a:spcAft>
                <a:buClr>
                  <a:srgbClr val="F0AB00"/>
                </a:buClr>
                <a:buSzPct val="80000"/>
              </a:pPr>
              <a:r>
                <a:rPr lang="en-US" sz="1000" kern="0" dirty="0">
                  <a:solidFill>
                    <a:schemeClr val="bg2">
                      <a:lumMod val="75000"/>
                    </a:schemeClr>
                  </a:solidFill>
                  <a:latin typeface="Arial" panose="020B0604020202020204" pitchFamily="34" charset="0"/>
                  <a:ea typeface="Open Sans Semibold" pitchFamily="34" charset="0"/>
                  <a:cs typeface="Arial" panose="020B0604020202020204" pitchFamily="34" charset="0"/>
                </a:rPr>
                <a:t>O</a:t>
              </a:r>
            </a:p>
          </p:txBody>
        </p:sp>
        <p:sp>
          <p:nvSpPr>
            <p:cNvPr id="37" name="Oval 36"/>
            <p:cNvSpPr/>
            <p:nvPr/>
          </p:nvSpPr>
          <p:spPr bwMode="gray">
            <a:xfrm>
              <a:off x="1202306" y="4278802"/>
              <a:ext cx="228904" cy="228904"/>
            </a:xfrm>
            <a:prstGeom prst="ellipse">
              <a:avLst/>
            </a:prstGeom>
            <a:solidFill>
              <a:schemeClr val="bg2">
                <a:lumMod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41" name="Group 40"/>
          <p:cNvGrpSpPr/>
          <p:nvPr/>
        </p:nvGrpSpPr>
        <p:grpSpPr>
          <a:xfrm>
            <a:off x="1176554" y="3202638"/>
            <a:ext cx="705435" cy="278393"/>
            <a:chOff x="1170990" y="4254057"/>
            <a:chExt cx="705435" cy="278393"/>
          </a:xfrm>
        </p:grpSpPr>
        <p:sp>
          <p:nvSpPr>
            <p:cNvPr id="42" name="Rounded Rectangle 41"/>
            <p:cNvSpPr/>
            <p:nvPr/>
          </p:nvSpPr>
          <p:spPr bwMode="gray">
            <a:xfrm>
              <a:off x="1170990" y="4254057"/>
              <a:ext cx="705435" cy="278393"/>
            </a:xfrm>
            <a:prstGeom prst="roundRect">
              <a:avLst>
                <a:gd name="adj" fmla="val 50000"/>
              </a:avLst>
            </a:prstGeom>
            <a:solidFill>
              <a:schemeClr val="bg1"/>
            </a:solidFill>
            <a:ln w="12700" algn="ctr">
              <a:solidFill>
                <a:srgbClr val="CC1919"/>
              </a:solidFill>
              <a:miter lim="800000"/>
              <a:headEnd/>
              <a:tailEnd/>
            </a:ln>
          </p:spPr>
          <p:txBody>
            <a:bodyPr lIns="72000" tIns="72000" rIns="72000" bIns="72000" rtlCol="0" anchor="ctr"/>
            <a:lstStyle/>
            <a:p>
              <a:pPr lvl="0" algn="r" fontAlgn="base">
                <a:spcBef>
                  <a:spcPct val="50000"/>
                </a:spcBef>
                <a:spcAft>
                  <a:spcPct val="0"/>
                </a:spcAft>
                <a:buClr>
                  <a:srgbClr val="F0AB00"/>
                </a:buClr>
                <a:buSzPct val="80000"/>
              </a:pPr>
              <a:r>
                <a:rPr lang="en-US" sz="1000" dirty="0">
                  <a:solidFill>
                    <a:srgbClr val="CC1919"/>
                  </a:solidFill>
                  <a:latin typeface="SAP-icons"/>
                </a:rPr>
                <a:t></a:t>
              </a:r>
              <a:endParaRPr lang="en-US" sz="1000" kern="0" dirty="0">
                <a:solidFill>
                  <a:srgbClr val="CC1919"/>
                </a:solidFill>
                <a:latin typeface="Open Sans Semibold" pitchFamily="34" charset="0"/>
                <a:ea typeface="Open Sans Semibold" pitchFamily="34" charset="0"/>
                <a:cs typeface="Open Sans Semibold" pitchFamily="34" charset="0"/>
              </a:endParaRPr>
            </a:p>
          </p:txBody>
        </p:sp>
        <p:sp>
          <p:nvSpPr>
            <p:cNvPr id="43" name="Oval 42"/>
            <p:cNvSpPr/>
            <p:nvPr/>
          </p:nvSpPr>
          <p:spPr bwMode="gray">
            <a:xfrm>
              <a:off x="1202306" y="4278802"/>
              <a:ext cx="228904" cy="228904"/>
            </a:xfrm>
            <a:prstGeom prst="ellipse">
              <a:avLst/>
            </a:prstGeom>
            <a:solidFill>
              <a:srgbClr val="CC1919"/>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44" name="Group 43"/>
          <p:cNvGrpSpPr/>
          <p:nvPr/>
        </p:nvGrpSpPr>
        <p:grpSpPr>
          <a:xfrm>
            <a:off x="359810" y="3202638"/>
            <a:ext cx="705435" cy="278393"/>
            <a:chOff x="1170990" y="4254057"/>
            <a:chExt cx="705435" cy="278393"/>
          </a:xfrm>
        </p:grpSpPr>
        <p:sp>
          <p:nvSpPr>
            <p:cNvPr id="45" name="Rounded Rectangle 44"/>
            <p:cNvSpPr/>
            <p:nvPr/>
          </p:nvSpPr>
          <p:spPr bwMode="gray">
            <a:xfrm>
              <a:off x="1170990" y="4254057"/>
              <a:ext cx="705435" cy="278393"/>
            </a:xfrm>
            <a:prstGeom prst="roundRect">
              <a:avLst>
                <a:gd name="adj" fmla="val 50000"/>
              </a:avLst>
            </a:prstGeom>
            <a:solidFill>
              <a:schemeClr val="bg1"/>
            </a:solidFill>
            <a:ln w="12700" algn="ctr">
              <a:solidFill>
                <a:srgbClr val="007833"/>
              </a:solidFill>
              <a:miter lim="800000"/>
              <a:headEnd/>
              <a:tailEnd/>
            </a:ln>
          </p:spPr>
          <p:txBody>
            <a:bodyPr lIns="72000" tIns="72000" rIns="72000" bIns="72000" rtlCol="0" anchor="ctr"/>
            <a:lstStyle/>
            <a:p>
              <a:pPr fontAlgn="base">
                <a:spcBef>
                  <a:spcPct val="50000"/>
                </a:spcBef>
                <a:spcAft>
                  <a:spcPct val="0"/>
                </a:spcAft>
                <a:buClr>
                  <a:srgbClr val="F0AB00"/>
                </a:buClr>
                <a:buSzPct val="80000"/>
              </a:pPr>
              <a:r>
                <a:rPr lang="en-US" sz="1000" dirty="0">
                  <a:solidFill>
                    <a:srgbClr val="007833"/>
                  </a:solidFill>
                  <a:latin typeface="SAP-icons"/>
                </a:rPr>
                <a:t></a:t>
              </a:r>
              <a:endParaRPr lang="en-US" sz="1000" kern="0" dirty="0">
                <a:solidFill>
                  <a:srgbClr val="007833"/>
                </a:solidFill>
                <a:latin typeface="Open Sans Semibold" pitchFamily="34" charset="0"/>
                <a:ea typeface="Open Sans Semibold" pitchFamily="34" charset="0"/>
                <a:cs typeface="Open Sans Semibold" pitchFamily="34" charset="0"/>
              </a:endParaRPr>
            </a:p>
          </p:txBody>
        </p:sp>
        <p:sp>
          <p:nvSpPr>
            <p:cNvPr id="46" name="Oval 45"/>
            <p:cNvSpPr/>
            <p:nvPr/>
          </p:nvSpPr>
          <p:spPr bwMode="gray">
            <a:xfrm>
              <a:off x="1622409" y="4278802"/>
              <a:ext cx="228904" cy="228904"/>
            </a:xfrm>
            <a:prstGeom prst="ellipse">
              <a:avLst/>
            </a:prstGeom>
            <a:solidFill>
              <a:srgbClr val="007833"/>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39" name="Group 38"/>
          <p:cNvGrpSpPr/>
          <p:nvPr/>
        </p:nvGrpSpPr>
        <p:grpSpPr>
          <a:xfrm>
            <a:off x="3085518" y="2102205"/>
            <a:ext cx="724852" cy="286056"/>
            <a:chOff x="389940" y="4250226"/>
            <a:chExt cx="724852" cy="286056"/>
          </a:xfrm>
        </p:grpSpPr>
        <p:sp>
          <p:nvSpPr>
            <p:cNvPr id="40" name="Rounded Rectangle 39"/>
            <p:cNvSpPr/>
            <p:nvPr/>
          </p:nvSpPr>
          <p:spPr bwMode="gray">
            <a:xfrm>
              <a:off x="389940" y="4250226"/>
              <a:ext cx="724852" cy="286056"/>
            </a:xfrm>
            <a:prstGeom prst="roundRect">
              <a:avLst>
                <a:gd name="adj" fmla="val 50000"/>
              </a:avLst>
            </a:prstGeom>
            <a:solidFill>
              <a:srgbClr val="007CC0">
                <a:alpha val="20000"/>
              </a:srgbClr>
            </a:solidFill>
            <a:ln w="6350" algn="ctr">
              <a:noFill/>
              <a:miter lim="800000"/>
              <a:headEnd/>
              <a:tailEnd/>
            </a:ln>
          </p:spPr>
          <p:txBody>
            <a:bodyPr lIns="72000" tIns="72000" rIns="72000" bIns="72000" rtlCol="0" anchor="ctr"/>
            <a:lstStyle/>
            <a:p>
              <a:pPr fontAlgn="base">
                <a:spcBef>
                  <a:spcPct val="50000"/>
                </a:spcBef>
                <a:spcAft>
                  <a:spcPct val="0"/>
                </a:spcAft>
                <a:buClr>
                  <a:srgbClr val="F0AB00"/>
                </a:buClr>
                <a:buSzPct val="80000"/>
              </a:pPr>
              <a:r>
                <a:rPr lang="en-US" sz="1000" kern="0" dirty="0">
                  <a:solidFill>
                    <a:schemeClr val="bg1"/>
                  </a:solidFill>
                  <a:latin typeface="Arial" panose="020B0604020202020204" pitchFamily="34" charset="0"/>
                  <a:ea typeface="Open Sans Semibold" pitchFamily="34" charset="0"/>
                  <a:cs typeface="Arial" panose="020B0604020202020204" pitchFamily="34" charset="0"/>
                </a:rPr>
                <a:t>ON</a:t>
              </a:r>
            </a:p>
          </p:txBody>
        </p:sp>
        <p:sp>
          <p:nvSpPr>
            <p:cNvPr id="47" name="Oval 46"/>
            <p:cNvSpPr/>
            <p:nvPr/>
          </p:nvSpPr>
          <p:spPr bwMode="gray">
            <a:xfrm>
              <a:off x="851751" y="4278802"/>
              <a:ext cx="228904" cy="228904"/>
            </a:xfrm>
            <a:prstGeom prst="ellipse">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48" name="Group 47"/>
          <p:cNvGrpSpPr/>
          <p:nvPr/>
        </p:nvGrpSpPr>
        <p:grpSpPr>
          <a:xfrm>
            <a:off x="3911969" y="2106038"/>
            <a:ext cx="705435" cy="278393"/>
            <a:chOff x="1170990" y="4254057"/>
            <a:chExt cx="705435" cy="278393"/>
          </a:xfrm>
        </p:grpSpPr>
        <p:sp>
          <p:nvSpPr>
            <p:cNvPr id="49" name="Rounded Rectangle 48"/>
            <p:cNvSpPr/>
            <p:nvPr/>
          </p:nvSpPr>
          <p:spPr bwMode="gray">
            <a:xfrm>
              <a:off x="1170990" y="4254057"/>
              <a:ext cx="705435" cy="278393"/>
            </a:xfrm>
            <a:prstGeom prst="roundRect">
              <a:avLst>
                <a:gd name="adj" fmla="val 50000"/>
              </a:avLst>
            </a:prstGeom>
            <a:solidFill>
              <a:schemeClr val="bg1">
                <a:alpha val="20000"/>
              </a:schemeClr>
            </a:solidFill>
            <a:ln w="12700" algn="ctr">
              <a:solidFill>
                <a:schemeClr val="bg2">
                  <a:lumMod val="75000"/>
                  <a:alpha val="20000"/>
                </a:schemeClr>
              </a:solidFill>
              <a:miter lim="800000"/>
              <a:headEnd/>
              <a:tailEnd/>
            </a:ln>
          </p:spPr>
          <p:txBody>
            <a:bodyPr lIns="72000" tIns="72000" rIns="72000" bIns="72000" rtlCol="0" anchor="ctr"/>
            <a:lstStyle/>
            <a:p>
              <a:pPr algn="r" fontAlgn="base">
                <a:spcBef>
                  <a:spcPct val="50000"/>
                </a:spcBef>
                <a:spcAft>
                  <a:spcPct val="0"/>
                </a:spcAft>
                <a:buClr>
                  <a:srgbClr val="F0AB00"/>
                </a:buClr>
                <a:buSzPct val="80000"/>
              </a:pPr>
              <a:r>
                <a:rPr lang="en-US" sz="1000" kern="0" dirty="0">
                  <a:solidFill>
                    <a:schemeClr val="bg1">
                      <a:lumMod val="85000"/>
                    </a:schemeClr>
                  </a:solidFill>
                  <a:latin typeface="Arial" panose="020B0604020202020204" pitchFamily="34" charset="0"/>
                  <a:ea typeface="Open Sans Semibold" pitchFamily="34" charset="0"/>
                  <a:cs typeface="Arial" panose="020B0604020202020204" pitchFamily="34" charset="0"/>
                </a:rPr>
                <a:t>OFF</a:t>
              </a:r>
              <a:endParaRPr lang="en-US" sz="1000" kern="0" dirty="0">
                <a:solidFill>
                  <a:schemeClr val="bg2">
                    <a:lumMod val="75000"/>
                  </a:schemeClr>
                </a:solidFill>
                <a:latin typeface="Arial" panose="020B0604020202020204" pitchFamily="34" charset="0"/>
                <a:ea typeface="Open Sans Semibold" pitchFamily="34" charset="0"/>
                <a:cs typeface="Arial" panose="020B0604020202020204" pitchFamily="34" charset="0"/>
              </a:endParaRPr>
            </a:p>
          </p:txBody>
        </p:sp>
        <p:sp>
          <p:nvSpPr>
            <p:cNvPr id="50" name="Oval 49"/>
            <p:cNvSpPr/>
            <p:nvPr/>
          </p:nvSpPr>
          <p:spPr bwMode="gray">
            <a:xfrm>
              <a:off x="1202306" y="4278802"/>
              <a:ext cx="228904" cy="228904"/>
            </a:xfrm>
            <a:prstGeom prst="ellipse">
              <a:avLst/>
            </a:prstGeom>
            <a:solidFill>
              <a:schemeClr val="bg2">
                <a:lumMod val="75000"/>
                <a:alpha val="20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51" name="Group 50"/>
          <p:cNvGrpSpPr/>
          <p:nvPr/>
        </p:nvGrpSpPr>
        <p:grpSpPr>
          <a:xfrm>
            <a:off x="3085518" y="2652421"/>
            <a:ext cx="724852" cy="286056"/>
            <a:chOff x="389940" y="4250226"/>
            <a:chExt cx="724852" cy="286056"/>
          </a:xfrm>
        </p:grpSpPr>
        <p:sp>
          <p:nvSpPr>
            <p:cNvPr id="52" name="Rounded Rectangle 51"/>
            <p:cNvSpPr/>
            <p:nvPr/>
          </p:nvSpPr>
          <p:spPr bwMode="gray">
            <a:xfrm>
              <a:off x="389940" y="4250226"/>
              <a:ext cx="724852" cy="286056"/>
            </a:xfrm>
            <a:prstGeom prst="roundRect">
              <a:avLst>
                <a:gd name="adj" fmla="val 50000"/>
              </a:avLst>
            </a:prstGeom>
            <a:solidFill>
              <a:srgbClr val="007CC0">
                <a:alpha val="20000"/>
              </a:srgbClr>
            </a:solidFill>
            <a:ln w="6350" algn="ctr">
              <a:noFill/>
              <a:miter lim="800000"/>
              <a:headEnd/>
              <a:tailEnd/>
            </a:ln>
          </p:spPr>
          <p:txBody>
            <a:bodyPr lIns="72000" tIns="72000" rIns="72000" bIns="72000" rtlCol="0" anchor="ctr"/>
            <a:lstStyle/>
            <a:p>
              <a:pPr fontAlgn="base">
                <a:spcBef>
                  <a:spcPct val="50000"/>
                </a:spcBef>
                <a:spcAft>
                  <a:spcPct val="0"/>
                </a:spcAft>
                <a:buClr>
                  <a:srgbClr val="F0AB00"/>
                </a:buClr>
                <a:buSzPct val="80000"/>
              </a:pPr>
              <a:r>
                <a:rPr lang="en-US" sz="1000" kern="0" dirty="0">
                  <a:solidFill>
                    <a:schemeClr val="bg1"/>
                  </a:solidFill>
                  <a:latin typeface="Arial" panose="020B0604020202020204" pitchFamily="34" charset="0"/>
                  <a:ea typeface="Open Sans Semibold" pitchFamily="34" charset="0"/>
                  <a:cs typeface="Arial" panose="020B0604020202020204" pitchFamily="34" charset="0"/>
                </a:rPr>
                <a:t> I</a:t>
              </a:r>
            </a:p>
          </p:txBody>
        </p:sp>
        <p:sp>
          <p:nvSpPr>
            <p:cNvPr id="53" name="Oval 52"/>
            <p:cNvSpPr/>
            <p:nvPr/>
          </p:nvSpPr>
          <p:spPr bwMode="gray">
            <a:xfrm>
              <a:off x="851751" y="4278802"/>
              <a:ext cx="228904" cy="228904"/>
            </a:xfrm>
            <a:prstGeom prst="ellipse">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54" name="Group 53"/>
          <p:cNvGrpSpPr/>
          <p:nvPr/>
        </p:nvGrpSpPr>
        <p:grpSpPr>
          <a:xfrm>
            <a:off x="3911969" y="2656253"/>
            <a:ext cx="705435" cy="278393"/>
            <a:chOff x="1170990" y="4254057"/>
            <a:chExt cx="705435" cy="278393"/>
          </a:xfrm>
        </p:grpSpPr>
        <p:sp>
          <p:nvSpPr>
            <p:cNvPr id="55" name="Rounded Rectangle 54"/>
            <p:cNvSpPr/>
            <p:nvPr/>
          </p:nvSpPr>
          <p:spPr bwMode="gray">
            <a:xfrm>
              <a:off x="1170990" y="4254057"/>
              <a:ext cx="705435" cy="278393"/>
            </a:xfrm>
            <a:prstGeom prst="roundRect">
              <a:avLst>
                <a:gd name="adj" fmla="val 50000"/>
              </a:avLst>
            </a:prstGeom>
            <a:solidFill>
              <a:schemeClr val="bg1"/>
            </a:solidFill>
            <a:ln w="12700" algn="ctr">
              <a:solidFill>
                <a:schemeClr val="bg2">
                  <a:lumMod val="75000"/>
                  <a:alpha val="20000"/>
                </a:schemeClr>
              </a:solidFill>
              <a:miter lim="800000"/>
              <a:headEnd/>
              <a:tailEnd/>
            </a:ln>
          </p:spPr>
          <p:txBody>
            <a:bodyPr lIns="72000" tIns="72000" rIns="72000" bIns="72000" rtlCol="0" anchor="ctr"/>
            <a:lstStyle/>
            <a:p>
              <a:pPr algn="r" fontAlgn="base">
                <a:spcBef>
                  <a:spcPct val="50000"/>
                </a:spcBef>
                <a:spcAft>
                  <a:spcPct val="0"/>
                </a:spcAft>
                <a:buClr>
                  <a:srgbClr val="F0AB00"/>
                </a:buClr>
                <a:buSzPct val="80000"/>
              </a:pPr>
              <a:r>
                <a:rPr lang="en-US" sz="1000" kern="0" dirty="0">
                  <a:solidFill>
                    <a:schemeClr val="bg1">
                      <a:lumMod val="85000"/>
                    </a:schemeClr>
                  </a:solidFill>
                  <a:latin typeface="Arial" panose="020B0604020202020204" pitchFamily="34" charset="0"/>
                  <a:ea typeface="Open Sans Semibold" pitchFamily="34" charset="0"/>
                  <a:cs typeface="Arial" panose="020B0604020202020204" pitchFamily="34" charset="0"/>
                </a:rPr>
                <a:t>O</a:t>
              </a:r>
            </a:p>
          </p:txBody>
        </p:sp>
        <p:sp>
          <p:nvSpPr>
            <p:cNvPr id="56" name="Oval 55"/>
            <p:cNvSpPr/>
            <p:nvPr/>
          </p:nvSpPr>
          <p:spPr bwMode="gray">
            <a:xfrm>
              <a:off x="1202306" y="4278802"/>
              <a:ext cx="228904" cy="228904"/>
            </a:xfrm>
            <a:prstGeom prst="ellipse">
              <a:avLst/>
            </a:prstGeom>
            <a:solidFill>
              <a:schemeClr val="bg2">
                <a:lumMod val="75000"/>
                <a:alpha val="20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57" name="Group 56"/>
          <p:cNvGrpSpPr/>
          <p:nvPr/>
        </p:nvGrpSpPr>
        <p:grpSpPr>
          <a:xfrm>
            <a:off x="3911969" y="3202638"/>
            <a:ext cx="705435" cy="278393"/>
            <a:chOff x="1170990" y="4254057"/>
            <a:chExt cx="705435" cy="278393"/>
          </a:xfrm>
        </p:grpSpPr>
        <p:sp>
          <p:nvSpPr>
            <p:cNvPr id="58" name="Rounded Rectangle 57"/>
            <p:cNvSpPr/>
            <p:nvPr/>
          </p:nvSpPr>
          <p:spPr bwMode="gray">
            <a:xfrm>
              <a:off x="1170990" y="4254057"/>
              <a:ext cx="705435" cy="278393"/>
            </a:xfrm>
            <a:prstGeom prst="roundRect">
              <a:avLst>
                <a:gd name="adj" fmla="val 50000"/>
              </a:avLst>
            </a:prstGeom>
            <a:solidFill>
              <a:schemeClr val="bg1"/>
            </a:solidFill>
            <a:ln w="12700" algn="ctr">
              <a:solidFill>
                <a:srgbClr val="CC1919">
                  <a:alpha val="20000"/>
                </a:srgbClr>
              </a:solidFill>
              <a:miter lim="800000"/>
              <a:headEnd/>
              <a:tailEnd/>
            </a:ln>
          </p:spPr>
          <p:txBody>
            <a:bodyPr lIns="72000" tIns="72000" rIns="72000" bIns="72000" rtlCol="0" anchor="ctr"/>
            <a:lstStyle/>
            <a:p>
              <a:pPr lvl="0" algn="r" fontAlgn="base">
                <a:spcBef>
                  <a:spcPct val="50000"/>
                </a:spcBef>
                <a:spcAft>
                  <a:spcPct val="0"/>
                </a:spcAft>
                <a:buClr>
                  <a:srgbClr val="F0AB00"/>
                </a:buClr>
                <a:buSzPct val="80000"/>
              </a:pPr>
              <a:r>
                <a:rPr lang="en-US" sz="1000" dirty="0">
                  <a:solidFill>
                    <a:srgbClr val="FED1D1"/>
                  </a:solidFill>
                  <a:latin typeface="SAP-icons"/>
                </a:rPr>
                <a:t></a:t>
              </a:r>
              <a:endParaRPr lang="en-US" sz="1000" kern="0" dirty="0">
                <a:solidFill>
                  <a:srgbClr val="FED1D1"/>
                </a:solidFill>
                <a:latin typeface="Open Sans Semibold" pitchFamily="34" charset="0"/>
                <a:ea typeface="Open Sans Semibold" pitchFamily="34" charset="0"/>
                <a:cs typeface="Open Sans Semibold" pitchFamily="34" charset="0"/>
              </a:endParaRPr>
            </a:p>
          </p:txBody>
        </p:sp>
        <p:sp>
          <p:nvSpPr>
            <p:cNvPr id="59" name="Oval 58"/>
            <p:cNvSpPr/>
            <p:nvPr/>
          </p:nvSpPr>
          <p:spPr bwMode="gray">
            <a:xfrm>
              <a:off x="1202306" y="4278802"/>
              <a:ext cx="228904" cy="228904"/>
            </a:xfrm>
            <a:prstGeom prst="ellipse">
              <a:avLst/>
            </a:prstGeom>
            <a:solidFill>
              <a:srgbClr val="CC1919">
                <a:alpha val="20000"/>
              </a:srgb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60" name="Group 59"/>
          <p:cNvGrpSpPr/>
          <p:nvPr/>
        </p:nvGrpSpPr>
        <p:grpSpPr>
          <a:xfrm>
            <a:off x="3095225" y="3202638"/>
            <a:ext cx="705435" cy="278393"/>
            <a:chOff x="1170990" y="4254057"/>
            <a:chExt cx="705435" cy="278393"/>
          </a:xfrm>
        </p:grpSpPr>
        <p:sp>
          <p:nvSpPr>
            <p:cNvPr id="61" name="Rounded Rectangle 60"/>
            <p:cNvSpPr/>
            <p:nvPr/>
          </p:nvSpPr>
          <p:spPr bwMode="gray">
            <a:xfrm>
              <a:off x="1170990" y="4254057"/>
              <a:ext cx="705435" cy="278393"/>
            </a:xfrm>
            <a:prstGeom prst="roundRect">
              <a:avLst>
                <a:gd name="adj" fmla="val 50000"/>
              </a:avLst>
            </a:prstGeom>
            <a:solidFill>
              <a:schemeClr val="bg1"/>
            </a:solidFill>
            <a:ln w="12700" algn="ctr">
              <a:solidFill>
                <a:srgbClr val="007833">
                  <a:alpha val="20000"/>
                </a:srgbClr>
              </a:solidFill>
              <a:miter lim="800000"/>
              <a:headEnd/>
              <a:tailEnd/>
            </a:ln>
          </p:spPr>
          <p:txBody>
            <a:bodyPr lIns="72000" tIns="72000" rIns="72000" bIns="72000" rtlCol="0" anchor="ctr"/>
            <a:lstStyle/>
            <a:p>
              <a:pPr fontAlgn="base">
                <a:spcBef>
                  <a:spcPct val="50000"/>
                </a:spcBef>
                <a:spcAft>
                  <a:spcPct val="0"/>
                </a:spcAft>
                <a:buClr>
                  <a:srgbClr val="F0AB00"/>
                </a:buClr>
                <a:buSzPct val="80000"/>
              </a:pPr>
              <a:r>
                <a:rPr lang="en-US" sz="1000" dirty="0">
                  <a:solidFill>
                    <a:srgbClr val="CCE4D6"/>
                  </a:solidFill>
                  <a:latin typeface="SAP-icons"/>
                </a:rPr>
                <a:t></a:t>
              </a:r>
              <a:endParaRPr lang="en-US" sz="1000" kern="0" dirty="0">
                <a:solidFill>
                  <a:srgbClr val="CCE4D6"/>
                </a:solidFill>
                <a:latin typeface="Open Sans Semibold" pitchFamily="34" charset="0"/>
                <a:ea typeface="Open Sans Semibold" pitchFamily="34" charset="0"/>
                <a:cs typeface="Open Sans Semibold" pitchFamily="34" charset="0"/>
              </a:endParaRPr>
            </a:p>
          </p:txBody>
        </p:sp>
        <p:sp>
          <p:nvSpPr>
            <p:cNvPr id="62" name="Oval 61"/>
            <p:cNvSpPr/>
            <p:nvPr/>
          </p:nvSpPr>
          <p:spPr bwMode="gray">
            <a:xfrm>
              <a:off x="1622409" y="4278802"/>
              <a:ext cx="228904" cy="228904"/>
            </a:xfrm>
            <a:prstGeom prst="ellipse">
              <a:avLst/>
            </a:prstGeom>
            <a:solidFill>
              <a:srgbClr val="007833">
                <a:alpha val="20000"/>
              </a:srgb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197485133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err="1">
                <a:latin typeface="BentonSans Light" panose="02000503000000020004" pitchFamily="2" charset="0"/>
                <a:ea typeface="Arial Unicode MS" pitchFamily="34" charset="-128"/>
                <a:cs typeface="Arial Unicode MS" pitchFamily="34" charset="-128"/>
              </a:rPr>
              <a:t>TextArea</a:t>
            </a:r>
            <a:endParaRPr lang="en-US" dirty="0">
              <a:latin typeface="BentonSans Light" panose="02000503000000020004" pitchFamily="2" charset="0"/>
            </a:endParaRPr>
          </a:p>
        </p:txBody>
      </p:sp>
      <p:sp>
        <p:nvSpPr>
          <p:cNvPr id="3" name="Text Placeholder 2"/>
          <p:cNvSpPr>
            <a:spLocks noGrp="1"/>
          </p:cNvSpPr>
          <p:nvPr>
            <p:ph type="body" sz="quarter" idx="10"/>
          </p:nvPr>
        </p:nvSpPr>
        <p:spPr>
          <a:xfrm>
            <a:off x="324003" y="1690690"/>
            <a:ext cx="8494713" cy="4659310"/>
          </a:xfrm>
        </p:spPr>
        <p:txBody>
          <a:bodyPr/>
          <a:lstStyle/>
          <a:p>
            <a:r>
              <a:rPr lang="en-US" dirty="0">
                <a:solidFill>
                  <a:srgbClr val="006CA7"/>
                </a:solidFill>
                <a:latin typeface="BentonSans Light" panose="02000503000000020004" pitchFamily="2" charset="0"/>
              </a:rPr>
              <a:t>Standard</a:t>
            </a:r>
          </a:p>
          <a:p>
            <a:endParaRPr lang="en-US" kern="0" dirty="0">
              <a:solidFill>
                <a:srgbClr val="006CA7"/>
              </a:solidFill>
              <a:ea typeface="Arial Unicode MS" pitchFamily="34" charset="-128"/>
              <a:cs typeface="Arial Unicode MS" pitchFamily="34" charset="-128"/>
            </a:endParaRPr>
          </a:p>
          <a:p>
            <a:r>
              <a:rPr lang="en-US" kern="0" dirty="0">
                <a:solidFill>
                  <a:srgbClr val="006CA7"/>
                </a:solidFill>
                <a:latin typeface="BentonSans Light" panose="02000503000000020004" pitchFamily="2" charset="0"/>
                <a:ea typeface="Arial Unicode MS" pitchFamily="34" charset="-128"/>
                <a:cs typeface="Arial Unicode MS" pitchFamily="34" charset="-128"/>
              </a:rPr>
              <a:t> 	</a:t>
            </a:r>
          </a:p>
          <a:p>
            <a:r>
              <a:rPr lang="en-US" kern="0" dirty="0">
                <a:solidFill>
                  <a:srgbClr val="006CA7"/>
                </a:solidFill>
                <a:latin typeface="BentonSans Light" panose="02000503000000020004" pitchFamily="2" charset="0"/>
                <a:ea typeface="Arial Unicode MS" pitchFamily="34" charset="-128"/>
                <a:cs typeface="Arial Unicode MS" pitchFamily="34" charset="-128"/>
              </a:rPr>
              <a:t>Inactive</a:t>
            </a:r>
          </a:p>
          <a:p>
            <a:endParaRPr lang="en-US" kern="0" dirty="0">
              <a:solidFill>
                <a:srgbClr val="006CA7"/>
              </a:solidFill>
              <a:ea typeface="Arial Unicode MS" pitchFamily="34" charset="-128"/>
              <a:cs typeface="Arial Unicode MS" pitchFamily="34" charset="-128"/>
            </a:endParaRPr>
          </a:p>
          <a:p>
            <a:endParaRPr lang="en-US" kern="0" dirty="0">
              <a:solidFill>
                <a:srgbClr val="006CA7"/>
              </a:solidFill>
              <a:ea typeface="Arial Unicode MS" pitchFamily="34" charset="-128"/>
              <a:cs typeface="Arial Unicode MS" pitchFamily="34" charset="-128"/>
            </a:endParaRPr>
          </a:p>
          <a:p>
            <a:r>
              <a:rPr lang="en-US" kern="0" dirty="0">
                <a:solidFill>
                  <a:srgbClr val="006CA7"/>
                </a:solidFill>
                <a:latin typeface="BentonSans Light"/>
                <a:ea typeface="Arial Unicode MS" pitchFamily="34" charset="-128"/>
                <a:cs typeface="BentonSans Light"/>
              </a:rPr>
              <a:t>Semantic</a:t>
            </a:r>
            <a:endParaRPr lang="en-US" kern="0" dirty="0">
              <a:latin typeface="BentonSans Light"/>
              <a:ea typeface="Arial Unicode MS" pitchFamily="34" charset="-128"/>
              <a:cs typeface="BentonSans Light"/>
            </a:endParaRPr>
          </a:p>
        </p:txBody>
      </p:sp>
      <p:sp>
        <p:nvSpPr>
          <p:cNvPr id="5" name="Rectangle 364"/>
          <p:cNvSpPr>
            <a:spLocks noChangeArrowheads="1"/>
          </p:cNvSpPr>
          <p:nvPr/>
        </p:nvSpPr>
        <p:spPr bwMode="auto">
          <a:xfrm>
            <a:off x="3219535" y="2047029"/>
            <a:ext cx="2704933" cy="718548"/>
          </a:xfrm>
          <a:prstGeom prst="rect">
            <a:avLst/>
          </a:prstGeom>
          <a:solidFill>
            <a:srgbClr val="FFFFFF"/>
          </a:solidFill>
          <a:ln w="9525">
            <a:solidFill>
              <a:schemeClr val="bg1">
                <a:lumMod val="75000"/>
              </a:schemeClr>
            </a:solidFill>
            <a:miter lim="800000"/>
            <a:headEnd/>
            <a:tailEnd/>
          </a:ln>
        </p:spPr>
        <p:txBody>
          <a:bodyPr vert="horz" wrap="square" lIns="91434" tIns="45718" rIns="91434" bIns="45718" numCol="1" anchor="t" anchorCtr="0" compatLnSpc="1">
            <a:prstTxWarp prst="textNoShape">
              <a:avLst/>
            </a:prstTxWarp>
          </a:bodyPr>
          <a:lstStyle/>
          <a:p>
            <a:pPr lvl="0"/>
            <a:r>
              <a:rPr lang="en-US" sz="1000" dirty="0">
                <a:solidFill>
                  <a:srgbClr val="000000"/>
                </a:solidFill>
                <a:latin typeface="Arial" panose="020B0604020202020204" pitchFamily="34" charset="0"/>
                <a:ea typeface="Open Sans" pitchFamily="34" charset="0"/>
                <a:cs typeface="Arial" panose="020B0604020202020204" pitchFamily="34" charset="0"/>
              </a:rPr>
              <a:t>Lorem ipsum dolor sit amet, consectetuer adipiscing elit. Aenean commodo ligula eget dolor. Aenean massa. Cum sociis natoque penatibus et magnis.</a:t>
            </a:r>
          </a:p>
        </p:txBody>
      </p:sp>
      <p:sp>
        <p:nvSpPr>
          <p:cNvPr id="9" name="Rectangle 364"/>
          <p:cNvSpPr>
            <a:spLocks noChangeArrowheads="1"/>
          </p:cNvSpPr>
          <p:nvPr/>
        </p:nvSpPr>
        <p:spPr bwMode="auto">
          <a:xfrm>
            <a:off x="335447" y="2047029"/>
            <a:ext cx="2704934" cy="723676"/>
          </a:xfrm>
          <a:prstGeom prst="rect">
            <a:avLst/>
          </a:prstGeom>
          <a:solidFill>
            <a:srgbClr val="FFFFFF"/>
          </a:solidFill>
          <a:ln w="9525">
            <a:solidFill>
              <a:schemeClr val="bg1">
                <a:lumMod val="75000"/>
              </a:schemeClr>
            </a:solidFill>
            <a:miter lim="800000"/>
            <a:headEnd/>
            <a:tailEnd/>
          </a:ln>
        </p:spPr>
        <p:txBody>
          <a:bodyPr vert="horz" wrap="square" lIns="91434" tIns="45718" rIns="91434" bIns="45718" numCol="1" anchor="t" anchorCtr="0" compatLnSpc="1">
            <a:prstTxWarp prst="textNoShape">
              <a:avLst/>
            </a:prstTxWarp>
          </a:bodyPr>
          <a:lstStyle/>
          <a:p>
            <a:r>
              <a:rPr lang="en-US" sz="900" i="1" dirty="0">
                <a:solidFill>
                  <a:srgbClr val="707070"/>
                </a:solidFill>
                <a:latin typeface="Arial" panose="020B0604020202020204" pitchFamily="34" charset="0"/>
                <a:ea typeface="Open Sans" pitchFamily="34" charset="0"/>
                <a:cs typeface="Arial" panose="020B0604020202020204" pitchFamily="34" charset="0"/>
              </a:rPr>
              <a:t>Add note</a:t>
            </a:r>
          </a:p>
        </p:txBody>
      </p:sp>
      <p:sp>
        <p:nvSpPr>
          <p:cNvPr id="10" name="Rectangle 364"/>
          <p:cNvSpPr>
            <a:spLocks noChangeArrowheads="1"/>
          </p:cNvSpPr>
          <p:nvPr/>
        </p:nvSpPr>
        <p:spPr bwMode="auto">
          <a:xfrm>
            <a:off x="335447" y="5199305"/>
            <a:ext cx="2704934" cy="718548"/>
          </a:xfrm>
          <a:prstGeom prst="rect">
            <a:avLst/>
          </a:prstGeom>
          <a:solidFill>
            <a:srgbClr val="FFFFFF"/>
          </a:solidFill>
          <a:ln w="15875">
            <a:solidFill>
              <a:srgbClr val="E52929"/>
            </a:solidFill>
            <a:miter lim="800000"/>
            <a:headEnd/>
            <a:tailEnd/>
          </a:ln>
        </p:spPr>
        <p:txBody>
          <a:bodyPr vert="horz" wrap="square" lIns="91434" tIns="45718" rIns="91434" bIns="45718" numCol="1" anchor="t" anchorCtr="0" compatLnSpc="1">
            <a:prstTxWarp prst="textNoShape">
              <a:avLst/>
            </a:prstTxWarp>
          </a:bodyPr>
          <a:lstStyle/>
          <a:p>
            <a:r>
              <a:rPr lang="en-US" sz="1000" dirty="0">
                <a:latin typeface="Arial" panose="020B0604020202020204" pitchFamily="34" charset="0"/>
                <a:ea typeface="Open Sans" pitchFamily="34" charset="0"/>
                <a:cs typeface="Arial" panose="020B0604020202020204" pitchFamily="34" charset="0"/>
              </a:rPr>
              <a:t>Lorem ipsum dolor sit amet, consectetuer adipiscing elit. Aenean commodo ligula eget dolor. Aenean massa. Cum sociis natoque penatibus et magnis.</a:t>
            </a:r>
          </a:p>
        </p:txBody>
      </p:sp>
      <p:sp>
        <p:nvSpPr>
          <p:cNvPr id="11" name="Rectangle 364"/>
          <p:cNvSpPr>
            <a:spLocks noChangeArrowheads="1"/>
          </p:cNvSpPr>
          <p:nvPr/>
        </p:nvSpPr>
        <p:spPr bwMode="auto">
          <a:xfrm>
            <a:off x="3219533" y="5199305"/>
            <a:ext cx="2704934" cy="718548"/>
          </a:xfrm>
          <a:prstGeom prst="rect">
            <a:avLst/>
          </a:prstGeom>
          <a:solidFill>
            <a:srgbClr val="FFFFFF"/>
          </a:solidFill>
          <a:ln w="15875">
            <a:solidFill>
              <a:srgbClr val="F0AB00"/>
            </a:solidFill>
            <a:miter lim="800000"/>
            <a:headEnd/>
            <a:tailEnd/>
          </a:ln>
        </p:spPr>
        <p:txBody>
          <a:bodyPr vert="horz" wrap="square" lIns="91434" tIns="45718" rIns="91434" bIns="45718" numCol="1" anchor="t" anchorCtr="0" compatLnSpc="1">
            <a:prstTxWarp prst="textNoShape">
              <a:avLst/>
            </a:prstTxWarp>
          </a:bodyPr>
          <a:lstStyle/>
          <a:p>
            <a:r>
              <a:rPr lang="en-US" sz="1000" dirty="0">
                <a:latin typeface="Arial" panose="020B0604020202020204" pitchFamily="34" charset="0"/>
                <a:ea typeface="Open Sans" pitchFamily="34" charset="0"/>
                <a:cs typeface="Arial" panose="020B0604020202020204" pitchFamily="34" charset="0"/>
              </a:rPr>
              <a:t>Lorem ipsum dolor sit amet, consectetuer adipiscing elit. Aenean commodo ligula eget dolor. Aenean massa. Cum sociis natoque penatibus et magnis.</a:t>
            </a:r>
          </a:p>
        </p:txBody>
      </p:sp>
      <p:sp>
        <p:nvSpPr>
          <p:cNvPr id="13" name="Rectangle 364"/>
          <p:cNvSpPr>
            <a:spLocks noChangeArrowheads="1"/>
          </p:cNvSpPr>
          <p:nvPr/>
        </p:nvSpPr>
        <p:spPr bwMode="auto">
          <a:xfrm>
            <a:off x="6103620" y="5199305"/>
            <a:ext cx="2704934" cy="718548"/>
          </a:xfrm>
          <a:prstGeom prst="rect">
            <a:avLst/>
          </a:prstGeom>
          <a:solidFill>
            <a:srgbClr val="FFFFFF"/>
          </a:solidFill>
          <a:ln w="15875">
            <a:solidFill>
              <a:srgbClr val="008A3B"/>
            </a:solidFill>
            <a:miter lim="800000"/>
            <a:headEnd/>
            <a:tailEnd/>
          </a:ln>
        </p:spPr>
        <p:txBody>
          <a:bodyPr vert="horz" wrap="square" lIns="91434" tIns="45718" rIns="91434" bIns="45718" numCol="1" anchor="t" anchorCtr="0" compatLnSpc="1">
            <a:prstTxWarp prst="textNoShape">
              <a:avLst/>
            </a:prstTxWarp>
          </a:bodyPr>
          <a:lstStyle/>
          <a:p>
            <a:r>
              <a:rPr lang="en-US" sz="1000" dirty="0">
                <a:latin typeface="Arial" panose="020B0604020202020204" pitchFamily="34" charset="0"/>
                <a:ea typeface="Open Sans" pitchFamily="34" charset="0"/>
                <a:cs typeface="Arial" panose="020B0604020202020204" pitchFamily="34" charset="0"/>
              </a:rPr>
              <a:t>Lorem ipsum dolor sit amet, consectetuer adipiscing elit. Aenean commodo ligula eget dolor. Aenean massa. Cum sociis natoque penatibus et magnis.</a:t>
            </a:r>
          </a:p>
        </p:txBody>
      </p:sp>
      <p:sp>
        <p:nvSpPr>
          <p:cNvPr id="14" name="Rectangle 364"/>
          <p:cNvSpPr>
            <a:spLocks noChangeArrowheads="1"/>
          </p:cNvSpPr>
          <p:nvPr/>
        </p:nvSpPr>
        <p:spPr bwMode="auto">
          <a:xfrm>
            <a:off x="335447" y="3539277"/>
            <a:ext cx="2704933" cy="718548"/>
          </a:xfrm>
          <a:prstGeom prst="rect">
            <a:avLst/>
          </a:prstGeom>
          <a:solidFill>
            <a:srgbClr val="FFFFFF"/>
          </a:solidFill>
          <a:ln w="9525">
            <a:solidFill>
              <a:schemeClr val="bg1">
                <a:lumMod val="75000"/>
                <a:alpha val="30000"/>
              </a:schemeClr>
            </a:solidFill>
            <a:miter lim="800000"/>
            <a:headEnd/>
            <a:tailEnd/>
          </a:ln>
        </p:spPr>
        <p:txBody>
          <a:bodyPr vert="horz" wrap="square" lIns="91434" tIns="45718" rIns="91434" bIns="45718" numCol="1" anchor="t" anchorCtr="0" compatLnSpc="1">
            <a:prstTxWarp prst="textNoShape">
              <a:avLst/>
            </a:prstTxWarp>
          </a:bodyPr>
          <a:lstStyle/>
          <a:p>
            <a:pPr lvl="0"/>
            <a:r>
              <a:rPr lang="en-US" sz="1000" dirty="0">
                <a:solidFill>
                  <a:schemeClr val="bg1">
                    <a:lumMod val="65000"/>
                  </a:schemeClr>
                </a:solidFill>
                <a:latin typeface="Arial" panose="020B0604020202020204" pitchFamily="34" charset="0"/>
                <a:ea typeface="Open Sans" pitchFamily="34" charset="0"/>
                <a:cs typeface="Arial" panose="020B0604020202020204" pitchFamily="34" charset="0"/>
              </a:rPr>
              <a:t>Lorem ipsum dolor sit amet, consectetuer adipiscing elit. Aenean commodo ligula eget dolor. Aenean massa. Cum sociis natoque penatibus et magnis.</a:t>
            </a:r>
          </a:p>
        </p:txBody>
      </p:sp>
    </p:spTree>
    <p:extLst>
      <p:ext uri="{BB962C8B-B14F-4D97-AF65-F5344CB8AC3E}">
        <p14:creationId xmlns:p14="http://schemas.microsoft.com/office/powerpoint/2010/main" val="15048851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a:latin typeface="BentonSans Light" panose="02000503000000020004" pitchFamily="2" charset="0"/>
                <a:ea typeface="Arial Unicode MS" pitchFamily="34" charset="-128"/>
                <a:cs typeface="Arial Unicode MS" pitchFamily="34" charset="-128"/>
              </a:rPr>
              <a:t>Date picker</a:t>
            </a:r>
            <a:endParaRPr lang="en-US" dirty="0">
              <a:latin typeface="BentonSans Light" panose="02000503000000020004" pitchFamily="2" charset="0"/>
            </a:endParaRPr>
          </a:p>
        </p:txBody>
      </p:sp>
      <p:sp>
        <p:nvSpPr>
          <p:cNvPr id="210" name="Rectangle 145"/>
          <p:cNvSpPr>
            <a:spLocks noChangeArrowheads="1"/>
          </p:cNvSpPr>
          <p:nvPr/>
        </p:nvSpPr>
        <p:spPr bwMode="auto">
          <a:xfrm>
            <a:off x="958045" y="4017796"/>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1" name="Rectangle 146"/>
          <p:cNvSpPr>
            <a:spLocks noChangeArrowheads="1"/>
          </p:cNvSpPr>
          <p:nvPr/>
        </p:nvSpPr>
        <p:spPr bwMode="auto">
          <a:xfrm>
            <a:off x="1326384" y="4017796"/>
            <a:ext cx="354527"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2" name="Rectangle 147"/>
          <p:cNvSpPr>
            <a:spLocks noChangeArrowheads="1"/>
          </p:cNvSpPr>
          <p:nvPr/>
        </p:nvSpPr>
        <p:spPr bwMode="auto">
          <a:xfrm>
            <a:off x="1690119" y="4017796"/>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3" name="Rectangle 148"/>
          <p:cNvSpPr>
            <a:spLocks noChangeArrowheads="1"/>
          </p:cNvSpPr>
          <p:nvPr/>
        </p:nvSpPr>
        <p:spPr bwMode="auto">
          <a:xfrm>
            <a:off x="2058457" y="4017796"/>
            <a:ext cx="354527"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4" name="Rectangle 149"/>
          <p:cNvSpPr>
            <a:spLocks noChangeArrowheads="1"/>
          </p:cNvSpPr>
          <p:nvPr/>
        </p:nvSpPr>
        <p:spPr bwMode="auto">
          <a:xfrm>
            <a:off x="2422190" y="4017796"/>
            <a:ext cx="359130"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5" name="Rectangle 150"/>
          <p:cNvSpPr>
            <a:spLocks noChangeArrowheads="1"/>
          </p:cNvSpPr>
          <p:nvPr/>
        </p:nvSpPr>
        <p:spPr bwMode="auto">
          <a:xfrm>
            <a:off x="2790528" y="4017796"/>
            <a:ext cx="354527" cy="41898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6" name="Rectangle 151"/>
          <p:cNvSpPr>
            <a:spLocks noChangeArrowheads="1"/>
          </p:cNvSpPr>
          <p:nvPr/>
        </p:nvSpPr>
        <p:spPr bwMode="auto">
          <a:xfrm>
            <a:off x="3154264" y="4017796"/>
            <a:ext cx="359130" cy="41898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7" name="Rectangle 152"/>
          <p:cNvSpPr>
            <a:spLocks noChangeArrowheads="1"/>
          </p:cNvSpPr>
          <p:nvPr/>
        </p:nvSpPr>
        <p:spPr bwMode="auto">
          <a:xfrm>
            <a:off x="958045" y="4445991"/>
            <a:ext cx="359130"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18" name="Rectangle 153"/>
          <p:cNvSpPr>
            <a:spLocks noChangeArrowheads="1"/>
          </p:cNvSpPr>
          <p:nvPr/>
        </p:nvSpPr>
        <p:spPr bwMode="auto">
          <a:xfrm>
            <a:off x="1326384" y="4445991"/>
            <a:ext cx="354527"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19" name="Rectangle 154"/>
          <p:cNvSpPr>
            <a:spLocks noChangeArrowheads="1"/>
          </p:cNvSpPr>
          <p:nvPr/>
        </p:nvSpPr>
        <p:spPr bwMode="auto">
          <a:xfrm>
            <a:off x="1683179" y="4439051"/>
            <a:ext cx="359130" cy="423589"/>
          </a:xfrm>
          <a:prstGeom prst="rect">
            <a:avLst/>
          </a:prstGeom>
          <a:solidFill>
            <a:srgbClr val="F2F2F2"/>
          </a:solidFill>
          <a:ln w="9525">
            <a:solidFill>
              <a:srgbClr val="AB218E"/>
            </a:solidFill>
            <a:miter lim="800000"/>
            <a:headEnd/>
            <a:tailEnd/>
          </a:ln>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0" name="Rectangle 155"/>
          <p:cNvSpPr>
            <a:spLocks noChangeArrowheads="1"/>
          </p:cNvSpPr>
          <p:nvPr/>
        </p:nvSpPr>
        <p:spPr bwMode="auto">
          <a:xfrm>
            <a:off x="2058457" y="4445991"/>
            <a:ext cx="354527"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1" name="Rectangle 156"/>
          <p:cNvSpPr>
            <a:spLocks noChangeArrowheads="1"/>
          </p:cNvSpPr>
          <p:nvPr/>
        </p:nvSpPr>
        <p:spPr bwMode="auto">
          <a:xfrm>
            <a:off x="2422190" y="4445991"/>
            <a:ext cx="359130"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2" name="Rectangle 157"/>
          <p:cNvSpPr>
            <a:spLocks noChangeArrowheads="1"/>
          </p:cNvSpPr>
          <p:nvPr/>
        </p:nvSpPr>
        <p:spPr bwMode="auto">
          <a:xfrm>
            <a:off x="2790528" y="4445991"/>
            <a:ext cx="354527" cy="42358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3" name="Rectangle 158"/>
          <p:cNvSpPr>
            <a:spLocks noChangeArrowheads="1"/>
          </p:cNvSpPr>
          <p:nvPr/>
        </p:nvSpPr>
        <p:spPr bwMode="auto">
          <a:xfrm>
            <a:off x="3154264" y="4445991"/>
            <a:ext cx="359130" cy="42358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4" name="Rectangle 159"/>
          <p:cNvSpPr>
            <a:spLocks noChangeArrowheads="1"/>
          </p:cNvSpPr>
          <p:nvPr/>
        </p:nvSpPr>
        <p:spPr bwMode="auto">
          <a:xfrm>
            <a:off x="958045" y="4874183"/>
            <a:ext cx="359130"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5" name="Rectangle 160"/>
          <p:cNvSpPr>
            <a:spLocks noChangeArrowheads="1"/>
          </p:cNvSpPr>
          <p:nvPr/>
        </p:nvSpPr>
        <p:spPr bwMode="auto">
          <a:xfrm>
            <a:off x="1326384" y="4874183"/>
            <a:ext cx="354527"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6" name="Rectangle 161"/>
          <p:cNvSpPr>
            <a:spLocks noChangeArrowheads="1"/>
          </p:cNvSpPr>
          <p:nvPr/>
        </p:nvSpPr>
        <p:spPr bwMode="auto">
          <a:xfrm>
            <a:off x="1690119" y="4874183"/>
            <a:ext cx="359130"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7" name="Rectangle 162"/>
          <p:cNvSpPr>
            <a:spLocks noChangeArrowheads="1"/>
          </p:cNvSpPr>
          <p:nvPr/>
        </p:nvSpPr>
        <p:spPr bwMode="auto">
          <a:xfrm>
            <a:off x="2058457" y="4874183"/>
            <a:ext cx="354527"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8" name="Rectangle 163"/>
          <p:cNvSpPr>
            <a:spLocks noChangeArrowheads="1"/>
          </p:cNvSpPr>
          <p:nvPr/>
        </p:nvSpPr>
        <p:spPr bwMode="auto">
          <a:xfrm>
            <a:off x="2422190" y="4874183"/>
            <a:ext cx="359130"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9" name="Rectangle 164"/>
          <p:cNvSpPr>
            <a:spLocks noChangeArrowheads="1"/>
          </p:cNvSpPr>
          <p:nvPr/>
        </p:nvSpPr>
        <p:spPr bwMode="auto">
          <a:xfrm>
            <a:off x="2790528" y="4874183"/>
            <a:ext cx="354527" cy="42358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0" name="Rectangle 165"/>
          <p:cNvSpPr>
            <a:spLocks noChangeArrowheads="1"/>
          </p:cNvSpPr>
          <p:nvPr/>
        </p:nvSpPr>
        <p:spPr bwMode="auto">
          <a:xfrm>
            <a:off x="3154264" y="4874183"/>
            <a:ext cx="359130" cy="42358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1" name="Rectangle 166"/>
          <p:cNvSpPr>
            <a:spLocks noChangeArrowheads="1"/>
          </p:cNvSpPr>
          <p:nvPr/>
        </p:nvSpPr>
        <p:spPr bwMode="auto">
          <a:xfrm>
            <a:off x="958045" y="5306980"/>
            <a:ext cx="359130"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2" name="Rectangle 167"/>
          <p:cNvSpPr>
            <a:spLocks noChangeArrowheads="1"/>
          </p:cNvSpPr>
          <p:nvPr/>
        </p:nvSpPr>
        <p:spPr bwMode="auto">
          <a:xfrm>
            <a:off x="1326384" y="5306980"/>
            <a:ext cx="354527"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3" name="Rectangle 168"/>
          <p:cNvSpPr>
            <a:spLocks noChangeArrowheads="1"/>
          </p:cNvSpPr>
          <p:nvPr/>
        </p:nvSpPr>
        <p:spPr bwMode="auto">
          <a:xfrm>
            <a:off x="1690119" y="5306980"/>
            <a:ext cx="359130"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4" name="Rectangle 169"/>
          <p:cNvSpPr>
            <a:spLocks noChangeArrowheads="1"/>
          </p:cNvSpPr>
          <p:nvPr/>
        </p:nvSpPr>
        <p:spPr bwMode="auto">
          <a:xfrm>
            <a:off x="2058457" y="5306980"/>
            <a:ext cx="354527"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5" name="Rectangle 170"/>
          <p:cNvSpPr>
            <a:spLocks noChangeArrowheads="1"/>
          </p:cNvSpPr>
          <p:nvPr/>
        </p:nvSpPr>
        <p:spPr bwMode="auto">
          <a:xfrm>
            <a:off x="2422190" y="5306980"/>
            <a:ext cx="359130"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6" name="Rectangle 171"/>
          <p:cNvSpPr>
            <a:spLocks noChangeArrowheads="1"/>
          </p:cNvSpPr>
          <p:nvPr/>
        </p:nvSpPr>
        <p:spPr bwMode="auto">
          <a:xfrm>
            <a:off x="2790528" y="5306980"/>
            <a:ext cx="354527" cy="41898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7" name="Rectangle 172"/>
          <p:cNvSpPr>
            <a:spLocks noChangeArrowheads="1"/>
          </p:cNvSpPr>
          <p:nvPr/>
        </p:nvSpPr>
        <p:spPr bwMode="auto">
          <a:xfrm>
            <a:off x="3154264" y="5306980"/>
            <a:ext cx="359130" cy="41898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8" name="Rectangle 173"/>
          <p:cNvSpPr>
            <a:spLocks noChangeArrowheads="1"/>
          </p:cNvSpPr>
          <p:nvPr/>
        </p:nvSpPr>
        <p:spPr bwMode="auto">
          <a:xfrm>
            <a:off x="958045" y="5735175"/>
            <a:ext cx="359130"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9" name="Rectangle 174"/>
          <p:cNvSpPr>
            <a:spLocks noChangeArrowheads="1"/>
          </p:cNvSpPr>
          <p:nvPr/>
        </p:nvSpPr>
        <p:spPr bwMode="auto">
          <a:xfrm>
            <a:off x="1326384" y="5735175"/>
            <a:ext cx="354527"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0" name="Rectangle 175"/>
          <p:cNvSpPr>
            <a:spLocks noChangeArrowheads="1"/>
          </p:cNvSpPr>
          <p:nvPr/>
        </p:nvSpPr>
        <p:spPr bwMode="auto">
          <a:xfrm>
            <a:off x="1690119" y="5735175"/>
            <a:ext cx="359130"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1" name="Rectangle 176"/>
          <p:cNvSpPr>
            <a:spLocks noChangeArrowheads="1"/>
          </p:cNvSpPr>
          <p:nvPr/>
        </p:nvSpPr>
        <p:spPr bwMode="auto">
          <a:xfrm>
            <a:off x="2058457" y="5735175"/>
            <a:ext cx="354527" cy="418986"/>
          </a:xfrm>
          <a:prstGeom prst="rect">
            <a:avLst/>
          </a:prstGeom>
          <a:solidFill>
            <a:srgbClr val="007CC0"/>
          </a:solidFill>
          <a:ln>
            <a:noFill/>
          </a:ln>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2" name="Rectangle 177"/>
          <p:cNvSpPr>
            <a:spLocks noChangeArrowheads="1"/>
          </p:cNvSpPr>
          <p:nvPr/>
        </p:nvSpPr>
        <p:spPr bwMode="auto">
          <a:xfrm>
            <a:off x="2422190" y="5735175"/>
            <a:ext cx="359130" cy="418986"/>
          </a:xfrm>
          <a:prstGeom prst="rect">
            <a:avLst/>
          </a:prstGeom>
          <a:solidFill>
            <a:srgbClr val="007C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3" name="Rectangle 178"/>
          <p:cNvSpPr>
            <a:spLocks noChangeArrowheads="1"/>
          </p:cNvSpPr>
          <p:nvPr/>
        </p:nvSpPr>
        <p:spPr bwMode="auto">
          <a:xfrm>
            <a:off x="2790528" y="5735175"/>
            <a:ext cx="354527" cy="418986"/>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4" name="Rectangle 179"/>
          <p:cNvSpPr>
            <a:spLocks noChangeArrowheads="1"/>
          </p:cNvSpPr>
          <p:nvPr/>
        </p:nvSpPr>
        <p:spPr bwMode="auto">
          <a:xfrm>
            <a:off x="3154264" y="5735175"/>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5" name="Rectangle 180"/>
          <p:cNvSpPr>
            <a:spLocks noChangeArrowheads="1"/>
          </p:cNvSpPr>
          <p:nvPr/>
        </p:nvSpPr>
        <p:spPr bwMode="auto">
          <a:xfrm>
            <a:off x="958045" y="6163367"/>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6" name="Rectangle 181"/>
          <p:cNvSpPr>
            <a:spLocks noChangeArrowheads="1"/>
          </p:cNvSpPr>
          <p:nvPr/>
        </p:nvSpPr>
        <p:spPr bwMode="auto">
          <a:xfrm>
            <a:off x="1326384" y="6163367"/>
            <a:ext cx="354527"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7" name="Rectangle 182"/>
          <p:cNvSpPr>
            <a:spLocks noChangeArrowheads="1"/>
          </p:cNvSpPr>
          <p:nvPr/>
        </p:nvSpPr>
        <p:spPr bwMode="auto">
          <a:xfrm>
            <a:off x="1690119" y="6163367"/>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8" name="Rectangle 183"/>
          <p:cNvSpPr>
            <a:spLocks noChangeArrowheads="1"/>
          </p:cNvSpPr>
          <p:nvPr/>
        </p:nvSpPr>
        <p:spPr bwMode="auto">
          <a:xfrm>
            <a:off x="2058457" y="6163367"/>
            <a:ext cx="354527"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9" name="Rectangle 184"/>
          <p:cNvSpPr>
            <a:spLocks noChangeArrowheads="1"/>
          </p:cNvSpPr>
          <p:nvPr/>
        </p:nvSpPr>
        <p:spPr bwMode="auto">
          <a:xfrm>
            <a:off x="2422190" y="6163367"/>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50" name="Rectangle 185"/>
          <p:cNvSpPr>
            <a:spLocks noChangeArrowheads="1"/>
          </p:cNvSpPr>
          <p:nvPr/>
        </p:nvSpPr>
        <p:spPr bwMode="auto">
          <a:xfrm>
            <a:off x="2790528" y="6163367"/>
            <a:ext cx="354527"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51" name="Rectangle 186"/>
          <p:cNvSpPr>
            <a:spLocks noChangeArrowheads="1"/>
          </p:cNvSpPr>
          <p:nvPr/>
        </p:nvSpPr>
        <p:spPr bwMode="auto">
          <a:xfrm>
            <a:off x="3154264" y="6163367"/>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94" name="Freeform 230"/>
          <p:cNvSpPr>
            <a:spLocks/>
          </p:cNvSpPr>
          <p:nvPr/>
        </p:nvSpPr>
        <p:spPr bwMode="auto">
          <a:xfrm>
            <a:off x="948837" y="6637604"/>
            <a:ext cx="359130" cy="0"/>
          </a:xfrm>
          <a:custGeom>
            <a:avLst/>
            <a:gdLst>
              <a:gd name="T0" fmla="*/ 78 w 78"/>
              <a:gd name="T1" fmla="*/ 0 w 78"/>
              <a:gd name="T2" fmla="*/ 78 w 78"/>
            </a:gdLst>
            <a:ahLst/>
            <a:cxnLst>
              <a:cxn ang="0">
                <a:pos x="T0" y="0"/>
              </a:cxn>
              <a:cxn ang="0">
                <a:pos x="T1" y="0"/>
              </a:cxn>
              <a:cxn ang="0">
                <a:pos x="T2" y="0"/>
              </a:cxn>
            </a:cxnLst>
            <a:rect l="0" t="0" r="r" b="b"/>
            <a:pathLst>
              <a:path w="78">
                <a:moveTo>
                  <a:pt x="78" y="0"/>
                </a:moveTo>
                <a:lnTo>
                  <a:pt x="0" y="0"/>
                </a:lnTo>
                <a:lnTo>
                  <a:pt x="78"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95" name="Line 231"/>
          <p:cNvSpPr>
            <a:spLocks noChangeShapeType="1"/>
          </p:cNvSpPr>
          <p:nvPr/>
        </p:nvSpPr>
        <p:spPr bwMode="auto">
          <a:xfrm flipH="1">
            <a:off x="948837" y="6637604"/>
            <a:ext cx="35913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96" name="Freeform 232"/>
          <p:cNvSpPr>
            <a:spLocks/>
          </p:cNvSpPr>
          <p:nvPr/>
        </p:nvSpPr>
        <p:spPr bwMode="auto">
          <a:xfrm>
            <a:off x="1317175" y="6637604"/>
            <a:ext cx="354527" cy="0"/>
          </a:xfrm>
          <a:custGeom>
            <a:avLst/>
            <a:gdLst>
              <a:gd name="T0" fmla="*/ 77 w 77"/>
              <a:gd name="T1" fmla="*/ 0 w 77"/>
              <a:gd name="T2" fmla="*/ 77 w 77"/>
            </a:gdLst>
            <a:ahLst/>
            <a:cxnLst>
              <a:cxn ang="0">
                <a:pos x="T0" y="0"/>
              </a:cxn>
              <a:cxn ang="0">
                <a:pos x="T1" y="0"/>
              </a:cxn>
              <a:cxn ang="0">
                <a:pos x="T2" y="0"/>
              </a:cxn>
            </a:cxnLst>
            <a:rect l="0" t="0" r="r" b="b"/>
            <a:pathLst>
              <a:path w="77">
                <a:moveTo>
                  <a:pt x="77" y="0"/>
                </a:moveTo>
                <a:lnTo>
                  <a:pt x="0" y="0"/>
                </a:lnTo>
                <a:lnTo>
                  <a:pt x="77"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97" name="Line 233"/>
          <p:cNvSpPr>
            <a:spLocks noChangeShapeType="1"/>
          </p:cNvSpPr>
          <p:nvPr/>
        </p:nvSpPr>
        <p:spPr bwMode="auto">
          <a:xfrm flipH="1">
            <a:off x="1317175" y="6637604"/>
            <a:ext cx="35452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98" name="Freeform 234"/>
          <p:cNvSpPr>
            <a:spLocks/>
          </p:cNvSpPr>
          <p:nvPr/>
        </p:nvSpPr>
        <p:spPr bwMode="auto">
          <a:xfrm>
            <a:off x="1680908" y="6637604"/>
            <a:ext cx="359130" cy="0"/>
          </a:xfrm>
          <a:custGeom>
            <a:avLst/>
            <a:gdLst>
              <a:gd name="T0" fmla="*/ 78 w 78"/>
              <a:gd name="T1" fmla="*/ 0 w 78"/>
              <a:gd name="T2" fmla="*/ 78 w 78"/>
            </a:gdLst>
            <a:ahLst/>
            <a:cxnLst>
              <a:cxn ang="0">
                <a:pos x="T0" y="0"/>
              </a:cxn>
              <a:cxn ang="0">
                <a:pos x="T1" y="0"/>
              </a:cxn>
              <a:cxn ang="0">
                <a:pos x="T2" y="0"/>
              </a:cxn>
            </a:cxnLst>
            <a:rect l="0" t="0" r="r" b="b"/>
            <a:pathLst>
              <a:path w="78">
                <a:moveTo>
                  <a:pt x="78" y="0"/>
                </a:moveTo>
                <a:lnTo>
                  <a:pt x="0" y="0"/>
                </a:lnTo>
                <a:lnTo>
                  <a:pt x="78"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99" name="Line 235"/>
          <p:cNvSpPr>
            <a:spLocks noChangeShapeType="1"/>
          </p:cNvSpPr>
          <p:nvPr/>
        </p:nvSpPr>
        <p:spPr bwMode="auto">
          <a:xfrm flipH="1">
            <a:off x="1680908" y="6637604"/>
            <a:ext cx="35913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0" name="Freeform 236"/>
          <p:cNvSpPr>
            <a:spLocks/>
          </p:cNvSpPr>
          <p:nvPr/>
        </p:nvSpPr>
        <p:spPr bwMode="auto">
          <a:xfrm>
            <a:off x="2049246" y="6637604"/>
            <a:ext cx="354527" cy="0"/>
          </a:xfrm>
          <a:custGeom>
            <a:avLst/>
            <a:gdLst>
              <a:gd name="T0" fmla="*/ 77 w 77"/>
              <a:gd name="T1" fmla="*/ 0 w 77"/>
              <a:gd name="T2" fmla="*/ 77 w 77"/>
            </a:gdLst>
            <a:ahLst/>
            <a:cxnLst>
              <a:cxn ang="0">
                <a:pos x="T0" y="0"/>
              </a:cxn>
              <a:cxn ang="0">
                <a:pos x="T1" y="0"/>
              </a:cxn>
              <a:cxn ang="0">
                <a:pos x="T2" y="0"/>
              </a:cxn>
            </a:cxnLst>
            <a:rect l="0" t="0" r="r" b="b"/>
            <a:pathLst>
              <a:path w="77">
                <a:moveTo>
                  <a:pt x="77" y="0"/>
                </a:moveTo>
                <a:lnTo>
                  <a:pt x="0" y="0"/>
                </a:lnTo>
                <a:lnTo>
                  <a:pt x="77"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1" name="Line 237"/>
          <p:cNvSpPr>
            <a:spLocks noChangeShapeType="1"/>
          </p:cNvSpPr>
          <p:nvPr/>
        </p:nvSpPr>
        <p:spPr bwMode="auto">
          <a:xfrm flipH="1">
            <a:off x="2049246" y="6637604"/>
            <a:ext cx="35452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2" name="Freeform 238"/>
          <p:cNvSpPr>
            <a:spLocks/>
          </p:cNvSpPr>
          <p:nvPr/>
        </p:nvSpPr>
        <p:spPr bwMode="auto">
          <a:xfrm>
            <a:off x="2412982" y="6637604"/>
            <a:ext cx="359130" cy="0"/>
          </a:xfrm>
          <a:custGeom>
            <a:avLst/>
            <a:gdLst>
              <a:gd name="T0" fmla="*/ 78 w 78"/>
              <a:gd name="T1" fmla="*/ 0 w 78"/>
              <a:gd name="T2" fmla="*/ 78 w 78"/>
            </a:gdLst>
            <a:ahLst/>
            <a:cxnLst>
              <a:cxn ang="0">
                <a:pos x="T0" y="0"/>
              </a:cxn>
              <a:cxn ang="0">
                <a:pos x="T1" y="0"/>
              </a:cxn>
              <a:cxn ang="0">
                <a:pos x="T2" y="0"/>
              </a:cxn>
            </a:cxnLst>
            <a:rect l="0" t="0" r="r" b="b"/>
            <a:pathLst>
              <a:path w="78">
                <a:moveTo>
                  <a:pt x="78" y="0"/>
                </a:moveTo>
                <a:lnTo>
                  <a:pt x="0" y="0"/>
                </a:lnTo>
                <a:lnTo>
                  <a:pt x="78"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3" name="Line 239"/>
          <p:cNvSpPr>
            <a:spLocks noChangeShapeType="1"/>
          </p:cNvSpPr>
          <p:nvPr/>
        </p:nvSpPr>
        <p:spPr bwMode="auto">
          <a:xfrm flipH="1">
            <a:off x="2412982" y="6637604"/>
            <a:ext cx="35913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4" name="Freeform 240"/>
          <p:cNvSpPr>
            <a:spLocks/>
          </p:cNvSpPr>
          <p:nvPr/>
        </p:nvSpPr>
        <p:spPr bwMode="auto">
          <a:xfrm>
            <a:off x="2781320" y="6637604"/>
            <a:ext cx="354527" cy="0"/>
          </a:xfrm>
          <a:custGeom>
            <a:avLst/>
            <a:gdLst>
              <a:gd name="T0" fmla="*/ 77 w 77"/>
              <a:gd name="T1" fmla="*/ 0 w 77"/>
              <a:gd name="T2" fmla="*/ 77 w 77"/>
            </a:gdLst>
            <a:ahLst/>
            <a:cxnLst>
              <a:cxn ang="0">
                <a:pos x="T0" y="0"/>
              </a:cxn>
              <a:cxn ang="0">
                <a:pos x="T1" y="0"/>
              </a:cxn>
              <a:cxn ang="0">
                <a:pos x="T2" y="0"/>
              </a:cxn>
            </a:cxnLst>
            <a:rect l="0" t="0" r="r" b="b"/>
            <a:pathLst>
              <a:path w="77">
                <a:moveTo>
                  <a:pt x="77" y="0"/>
                </a:moveTo>
                <a:lnTo>
                  <a:pt x="0" y="0"/>
                </a:lnTo>
                <a:lnTo>
                  <a:pt x="77"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5" name="Line 241"/>
          <p:cNvSpPr>
            <a:spLocks noChangeShapeType="1"/>
          </p:cNvSpPr>
          <p:nvPr/>
        </p:nvSpPr>
        <p:spPr bwMode="auto">
          <a:xfrm flipH="1">
            <a:off x="2781320" y="6637604"/>
            <a:ext cx="35452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6" name="Freeform 242"/>
          <p:cNvSpPr>
            <a:spLocks/>
          </p:cNvSpPr>
          <p:nvPr/>
        </p:nvSpPr>
        <p:spPr bwMode="auto">
          <a:xfrm>
            <a:off x="3145053" y="6637604"/>
            <a:ext cx="359130" cy="0"/>
          </a:xfrm>
          <a:custGeom>
            <a:avLst/>
            <a:gdLst>
              <a:gd name="T0" fmla="*/ 78 w 78"/>
              <a:gd name="T1" fmla="*/ 0 w 78"/>
              <a:gd name="T2" fmla="*/ 78 w 78"/>
            </a:gdLst>
            <a:ahLst/>
            <a:cxnLst>
              <a:cxn ang="0">
                <a:pos x="T0" y="0"/>
              </a:cxn>
              <a:cxn ang="0">
                <a:pos x="T1" y="0"/>
              </a:cxn>
              <a:cxn ang="0">
                <a:pos x="T2" y="0"/>
              </a:cxn>
            </a:cxnLst>
            <a:rect l="0" t="0" r="r" b="b"/>
            <a:pathLst>
              <a:path w="78">
                <a:moveTo>
                  <a:pt x="78" y="0"/>
                </a:moveTo>
                <a:lnTo>
                  <a:pt x="0" y="0"/>
                </a:lnTo>
                <a:lnTo>
                  <a:pt x="78"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7" name="Line 243"/>
          <p:cNvSpPr>
            <a:spLocks noChangeShapeType="1"/>
          </p:cNvSpPr>
          <p:nvPr/>
        </p:nvSpPr>
        <p:spPr bwMode="auto">
          <a:xfrm flipH="1">
            <a:off x="3145053" y="6637604"/>
            <a:ext cx="35913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9" name="Rectangle 245"/>
          <p:cNvSpPr>
            <a:spLocks noChangeArrowheads="1"/>
          </p:cNvSpPr>
          <p:nvPr/>
        </p:nvSpPr>
        <p:spPr bwMode="auto">
          <a:xfrm>
            <a:off x="1059337" y="4131155"/>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DDDDDD"/>
                </a:solidFill>
                <a:latin typeface="Arial" panose="020B0604020202020204" pitchFamily="34" charset="0"/>
                <a:ea typeface="Open Sans Semibold" pitchFamily="34" charset="0"/>
                <a:cs typeface="Arial" panose="020B0604020202020204" pitchFamily="34" charset="0"/>
              </a:rPr>
              <a:t>28</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310" name="Rectangle 246"/>
          <p:cNvSpPr>
            <a:spLocks noChangeArrowheads="1"/>
          </p:cNvSpPr>
          <p:nvPr/>
        </p:nvSpPr>
        <p:spPr bwMode="auto">
          <a:xfrm>
            <a:off x="1423071" y="4131155"/>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29</a:t>
            </a:r>
            <a:endParaRPr lang="en-US" sz="4000">
              <a:latin typeface="Arial" panose="020B0604020202020204" pitchFamily="34" charset="0"/>
              <a:ea typeface="Open Sans Semibold" pitchFamily="34" charset="0"/>
              <a:cs typeface="Arial" panose="020B0604020202020204" pitchFamily="34" charset="0"/>
            </a:endParaRPr>
          </a:p>
        </p:txBody>
      </p:sp>
      <p:sp>
        <p:nvSpPr>
          <p:cNvPr id="311" name="Rectangle 247"/>
          <p:cNvSpPr>
            <a:spLocks noChangeArrowheads="1"/>
          </p:cNvSpPr>
          <p:nvPr/>
        </p:nvSpPr>
        <p:spPr bwMode="auto">
          <a:xfrm>
            <a:off x="1791409" y="4131155"/>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30</a:t>
            </a:r>
            <a:endParaRPr lang="en-US" sz="4000">
              <a:latin typeface="Arial" panose="020B0604020202020204" pitchFamily="34" charset="0"/>
              <a:ea typeface="Open Sans Semibold" pitchFamily="34" charset="0"/>
              <a:cs typeface="Arial" panose="020B0604020202020204" pitchFamily="34" charset="0"/>
            </a:endParaRPr>
          </a:p>
        </p:txBody>
      </p:sp>
      <p:sp>
        <p:nvSpPr>
          <p:cNvPr id="312" name="Rectangle 248"/>
          <p:cNvSpPr>
            <a:spLocks noChangeArrowheads="1"/>
          </p:cNvSpPr>
          <p:nvPr/>
        </p:nvSpPr>
        <p:spPr bwMode="auto">
          <a:xfrm>
            <a:off x="2155145" y="4131155"/>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31</a:t>
            </a:r>
            <a:endParaRPr lang="en-US" sz="4000">
              <a:latin typeface="Arial" panose="020B0604020202020204" pitchFamily="34" charset="0"/>
              <a:ea typeface="Open Sans Semibold" pitchFamily="34" charset="0"/>
              <a:cs typeface="Arial" panose="020B0604020202020204" pitchFamily="34" charset="0"/>
            </a:endParaRPr>
          </a:p>
        </p:txBody>
      </p:sp>
      <p:sp>
        <p:nvSpPr>
          <p:cNvPr id="313" name="Rectangle 249"/>
          <p:cNvSpPr>
            <a:spLocks noChangeArrowheads="1"/>
          </p:cNvSpPr>
          <p:nvPr/>
        </p:nvSpPr>
        <p:spPr bwMode="auto">
          <a:xfrm>
            <a:off x="2560317" y="4131155"/>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1</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314" name="Rectangle 250"/>
          <p:cNvSpPr>
            <a:spLocks noChangeArrowheads="1"/>
          </p:cNvSpPr>
          <p:nvPr/>
        </p:nvSpPr>
        <p:spPr bwMode="auto">
          <a:xfrm>
            <a:off x="2928655" y="4131155"/>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a:t>
            </a:r>
            <a:endParaRPr lang="en-US" sz="4000">
              <a:latin typeface="Arial" panose="020B0604020202020204" pitchFamily="34" charset="0"/>
              <a:ea typeface="Open Sans Semibold" pitchFamily="34" charset="0"/>
              <a:cs typeface="Arial" panose="020B0604020202020204" pitchFamily="34" charset="0"/>
            </a:endParaRPr>
          </a:p>
        </p:txBody>
      </p:sp>
      <p:sp>
        <p:nvSpPr>
          <p:cNvPr id="315" name="Rectangle 251"/>
          <p:cNvSpPr>
            <a:spLocks noChangeArrowheads="1"/>
          </p:cNvSpPr>
          <p:nvPr/>
        </p:nvSpPr>
        <p:spPr bwMode="auto">
          <a:xfrm>
            <a:off x="3292388" y="4131155"/>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3</a:t>
            </a:r>
            <a:endParaRPr lang="en-US" sz="4000">
              <a:latin typeface="Arial" panose="020B0604020202020204" pitchFamily="34" charset="0"/>
              <a:ea typeface="Open Sans Semibold" pitchFamily="34" charset="0"/>
              <a:cs typeface="Arial" panose="020B0604020202020204" pitchFamily="34" charset="0"/>
            </a:endParaRPr>
          </a:p>
        </p:txBody>
      </p:sp>
      <p:sp>
        <p:nvSpPr>
          <p:cNvPr id="316" name="Rectangle 252"/>
          <p:cNvSpPr>
            <a:spLocks noChangeArrowheads="1"/>
          </p:cNvSpPr>
          <p:nvPr/>
        </p:nvSpPr>
        <p:spPr bwMode="auto">
          <a:xfrm>
            <a:off x="1096172" y="4559347"/>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4</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317" name="Rectangle 253"/>
          <p:cNvSpPr>
            <a:spLocks noChangeArrowheads="1"/>
          </p:cNvSpPr>
          <p:nvPr/>
        </p:nvSpPr>
        <p:spPr bwMode="auto">
          <a:xfrm>
            <a:off x="1464509" y="4559347"/>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5</a:t>
            </a:r>
            <a:endParaRPr lang="en-US" sz="4000">
              <a:latin typeface="Arial" panose="020B0604020202020204" pitchFamily="34" charset="0"/>
              <a:ea typeface="Open Sans Semibold" pitchFamily="34" charset="0"/>
              <a:cs typeface="Arial" panose="020B0604020202020204" pitchFamily="34" charset="0"/>
            </a:endParaRPr>
          </a:p>
        </p:txBody>
      </p:sp>
      <p:sp>
        <p:nvSpPr>
          <p:cNvPr id="318" name="Rectangle 254"/>
          <p:cNvSpPr>
            <a:spLocks noChangeArrowheads="1"/>
          </p:cNvSpPr>
          <p:nvPr/>
        </p:nvSpPr>
        <p:spPr bwMode="auto">
          <a:xfrm>
            <a:off x="1828243" y="4559347"/>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6</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319" name="Rectangle 255"/>
          <p:cNvSpPr>
            <a:spLocks noChangeArrowheads="1"/>
          </p:cNvSpPr>
          <p:nvPr/>
        </p:nvSpPr>
        <p:spPr bwMode="auto">
          <a:xfrm>
            <a:off x="2196581" y="4559347"/>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6</a:t>
            </a:r>
            <a:endParaRPr lang="en-US" sz="4000">
              <a:latin typeface="Arial" panose="020B0604020202020204" pitchFamily="34" charset="0"/>
              <a:ea typeface="Open Sans Semibold" pitchFamily="34" charset="0"/>
              <a:cs typeface="Arial" panose="020B0604020202020204" pitchFamily="34" charset="0"/>
            </a:endParaRPr>
          </a:p>
        </p:txBody>
      </p:sp>
      <p:sp>
        <p:nvSpPr>
          <p:cNvPr id="320" name="Rectangle 256"/>
          <p:cNvSpPr>
            <a:spLocks noChangeArrowheads="1"/>
          </p:cNvSpPr>
          <p:nvPr/>
        </p:nvSpPr>
        <p:spPr bwMode="auto">
          <a:xfrm>
            <a:off x="2560317" y="4559347"/>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8</a:t>
            </a:r>
            <a:endParaRPr lang="en-US" sz="4000">
              <a:latin typeface="Arial" panose="020B0604020202020204" pitchFamily="34" charset="0"/>
              <a:ea typeface="Open Sans Semibold" pitchFamily="34" charset="0"/>
              <a:cs typeface="Arial" panose="020B0604020202020204" pitchFamily="34" charset="0"/>
            </a:endParaRPr>
          </a:p>
        </p:txBody>
      </p:sp>
      <p:sp>
        <p:nvSpPr>
          <p:cNvPr id="321" name="Rectangle 257"/>
          <p:cNvSpPr>
            <a:spLocks noChangeArrowheads="1"/>
          </p:cNvSpPr>
          <p:nvPr/>
        </p:nvSpPr>
        <p:spPr bwMode="auto">
          <a:xfrm>
            <a:off x="2928655" y="4559347"/>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9</a:t>
            </a:r>
            <a:endParaRPr lang="en-US" sz="4000">
              <a:latin typeface="Arial" panose="020B0604020202020204" pitchFamily="34" charset="0"/>
              <a:ea typeface="Open Sans Semibold" pitchFamily="34" charset="0"/>
              <a:cs typeface="Arial" panose="020B0604020202020204" pitchFamily="34" charset="0"/>
            </a:endParaRPr>
          </a:p>
        </p:txBody>
      </p:sp>
      <p:sp>
        <p:nvSpPr>
          <p:cNvPr id="322" name="Rectangle 258"/>
          <p:cNvSpPr>
            <a:spLocks noChangeArrowheads="1"/>
          </p:cNvSpPr>
          <p:nvPr/>
        </p:nvSpPr>
        <p:spPr bwMode="auto">
          <a:xfrm>
            <a:off x="3255553" y="4559347"/>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10</a:t>
            </a:r>
            <a:endParaRPr lang="en-US" sz="4000">
              <a:latin typeface="Arial" panose="020B0604020202020204" pitchFamily="34" charset="0"/>
              <a:ea typeface="Open Sans Semibold" pitchFamily="34" charset="0"/>
              <a:cs typeface="Arial" panose="020B0604020202020204" pitchFamily="34" charset="0"/>
            </a:endParaRPr>
          </a:p>
        </p:txBody>
      </p:sp>
      <p:sp>
        <p:nvSpPr>
          <p:cNvPr id="323" name="Rectangle 259"/>
          <p:cNvSpPr>
            <a:spLocks noChangeArrowheads="1"/>
          </p:cNvSpPr>
          <p:nvPr/>
        </p:nvSpPr>
        <p:spPr bwMode="auto">
          <a:xfrm>
            <a:off x="1059337" y="4996750"/>
            <a:ext cx="14912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11</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324" name="Rectangle 260"/>
          <p:cNvSpPr>
            <a:spLocks noChangeArrowheads="1"/>
          </p:cNvSpPr>
          <p:nvPr/>
        </p:nvSpPr>
        <p:spPr bwMode="auto">
          <a:xfrm>
            <a:off x="1423071" y="499675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12</a:t>
            </a:r>
            <a:endParaRPr lang="en-US" sz="4000">
              <a:latin typeface="Arial" panose="020B0604020202020204" pitchFamily="34" charset="0"/>
              <a:ea typeface="Open Sans Semibold" pitchFamily="34" charset="0"/>
              <a:cs typeface="Arial" panose="020B0604020202020204" pitchFamily="34" charset="0"/>
            </a:endParaRPr>
          </a:p>
        </p:txBody>
      </p:sp>
      <p:sp>
        <p:nvSpPr>
          <p:cNvPr id="325" name="Rectangle 261"/>
          <p:cNvSpPr>
            <a:spLocks noChangeArrowheads="1"/>
          </p:cNvSpPr>
          <p:nvPr/>
        </p:nvSpPr>
        <p:spPr bwMode="auto">
          <a:xfrm>
            <a:off x="1791409" y="499675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13</a:t>
            </a:r>
            <a:endParaRPr lang="en-US" sz="4000">
              <a:latin typeface="Arial" panose="020B0604020202020204" pitchFamily="34" charset="0"/>
              <a:ea typeface="Open Sans Semibold" pitchFamily="34" charset="0"/>
              <a:cs typeface="Arial" panose="020B0604020202020204" pitchFamily="34" charset="0"/>
            </a:endParaRPr>
          </a:p>
        </p:txBody>
      </p:sp>
      <p:sp>
        <p:nvSpPr>
          <p:cNvPr id="326" name="Rectangle 262"/>
          <p:cNvSpPr>
            <a:spLocks noChangeArrowheads="1"/>
          </p:cNvSpPr>
          <p:nvPr/>
        </p:nvSpPr>
        <p:spPr bwMode="auto">
          <a:xfrm>
            <a:off x="2155145" y="499675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14</a:t>
            </a:r>
            <a:endParaRPr lang="en-US" sz="4000">
              <a:latin typeface="Arial" panose="020B0604020202020204" pitchFamily="34" charset="0"/>
              <a:ea typeface="Open Sans Semibold" pitchFamily="34" charset="0"/>
              <a:cs typeface="Arial" panose="020B0604020202020204" pitchFamily="34" charset="0"/>
            </a:endParaRPr>
          </a:p>
        </p:txBody>
      </p:sp>
      <p:sp>
        <p:nvSpPr>
          <p:cNvPr id="327" name="Rectangle 263"/>
          <p:cNvSpPr>
            <a:spLocks noChangeArrowheads="1"/>
          </p:cNvSpPr>
          <p:nvPr/>
        </p:nvSpPr>
        <p:spPr bwMode="auto">
          <a:xfrm>
            <a:off x="2523483" y="499675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15</a:t>
            </a:r>
            <a:endParaRPr lang="en-US" sz="4000">
              <a:latin typeface="Arial" panose="020B0604020202020204" pitchFamily="34" charset="0"/>
              <a:ea typeface="Open Sans Semibold" pitchFamily="34" charset="0"/>
              <a:cs typeface="Arial" panose="020B0604020202020204" pitchFamily="34" charset="0"/>
            </a:endParaRPr>
          </a:p>
        </p:txBody>
      </p:sp>
      <p:sp>
        <p:nvSpPr>
          <p:cNvPr id="328" name="Rectangle 264"/>
          <p:cNvSpPr>
            <a:spLocks noChangeArrowheads="1"/>
          </p:cNvSpPr>
          <p:nvPr/>
        </p:nvSpPr>
        <p:spPr bwMode="auto">
          <a:xfrm>
            <a:off x="2887216" y="499675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16</a:t>
            </a:r>
            <a:endParaRPr lang="en-US" sz="4000">
              <a:latin typeface="Arial" panose="020B0604020202020204" pitchFamily="34" charset="0"/>
              <a:ea typeface="Open Sans Semibold" pitchFamily="34" charset="0"/>
              <a:cs typeface="Arial" panose="020B0604020202020204" pitchFamily="34" charset="0"/>
            </a:endParaRPr>
          </a:p>
        </p:txBody>
      </p:sp>
      <p:sp>
        <p:nvSpPr>
          <p:cNvPr id="329" name="Rectangle 265"/>
          <p:cNvSpPr>
            <a:spLocks noChangeArrowheads="1"/>
          </p:cNvSpPr>
          <p:nvPr/>
        </p:nvSpPr>
        <p:spPr bwMode="auto">
          <a:xfrm>
            <a:off x="3255553" y="499675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17</a:t>
            </a:r>
            <a:endParaRPr lang="en-US" sz="4000">
              <a:latin typeface="Arial" panose="020B0604020202020204" pitchFamily="34" charset="0"/>
              <a:ea typeface="Open Sans Semibold" pitchFamily="34" charset="0"/>
              <a:cs typeface="Arial" panose="020B0604020202020204" pitchFamily="34" charset="0"/>
            </a:endParaRPr>
          </a:p>
        </p:txBody>
      </p:sp>
      <p:sp>
        <p:nvSpPr>
          <p:cNvPr id="330" name="Rectangle 266"/>
          <p:cNvSpPr>
            <a:spLocks noChangeArrowheads="1"/>
          </p:cNvSpPr>
          <p:nvPr/>
        </p:nvSpPr>
        <p:spPr bwMode="auto">
          <a:xfrm>
            <a:off x="1059337"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18</a:t>
            </a:r>
            <a:endParaRPr lang="en-US" sz="4000">
              <a:latin typeface="Arial" panose="020B0604020202020204" pitchFamily="34" charset="0"/>
              <a:ea typeface="Open Sans Semibold" pitchFamily="34" charset="0"/>
              <a:cs typeface="Arial" panose="020B0604020202020204" pitchFamily="34" charset="0"/>
            </a:endParaRPr>
          </a:p>
        </p:txBody>
      </p:sp>
      <p:sp>
        <p:nvSpPr>
          <p:cNvPr id="331" name="Rectangle 267"/>
          <p:cNvSpPr>
            <a:spLocks noChangeArrowheads="1"/>
          </p:cNvSpPr>
          <p:nvPr/>
        </p:nvSpPr>
        <p:spPr bwMode="auto">
          <a:xfrm>
            <a:off x="1423071"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19</a:t>
            </a:r>
            <a:endParaRPr lang="en-US" sz="4000">
              <a:latin typeface="Arial" panose="020B0604020202020204" pitchFamily="34" charset="0"/>
              <a:ea typeface="Open Sans Semibold" pitchFamily="34" charset="0"/>
              <a:cs typeface="Arial" panose="020B0604020202020204" pitchFamily="34" charset="0"/>
            </a:endParaRPr>
          </a:p>
        </p:txBody>
      </p:sp>
      <p:sp>
        <p:nvSpPr>
          <p:cNvPr id="332" name="Rectangle 268"/>
          <p:cNvSpPr>
            <a:spLocks noChangeArrowheads="1"/>
          </p:cNvSpPr>
          <p:nvPr/>
        </p:nvSpPr>
        <p:spPr bwMode="auto">
          <a:xfrm>
            <a:off x="1791409"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20</a:t>
            </a:r>
            <a:endParaRPr lang="en-US" sz="4000">
              <a:latin typeface="Arial" panose="020B0604020202020204" pitchFamily="34" charset="0"/>
              <a:ea typeface="Open Sans Semibold" pitchFamily="34" charset="0"/>
              <a:cs typeface="Arial" panose="020B0604020202020204" pitchFamily="34" charset="0"/>
            </a:endParaRPr>
          </a:p>
        </p:txBody>
      </p:sp>
      <p:sp>
        <p:nvSpPr>
          <p:cNvPr id="333" name="Rectangle 269"/>
          <p:cNvSpPr>
            <a:spLocks noChangeArrowheads="1"/>
          </p:cNvSpPr>
          <p:nvPr/>
        </p:nvSpPr>
        <p:spPr bwMode="auto">
          <a:xfrm>
            <a:off x="2155145"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21</a:t>
            </a:r>
            <a:endParaRPr lang="en-US" sz="4000">
              <a:latin typeface="Arial" panose="020B0604020202020204" pitchFamily="34" charset="0"/>
              <a:ea typeface="Open Sans Semibold" pitchFamily="34" charset="0"/>
              <a:cs typeface="Arial" panose="020B0604020202020204" pitchFamily="34" charset="0"/>
            </a:endParaRPr>
          </a:p>
        </p:txBody>
      </p:sp>
      <p:sp>
        <p:nvSpPr>
          <p:cNvPr id="334" name="Rectangle 270"/>
          <p:cNvSpPr>
            <a:spLocks noChangeArrowheads="1"/>
          </p:cNvSpPr>
          <p:nvPr/>
        </p:nvSpPr>
        <p:spPr bwMode="auto">
          <a:xfrm>
            <a:off x="2523483"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22</a:t>
            </a:r>
            <a:endParaRPr lang="en-US" sz="4000">
              <a:latin typeface="Arial" panose="020B0604020202020204" pitchFamily="34" charset="0"/>
              <a:ea typeface="Open Sans Semibold" pitchFamily="34" charset="0"/>
              <a:cs typeface="Arial" panose="020B0604020202020204" pitchFamily="34" charset="0"/>
            </a:endParaRPr>
          </a:p>
        </p:txBody>
      </p:sp>
      <p:sp>
        <p:nvSpPr>
          <p:cNvPr id="335" name="Rectangle 271"/>
          <p:cNvSpPr>
            <a:spLocks noChangeArrowheads="1"/>
          </p:cNvSpPr>
          <p:nvPr/>
        </p:nvSpPr>
        <p:spPr bwMode="auto">
          <a:xfrm>
            <a:off x="2887216"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23</a:t>
            </a:r>
            <a:endParaRPr lang="en-US" sz="4000">
              <a:latin typeface="Arial" panose="020B0604020202020204" pitchFamily="34" charset="0"/>
              <a:ea typeface="Open Sans Semibold" pitchFamily="34" charset="0"/>
              <a:cs typeface="Arial" panose="020B0604020202020204" pitchFamily="34" charset="0"/>
            </a:endParaRPr>
          </a:p>
        </p:txBody>
      </p:sp>
      <p:sp>
        <p:nvSpPr>
          <p:cNvPr id="336" name="Rectangle 272"/>
          <p:cNvSpPr>
            <a:spLocks noChangeArrowheads="1"/>
          </p:cNvSpPr>
          <p:nvPr/>
        </p:nvSpPr>
        <p:spPr bwMode="auto">
          <a:xfrm>
            <a:off x="3255553"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24</a:t>
            </a:r>
            <a:endParaRPr lang="en-US" sz="4000">
              <a:latin typeface="Arial" panose="020B0604020202020204" pitchFamily="34" charset="0"/>
              <a:ea typeface="Open Sans Semibold" pitchFamily="34" charset="0"/>
              <a:cs typeface="Arial" panose="020B0604020202020204" pitchFamily="34" charset="0"/>
            </a:endParaRPr>
          </a:p>
        </p:txBody>
      </p:sp>
      <p:sp>
        <p:nvSpPr>
          <p:cNvPr id="337" name="Rectangle 273"/>
          <p:cNvSpPr>
            <a:spLocks noChangeArrowheads="1"/>
          </p:cNvSpPr>
          <p:nvPr/>
        </p:nvSpPr>
        <p:spPr bwMode="auto">
          <a:xfrm>
            <a:off x="1059337" y="584853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25</a:t>
            </a:r>
            <a:endParaRPr lang="en-US" sz="4000">
              <a:latin typeface="Arial" panose="020B0604020202020204" pitchFamily="34" charset="0"/>
              <a:ea typeface="Open Sans Semibold" pitchFamily="34" charset="0"/>
              <a:cs typeface="Arial" panose="020B0604020202020204" pitchFamily="34" charset="0"/>
            </a:endParaRPr>
          </a:p>
        </p:txBody>
      </p:sp>
      <p:sp>
        <p:nvSpPr>
          <p:cNvPr id="338" name="Rectangle 274"/>
          <p:cNvSpPr>
            <a:spLocks noChangeArrowheads="1"/>
          </p:cNvSpPr>
          <p:nvPr/>
        </p:nvSpPr>
        <p:spPr bwMode="auto">
          <a:xfrm>
            <a:off x="1423071" y="584853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26</a:t>
            </a:r>
            <a:endParaRPr lang="en-US" sz="4000">
              <a:latin typeface="Arial" panose="020B0604020202020204" pitchFamily="34" charset="0"/>
              <a:ea typeface="Open Sans Semibold" pitchFamily="34" charset="0"/>
              <a:cs typeface="Arial" panose="020B0604020202020204" pitchFamily="34" charset="0"/>
            </a:endParaRPr>
          </a:p>
        </p:txBody>
      </p:sp>
      <p:sp>
        <p:nvSpPr>
          <p:cNvPr id="339" name="Rectangle 275"/>
          <p:cNvSpPr>
            <a:spLocks noChangeArrowheads="1"/>
          </p:cNvSpPr>
          <p:nvPr/>
        </p:nvSpPr>
        <p:spPr bwMode="auto">
          <a:xfrm>
            <a:off x="1791409" y="584853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27</a:t>
            </a:r>
            <a:endParaRPr lang="en-US" sz="4000">
              <a:latin typeface="Arial" panose="020B0604020202020204" pitchFamily="34" charset="0"/>
              <a:ea typeface="Open Sans Semibold" pitchFamily="34" charset="0"/>
              <a:cs typeface="Arial" panose="020B0604020202020204" pitchFamily="34" charset="0"/>
            </a:endParaRPr>
          </a:p>
        </p:txBody>
      </p:sp>
      <p:sp>
        <p:nvSpPr>
          <p:cNvPr id="340" name="Rectangle 276"/>
          <p:cNvSpPr>
            <a:spLocks noChangeArrowheads="1"/>
          </p:cNvSpPr>
          <p:nvPr/>
        </p:nvSpPr>
        <p:spPr bwMode="auto">
          <a:xfrm>
            <a:off x="2155145" y="584853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FFFFFF"/>
                </a:solidFill>
                <a:latin typeface="Arial" panose="020B0604020202020204" pitchFamily="34" charset="0"/>
                <a:ea typeface="Open Sans Semibold" pitchFamily="34" charset="0"/>
                <a:cs typeface="Arial" panose="020B0604020202020204" pitchFamily="34" charset="0"/>
              </a:rPr>
              <a:t>28</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341" name="Rectangle 277"/>
          <p:cNvSpPr>
            <a:spLocks noChangeArrowheads="1"/>
          </p:cNvSpPr>
          <p:nvPr/>
        </p:nvSpPr>
        <p:spPr bwMode="auto">
          <a:xfrm>
            <a:off x="2523483" y="584853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FFFFFF"/>
                </a:solidFill>
                <a:latin typeface="Arial" panose="020B0604020202020204" pitchFamily="34" charset="0"/>
                <a:ea typeface="Open Sans Semibold" pitchFamily="34" charset="0"/>
                <a:cs typeface="Arial" panose="020B0604020202020204" pitchFamily="34" charset="0"/>
              </a:rPr>
              <a:t>29</a:t>
            </a:r>
            <a:endParaRPr lang="en-US" sz="4000">
              <a:latin typeface="Arial" panose="020B0604020202020204" pitchFamily="34" charset="0"/>
              <a:ea typeface="Open Sans Semibold" pitchFamily="34" charset="0"/>
              <a:cs typeface="Arial" panose="020B0604020202020204" pitchFamily="34" charset="0"/>
            </a:endParaRPr>
          </a:p>
        </p:txBody>
      </p:sp>
      <p:sp>
        <p:nvSpPr>
          <p:cNvPr id="342" name="Rectangle 278"/>
          <p:cNvSpPr>
            <a:spLocks noChangeArrowheads="1"/>
          </p:cNvSpPr>
          <p:nvPr/>
        </p:nvSpPr>
        <p:spPr bwMode="auto">
          <a:xfrm>
            <a:off x="2887216" y="584853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30</a:t>
            </a:r>
            <a:endParaRPr lang="en-US" sz="4000">
              <a:latin typeface="Arial" panose="020B0604020202020204" pitchFamily="34" charset="0"/>
              <a:ea typeface="Open Sans Semibold" pitchFamily="34" charset="0"/>
              <a:cs typeface="Arial" panose="020B0604020202020204" pitchFamily="34" charset="0"/>
            </a:endParaRPr>
          </a:p>
        </p:txBody>
      </p:sp>
      <p:sp>
        <p:nvSpPr>
          <p:cNvPr id="343" name="Rectangle 279"/>
          <p:cNvSpPr>
            <a:spLocks noChangeArrowheads="1"/>
          </p:cNvSpPr>
          <p:nvPr/>
        </p:nvSpPr>
        <p:spPr bwMode="auto">
          <a:xfrm>
            <a:off x="3292388" y="5848531"/>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1</a:t>
            </a:r>
            <a:endParaRPr lang="en-US" sz="4000">
              <a:latin typeface="Arial" panose="020B0604020202020204" pitchFamily="34" charset="0"/>
              <a:ea typeface="Open Sans Semibold" pitchFamily="34" charset="0"/>
              <a:cs typeface="Arial" panose="020B0604020202020204" pitchFamily="34" charset="0"/>
            </a:endParaRPr>
          </a:p>
        </p:txBody>
      </p:sp>
      <p:sp>
        <p:nvSpPr>
          <p:cNvPr id="344" name="Rectangle 280"/>
          <p:cNvSpPr>
            <a:spLocks noChangeArrowheads="1"/>
          </p:cNvSpPr>
          <p:nvPr/>
        </p:nvSpPr>
        <p:spPr bwMode="auto">
          <a:xfrm>
            <a:off x="1096172"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2</a:t>
            </a:r>
            <a:endParaRPr lang="en-US" sz="4000">
              <a:latin typeface="Arial" panose="020B0604020202020204" pitchFamily="34" charset="0"/>
              <a:ea typeface="Open Sans Semibold" pitchFamily="34" charset="0"/>
              <a:cs typeface="Arial" panose="020B0604020202020204" pitchFamily="34" charset="0"/>
            </a:endParaRPr>
          </a:p>
        </p:txBody>
      </p:sp>
      <p:sp>
        <p:nvSpPr>
          <p:cNvPr id="345" name="Rectangle 281"/>
          <p:cNvSpPr>
            <a:spLocks noChangeArrowheads="1"/>
          </p:cNvSpPr>
          <p:nvPr/>
        </p:nvSpPr>
        <p:spPr bwMode="auto">
          <a:xfrm>
            <a:off x="1464509"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3</a:t>
            </a:r>
            <a:endParaRPr lang="en-US" sz="4000">
              <a:latin typeface="Arial" panose="020B0604020202020204" pitchFamily="34" charset="0"/>
              <a:ea typeface="Open Sans Semibold" pitchFamily="34" charset="0"/>
              <a:cs typeface="Arial" panose="020B0604020202020204" pitchFamily="34" charset="0"/>
            </a:endParaRPr>
          </a:p>
        </p:txBody>
      </p:sp>
      <p:sp>
        <p:nvSpPr>
          <p:cNvPr id="346" name="Rectangle 282"/>
          <p:cNvSpPr>
            <a:spLocks noChangeArrowheads="1"/>
          </p:cNvSpPr>
          <p:nvPr/>
        </p:nvSpPr>
        <p:spPr bwMode="auto">
          <a:xfrm>
            <a:off x="1828243"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4</a:t>
            </a:r>
            <a:endParaRPr lang="en-US" sz="4000">
              <a:latin typeface="Arial" panose="020B0604020202020204" pitchFamily="34" charset="0"/>
              <a:ea typeface="Open Sans Semibold" pitchFamily="34" charset="0"/>
              <a:cs typeface="Arial" panose="020B0604020202020204" pitchFamily="34" charset="0"/>
            </a:endParaRPr>
          </a:p>
        </p:txBody>
      </p:sp>
      <p:sp>
        <p:nvSpPr>
          <p:cNvPr id="347" name="Rectangle 283"/>
          <p:cNvSpPr>
            <a:spLocks noChangeArrowheads="1"/>
          </p:cNvSpPr>
          <p:nvPr/>
        </p:nvSpPr>
        <p:spPr bwMode="auto">
          <a:xfrm>
            <a:off x="2196581"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5</a:t>
            </a:r>
            <a:endParaRPr lang="en-US" sz="4000">
              <a:latin typeface="Arial" panose="020B0604020202020204" pitchFamily="34" charset="0"/>
              <a:ea typeface="Open Sans Semibold" pitchFamily="34" charset="0"/>
              <a:cs typeface="Arial" panose="020B0604020202020204" pitchFamily="34" charset="0"/>
            </a:endParaRPr>
          </a:p>
        </p:txBody>
      </p:sp>
      <p:sp>
        <p:nvSpPr>
          <p:cNvPr id="348" name="Rectangle 284"/>
          <p:cNvSpPr>
            <a:spLocks noChangeArrowheads="1"/>
          </p:cNvSpPr>
          <p:nvPr/>
        </p:nvSpPr>
        <p:spPr bwMode="auto">
          <a:xfrm>
            <a:off x="2560317"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6</a:t>
            </a:r>
            <a:endParaRPr lang="en-US" sz="4000">
              <a:latin typeface="Arial" panose="020B0604020202020204" pitchFamily="34" charset="0"/>
              <a:ea typeface="Open Sans Semibold" pitchFamily="34" charset="0"/>
              <a:cs typeface="Arial" panose="020B0604020202020204" pitchFamily="34" charset="0"/>
            </a:endParaRPr>
          </a:p>
        </p:txBody>
      </p:sp>
      <p:sp>
        <p:nvSpPr>
          <p:cNvPr id="349" name="Rectangle 285"/>
          <p:cNvSpPr>
            <a:spLocks noChangeArrowheads="1"/>
          </p:cNvSpPr>
          <p:nvPr/>
        </p:nvSpPr>
        <p:spPr bwMode="auto">
          <a:xfrm>
            <a:off x="2928655"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7</a:t>
            </a:r>
            <a:endParaRPr lang="en-US" sz="4000">
              <a:latin typeface="Arial" panose="020B0604020202020204" pitchFamily="34" charset="0"/>
              <a:ea typeface="Open Sans Semibold" pitchFamily="34" charset="0"/>
              <a:cs typeface="Arial" panose="020B0604020202020204" pitchFamily="34" charset="0"/>
            </a:endParaRPr>
          </a:p>
        </p:txBody>
      </p:sp>
      <p:sp>
        <p:nvSpPr>
          <p:cNvPr id="350" name="Rectangle 286"/>
          <p:cNvSpPr>
            <a:spLocks noChangeArrowheads="1"/>
          </p:cNvSpPr>
          <p:nvPr/>
        </p:nvSpPr>
        <p:spPr bwMode="auto">
          <a:xfrm>
            <a:off x="3292388"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8</a:t>
            </a:r>
            <a:endParaRPr lang="en-US" sz="4000">
              <a:latin typeface="Arial" panose="020B0604020202020204" pitchFamily="34" charset="0"/>
              <a:ea typeface="Open Sans Semibold" pitchFamily="34" charset="0"/>
              <a:cs typeface="Arial" panose="020B0604020202020204" pitchFamily="34" charset="0"/>
            </a:endParaRPr>
          </a:p>
        </p:txBody>
      </p:sp>
      <p:sp>
        <p:nvSpPr>
          <p:cNvPr id="393" name="Rectangle 329"/>
          <p:cNvSpPr>
            <a:spLocks noChangeArrowheads="1"/>
          </p:cNvSpPr>
          <p:nvPr/>
        </p:nvSpPr>
        <p:spPr bwMode="auto">
          <a:xfrm>
            <a:off x="1036316" y="3875066"/>
            <a:ext cx="18254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a:solidFill>
                  <a:srgbClr val="666666"/>
                </a:solidFill>
                <a:latin typeface="Arial" panose="020B0604020202020204" pitchFamily="34" charset="0"/>
                <a:cs typeface="Arial" panose="020B0604020202020204" pitchFamily="34" charset="0"/>
              </a:rPr>
              <a:t>Sun</a:t>
            </a:r>
            <a:endParaRPr lang="en-US" sz="4000" dirty="0">
              <a:latin typeface="Arial" pitchFamily="34" charset="0"/>
              <a:cs typeface="Arial" pitchFamily="34" charset="0"/>
            </a:endParaRPr>
          </a:p>
        </p:txBody>
      </p:sp>
      <p:sp>
        <p:nvSpPr>
          <p:cNvPr id="394" name="Rectangle 330"/>
          <p:cNvSpPr>
            <a:spLocks noChangeArrowheads="1"/>
          </p:cNvSpPr>
          <p:nvPr/>
        </p:nvSpPr>
        <p:spPr bwMode="auto">
          <a:xfrm>
            <a:off x="1432279" y="3875066"/>
            <a:ext cx="19957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a:solidFill>
                  <a:srgbClr val="666666"/>
                </a:solidFill>
                <a:latin typeface="Arial" panose="020B0604020202020204" pitchFamily="34" charset="0"/>
                <a:cs typeface="Arial" panose="020B0604020202020204" pitchFamily="34" charset="0"/>
              </a:rPr>
              <a:t>Mon</a:t>
            </a:r>
            <a:endParaRPr lang="en-US" sz="4000" dirty="0">
              <a:latin typeface="Arial" pitchFamily="34" charset="0"/>
              <a:cs typeface="Arial" pitchFamily="34" charset="0"/>
            </a:endParaRPr>
          </a:p>
        </p:txBody>
      </p:sp>
      <p:sp>
        <p:nvSpPr>
          <p:cNvPr id="395" name="Rectangle 331"/>
          <p:cNvSpPr>
            <a:spLocks noChangeArrowheads="1"/>
          </p:cNvSpPr>
          <p:nvPr/>
        </p:nvSpPr>
        <p:spPr bwMode="auto">
          <a:xfrm>
            <a:off x="1777597" y="3875066"/>
            <a:ext cx="17953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a:solidFill>
                  <a:srgbClr val="666666"/>
                </a:solidFill>
                <a:latin typeface="Arial" panose="020B0604020202020204" pitchFamily="34" charset="0"/>
                <a:cs typeface="Arial" panose="020B0604020202020204" pitchFamily="34" charset="0"/>
              </a:rPr>
              <a:t>Tue</a:t>
            </a:r>
            <a:endParaRPr lang="en-US" sz="4000" dirty="0">
              <a:latin typeface="Arial" pitchFamily="34" charset="0"/>
              <a:cs typeface="Arial" pitchFamily="34" charset="0"/>
            </a:endParaRPr>
          </a:p>
        </p:txBody>
      </p:sp>
      <p:sp>
        <p:nvSpPr>
          <p:cNvPr id="396" name="Rectangle 332"/>
          <p:cNvSpPr>
            <a:spLocks noChangeArrowheads="1"/>
          </p:cNvSpPr>
          <p:nvPr/>
        </p:nvSpPr>
        <p:spPr bwMode="auto">
          <a:xfrm>
            <a:off x="2155145" y="3875066"/>
            <a:ext cx="20909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a:solidFill>
                  <a:srgbClr val="666666"/>
                </a:solidFill>
                <a:latin typeface="Arial" panose="020B0604020202020204" pitchFamily="34" charset="0"/>
                <a:cs typeface="Arial" panose="020B0604020202020204" pitchFamily="34" charset="0"/>
              </a:rPr>
              <a:t>Wed</a:t>
            </a:r>
            <a:endParaRPr lang="en-US" sz="4000" dirty="0">
              <a:latin typeface="Arial" pitchFamily="34" charset="0"/>
              <a:cs typeface="Arial" pitchFamily="34" charset="0"/>
            </a:endParaRPr>
          </a:p>
        </p:txBody>
      </p:sp>
      <p:sp>
        <p:nvSpPr>
          <p:cNvPr id="397" name="Rectangle 333"/>
          <p:cNvSpPr>
            <a:spLocks noChangeArrowheads="1"/>
          </p:cNvSpPr>
          <p:nvPr/>
        </p:nvSpPr>
        <p:spPr bwMode="auto">
          <a:xfrm>
            <a:off x="2546503" y="3875066"/>
            <a:ext cx="17678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a:solidFill>
                  <a:srgbClr val="666666"/>
                </a:solidFill>
                <a:latin typeface="Arial" panose="020B0604020202020204" pitchFamily="34" charset="0"/>
                <a:cs typeface="Arial" panose="020B0604020202020204" pitchFamily="34" charset="0"/>
              </a:rPr>
              <a:t>Thu</a:t>
            </a:r>
            <a:endParaRPr lang="en-US" sz="4000" dirty="0">
              <a:latin typeface="Arial" pitchFamily="34" charset="0"/>
              <a:cs typeface="Arial" pitchFamily="34" charset="0"/>
            </a:endParaRPr>
          </a:p>
        </p:txBody>
      </p:sp>
      <p:sp>
        <p:nvSpPr>
          <p:cNvPr id="398" name="Rectangle 334"/>
          <p:cNvSpPr>
            <a:spLocks noChangeArrowheads="1"/>
          </p:cNvSpPr>
          <p:nvPr/>
        </p:nvSpPr>
        <p:spPr bwMode="auto">
          <a:xfrm>
            <a:off x="2901029" y="3875066"/>
            <a:ext cx="12824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a:solidFill>
                  <a:srgbClr val="666666"/>
                </a:solidFill>
                <a:latin typeface="Arial" panose="020B0604020202020204" pitchFamily="34" charset="0"/>
                <a:cs typeface="Arial" panose="020B0604020202020204" pitchFamily="34" charset="0"/>
              </a:rPr>
              <a:t>Fri</a:t>
            </a:r>
            <a:endParaRPr lang="en-US" sz="4000" dirty="0">
              <a:latin typeface="Arial" pitchFamily="34" charset="0"/>
              <a:cs typeface="Arial" pitchFamily="34" charset="0"/>
            </a:endParaRPr>
          </a:p>
        </p:txBody>
      </p:sp>
      <p:sp>
        <p:nvSpPr>
          <p:cNvPr id="399" name="Rectangle 335"/>
          <p:cNvSpPr>
            <a:spLocks noChangeArrowheads="1"/>
          </p:cNvSpPr>
          <p:nvPr/>
        </p:nvSpPr>
        <p:spPr bwMode="auto">
          <a:xfrm>
            <a:off x="3250951" y="3875066"/>
            <a:ext cx="16671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a:solidFill>
                  <a:srgbClr val="666666"/>
                </a:solidFill>
                <a:latin typeface="Arial" panose="020B0604020202020204" pitchFamily="34" charset="0"/>
                <a:cs typeface="Arial" panose="020B0604020202020204" pitchFamily="34" charset="0"/>
              </a:rPr>
              <a:t>Sat</a:t>
            </a:r>
            <a:endParaRPr lang="en-US" sz="4000" dirty="0">
              <a:latin typeface="Arial" pitchFamily="34" charset="0"/>
              <a:cs typeface="Arial" pitchFamily="34" charset="0"/>
            </a:endParaRPr>
          </a:p>
        </p:txBody>
      </p:sp>
      <p:sp>
        <p:nvSpPr>
          <p:cNvPr id="407" name="Rectangle 343"/>
          <p:cNvSpPr>
            <a:spLocks noChangeArrowheads="1"/>
          </p:cNvSpPr>
          <p:nvPr/>
        </p:nvSpPr>
        <p:spPr bwMode="auto">
          <a:xfrm>
            <a:off x="860531" y="3400429"/>
            <a:ext cx="2519132" cy="153888"/>
          </a:xfrm>
          <a:prstGeom prst="rect">
            <a:avLst/>
          </a:prstGeom>
          <a:noFill/>
          <a:ln>
            <a:noFill/>
          </a:ln>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007CC0"/>
                </a:solidFill>
                <a:latin typeface="Arial" panose="020B0604020202020204" pitchFamily="34" charset="0"/>
                <a:cs typeface="Arial" panose="020B0604020202020204" pitchFamily="34" charset="0"/>
              </a:rPr>
              <a:t>        November 	                  2013</a:t>
            </a:r>
            <a:endParaRPr lang="en-US" sz="4000" dirty="0">
              <a:solidFill>
                <a:srgbClr val="007CC0"/>
              </a:solidFill>
              <a:latin typeface="Arial" pitchFamily="34" charset="0"/>
              <a:cs typeface="Arial" pitchFamily="34" charset="0"/>
            </a:endParaRPr>
          </a:p>
        </p:txBody>
      </p:sp>
      <p:sp>
        <p:nvSpPr>
          <p:cNvPr id="409" name="Rectangle 345"/>
          <p:cNvSpPr>
            <a:spLocks noChangeArrowheads="1"/>
          </p:cNvSpPr>
          <p:nvPr/>
        </p:nvSpPr>
        <p:spPr bwMode="auto">
          <a:xfrm>
            <a:off x="696602" y="3377745"/>
            <a:ext cx="1025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en-US" sz="1400" dirty="0">
                <a:solidFill>
                  <a:srgbClr val="666666"/>
                </a:solidFill>
                <a:latin typeface="SAP-icons" pitchFamily="2" charset="0"/>
              </a:rPr>
              <a:t></a:t>
            </a:r>
            <a:endParaRPr lang="en-US" sz="5400" dirty="0">
              <a:solidFill>
                <a:srgbClr val="666666"/>
              </a:solidFill>
              <a:latin typeface="SAP-icons" pitchFamily="2" charset="0"/>
              <a:cs typeface="Arial" pitchFamily="34" charset="0"/>
            </a:endParaRPr>
          </a:p>
        </p:txBody>
      </p:sp>
      <p:sp>
        <p:nvSpPr>
          <p:cNvPr id="410" name="Rectangle 346"/>
          <p:cNvSpPr>
            <a:spLocks noChangeArrowheads="1"/>
          </p:cNvSpPr>
          <p:nvPr/>
        </p:nvSpPr>
        <p:spPr bwMode="auto">
          <a:xfrm>
            <a:off x="3393738" y="3391624"/>
            <a:ext cx="1025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en-US" sz="1400" dirty="0">
                <a:solidFill>
                  <a:srgbClr val="666666"/>
                </a:solidFill>
                <a:latin typeface="SAP-icons" pitchFamily="2" charset="0"/>
              </a:rPr>
              <a:t></a:t>
            </a:r>
            <a:endParaRPr lang="en-US" sz="5400" dirty="0">
              <a:solidFill>
                <a:srgbClr val="666666"/>
              </a:solidFill>
              <a:latin typeface="Arial" pitchFamily="34" charset="0"/>
              <a:cs typeface="Arial" pitchFamily="34" charset="0"/>
            </a:endParaRPr>
          </a:p>
        </p:txBody>
      </p:sp>
      <p:sp>
        <p:nvSpPr>
          <p:cNvPr id="206" name="Rectangle 245"/>
          <p:cNvSpPr>
            <a:spLocks noChangeArrowheads="1"/>
          </p:cNvSpPr>
          <p:nvPr/>
        </p:nvSpPr>
        <p:spPr bwMode="auto">
          <a:xfrm>
            <a:off x="671503" y="4130885"/>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27</a:t>
            </a:r>
          </a:p>
        </p:txBody>
      </p:sp>
      <p:sp>
        <p:nvSpPr>
          <p:cNvPr id="207" name="Rectangle 252"/>
          <p:cNvSpPr>
            <a:spLocks noChangeArrowheads="1"/>
          </p:cNvSpPr>
          <p:nvPr/>
        </p:nvSpPr>
        <p:spPr bwMode="auto">
          <a:xfrm>
            <a:off x="671503" y="4559077"/>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28</a:t>
            </a:r>
            <a:endParaRPr lang="en-US" sz="4000" dirty="0">
              <a:solidFill>
                <a:srgbClr val="666666"/>
              </a:solidFill>
              <a:latin typeface="Arial" panose="020B0604020202020204" pitchFamily="34" charset="0"/>
              <a:ea typeface="Open Sans Semibold" pitchFamily="34" charset="0"/>
              <a:cs typeface="Arial" panose="020B0604020202020204" pitchFamily="34" charset="0"/>
            </a:endParaRPr>
          </a:p>
        </p:txBody>
      </p:sp>
      <p:sp>
        <p:nvSpPr>
          <p:cNvPr id="411" name="Rectangle 259"/>
          <p:cNvSpPr>
            <a:spLocks noChangeArrowheads="1"/>
          </p:cNvSpPr>
          <p:nvPr/>
        </p:nvSpPr>
        <p:spPr bwMode="auto">
          <a:xfrm>
            <a:off x="671503" y="499648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29</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412" name="Rectangle 266"/>
          <p:cNvSpPr>
            <a:spLocks noChangeArrowheads="1"/>
          </p:cNvSpPr>
          <p:nvPr/>
        </p:nvSpPr>
        <p:spPr bwMode="auto">
          <a:xfrm>
            <a:off x="671503" y="542467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30</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413" name="Rectangle 273"/>
          <p:cNvSpPr>
            <a:spLocks noChangeArrowheads="1"/>
          </p:cNvSpPr>
          <p:nvPr/>
        </p:nvSpPr>
        <p:spPr bwMode="auto">
          <a:xfrm>
            <a:off x="671503" y="584826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31</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414" name="Rectangle 280"/>
          <p:cNvSpPr>
            <a:spLocks noChangeArrowheads="1"/>
          </p:cNvSpPr>
          <p:nvPr/>
        </p:nvSpPr>
        <p:spPr bwMode="auto">
          <a:xfrm>
            <a:off x="669090" y="6276456"/>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32</a:t>
            </a:r>
          </a:p>
        </p:txBody>
      </p:sp>
      <p:sp>
        <p:nvSpPr>
          <p:cNvPr id="118" name="TextBox 117"/>
          <p:cNvSpPr txBox="1"/>
          <p:nvPr/>
        </p:nvSpPr>
        <p:spPr>
          <a:xfrm>
            <a:off x="735274" y="1745019"/>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000000"/>
                </a:solidFill>
                <a:latin typeface="Open Sans" pitchFamily="34" charset="0"/>
                <a:cs typeface="Arial" pitchFamily="34" charset="0"/>
              </a:rPr>
              <a:t>01/01/14 </a:t>
            </a:r>
            <a:endParaRPr lang="en-US" sz="1300" dirty="0">
              <a:solidFill>
                <a:srgbClr val="444444"/>
              </a:solidFill>
              <a:latin typeface="Arial" pitchFamily="34" charset="0"/>
              <a:cs typeface="Arial" pitchFamily="34" charset="0"/>
            </a:endParaRPr>
          </a:p>
        </p:txBody>
      </p:sp>
      <p:sp>
        <p:nvSpPr>
          <p:cNvPr id="119" name="Rectangle 118"/>
          <p:cNvSpPr/>
          <p:nvPr/>
        </p:nvSpPr>
        <p:spPr>
          <a:xfrm>
            <a:off x="639850" y="1662165"/>
            <a:ext cx="395427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120" name="Rectangle 119"/>
          <p:cNvSpPr/>
          <p:nvPr/>
        </p:nvSpPr>
        <p:spPr>
          <a:xfrm>
            <a:off x="4093326" y="1636818"/>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121" name="TextBox 120"/>
          <p:cNvSpPr txBox="1"/>
          <p:nvPr/>
        </p:nvSpPr>
        <p:spPr>
          <a:xfrm>
            <a:off x="714180" y="2952229"/>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000000"/>
                </a:solidFill>
                <a:latin typeface="Open Sans" pitchFamily="34" charset="0"/>
                <a:cs typeface="Arial" pitchFamily="34" charset="0"/>
              </a:rPr>
              <a:t>01/01/14 </a:t>
            </a:r>
            <a:endParaRPr lang="en-US" sz="1300" dirty="0">
              <a:solidFill>
                <a:srgbClr val="444444"/>
              </a:solidFill>
              <a:latin typeface="Arial" pitchFamily="34" charset="0"/>
              <a:cs typeface="Arial" pitchFamily="34" charset="0"/>
            </a:endParaRPr>
          </a:p>
        </p:txBody>
      </p:sp>
      <p:sp>
        <p:nvSpPr>
          <p:cNvPr id="122" name="Rectangle 121"/>
          <p:cNvSpPr/>
          <p:nvPr/>
        </p:nvSpPr>
        <p:spPr>
          <a:xfrm>
            <a:off x="618756" y="2869375"/>
            <a:ext cx="395427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123" name="Rectangle 122"/>
          <p:cNvSpPr/>
          <p:nvPr/>
        </p:nvSpPr>
        <p:spPr>
          <a:xfrm>
            <a:off x="4072232" y="2844028"/>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124" name="Rectangle 123"/>
          <p:cNvSpPr/>
          <p:nvPr/>
        </p:nvSpPr>
        <p:spPr>
          <a:xfrm>
            <a:off x="603759" y="3247705"/>
            <a:ext cx="3143711" cy="3324038"/>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dirty="0"/>
          </a:p>
        </p:txBody>
      </p:sp>
    </p:spTree>
    <p:extLst>
      <p:ext uri="{BB962C8B-B14F-4D97-AF65-F5344CB8AC3E}">
        <p14:creationId xmlns:p14="http://schemas.microsoft.com/office/powerpoint/2010/main" val="176677734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Sharing</a:t>
            </a:r>
          </a:p>
        </p:txBody>
      </p:sp>
      <p:grpSp>
        <p:nvGrpSpPr>
          <p:cNvPr id="4" name="Group 3"/>
          <p:cNvGrpSpPr/>
          <p:nvPr/>
        </p:nvGrpSpPr>
        <p:grpSpPr>
          <a:xfrm>
            <a:off x="7699206" y="5780363"/>
            <a:ext cx="465312" cy="423863"/>
            <a:chOff x="4318456" y="4083466"/>
            <a:chExt cx="465312" cy="423863"/>
          </a:xfrm>
        </p:grpSpPr>
        <p:sp>
          <p:nvSpPr>
            <p:cNvPr id="5" name="Rectangle 4"/>
            <p:cNvSpPr/>
            <p:nvPr/>
          </p:nvSpPr>
          <p:spPr>
            <a:xfrm>
              <a:off x="4318456" y="4083466"/>
              <a:ext cx="465312"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386148" y="4176288"/>
              <a:ext cx="329932"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7" name="Group 6"/>
          <p:cNvGrpSpPr/>
          <p:nvPr/>
        </p:nvGrpSpPr>
        <p:grpSpPr>
          <a:xfrm>
            <a:off x="6440076" y="3918149"/>
            <a:ext cx="1662523" cy="1884082"/>
            <a:chOff x="5803200" y="4166879"/>
            <a:chExt cx="1333978" cy="1884082"/>
          </a:xfrm>
        </p:grpSpPr>
        <p:sp>
          <p:nvSpPr>
            <p:cNvPr id="8" name="Rectangle 7"/>
            <p:cNvSpPr/>
            <p:nvPr/>
          </p:nvSpPr>
          <p:spPr>
            <a:xfrm>
              <a:off x="5803200" y="4166879"/>
              <a:ext cx="1328737" cy="423863"/>
            </a:xfrm>
            <a:prstGeom prst="rect">
              <a:avLst/>
            </a:pr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Send Email</a:t>
              </a:r>
            </a:p>
          </p:txBody>
        </p:sp>
        <p:sp>
          <p:nvSpPr>
            <p:cNvPr id="9" name="Rectangle 8"/>
            <p:cNvSpPr/>
            <p:nvPr/>
          </p:nvSpPr>
          <p:spPr bwMode="gray">
            <a:xfrm>
              <a:off x="5803200" y="5028082"/>
              <a:ext cx="1323730" cy="847726"/>
            </a:xfrm>
            <a:prstGeom prst="rect">
              <a:avLst/>
            </a:prstGeom>
            <a:solidFill>
              <a:schemeClr val="bg2">
                <a:lumMod val="25000"/>
              </a:schemeClr>
            </a:solidFill>
            <a:ln w="127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anose="020B0606030504020204" pitchFamily="34" charset="0"/>
                <a:cs typeface="Arial" panose="020B0604020202020204" pitchFamily="34" charset="0"/>
              </a:endParaRPr>
            </a:p>
          </p:txBody>
        </p:sp>
        <p:sp>
          <p:nvSpPr>
            <p:cNvPr id="10" name="Rectangle 9"/>
            <p:cNvSpPr/>
            <p:nvPr/>
          </p:nvSpPr>
          <p:spPr>
            <a:xfrm>
              <a:off x="5803200" y="5451945"/>
              <a:ext cx="1328737" cy="423863"/>
            </a:xfrm>
            <a:prstGeom prst="rect">
              <a:avLst/>
            </a:prstGeom>
            <a:solidFill>
              <a:schemeClr val="bg2">
                <a:lumMod val="25000"/>
              </a:schemeClr>
            </a:solidFill>
            <a:ln>
              <a:noFill/>
            </a:ln>
            <a:effectLst>
              <a:innerShdw blurRad="12700" dist="12700" dir="16200000">
                <a:schemeClr val="bg1">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open in &lt;app type&gt;</a:t>
              </a: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11" name="Rectangle 10"/>
            <p:cNvSpPr/>
            <p:nvPr/>
          </p:nvSpPr>
          <p:spPr>
            <a:xfrm>
              <a:off x="5803200" y="5028082"/>
              <a:ext cx="1328737" cy="423863"/>
            </a:xfrm>
            <a:prstGeom prst="rect">
              <a:avLst/>
            </a:prstGeom>
            <a:solidFill>
              <a:schemeClr val="bg2">
                <a:lumMod val="25000"/>
              </a:schemeClr>
            </a:solidFill>
            <a:ln>
              <a:noFill/>
            </a:ln>
            <a:effectLst>
              <a:innerShdw blurRad="12700" dist="12700" dir="16200000">
                <a:schemeClr val="bg1">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Share in SAP Jam</a:t>
              </a:r>
            </a:p>
          </p:txBody>
        </p:sp>
        <p:cxnSp>
          <p:nvCxnSpPr>
            <p:cNvPr id="12" name="Straight Connector 11"/>
            <p:cNvCxnSpPr/>
            <p:nvPr/>
          </p:nvCxnSpPr>
          <p:spPr>
            <a:xfrm>
              <a:off x="5803200" y="5451945"/>
              <a:ext cx="13237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lowchart: Merge 26"/>
            <p:cNvSpPr/>
            <p:nvPr/>
          </p:nvSpPr>
          <p:spPr bwMode="gray">
            <a:xfrm>
              <a:off x="6863083" y="5875808"/>
              <a:ext cx="274095" cy="175153"/>
            </a:xfrm>
            <a:prstGeom prst="flowChartMerge">
              <a:avLst/>
            </a:prstGeom>
            <a:solidFill>
              <a:schemeClr val="bg2">
                <a:lumMod val="25000"/>
              </a:schemeClr>
            </a:solidFill>
            <a:ln w="127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anose="020B0606030504020204" pitchFamily="34" charset="0"/>
                <a:cs typeface="Arial" panose="020B0604020202020204" pitchFamily="34" charset="0"/>
              </a:endParaRPr>
            </a:p>
          </p:txBody>
        </p:sp>
        <p:cxnSp>
          <p:nvCxnSpPr>
            <p:cNvPr id="14" name="Straight Connector 13"/>
            <p:cNvCxnSpPr/>
            <p:nvPr/>
          </p:nvCxnSpPr>
          <p:spPr>
            <a:xfrm>
              <a:off x="5803200" y="5024129"/>
              <a:ext cx="13237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942411" y="4302674"/>
              <a:ext cx="24432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400" dirty="0">
                <a:solidFill>
                  <a:schemeClr val="bg1"/>
                </a:solidFill>
                <a:latin typeface="Open Sans" pitchFamily="34" charset="0"/>
                <a:ea typeface="Open Sans" pitchFamily="34" charset="0"/>
                <a:cs typeface="Open Sans" pitchFamily="34" charset="0"/>
              </a:endParaRPr>
            </a:p>
          </p:txBody>
        </p:sp>
        <p:sp>
          <p:nvSpPr>
            <p:cNvPr id="18" name="Rectangle 17"/>
            <p:cNvSpPr/>
            <p:nvPr/>
          </p:nvSpPr>
          <p:spPr>
            <a:xfrm>
              <a:off x="5803200" y="4594695"/>
              <a:ext cx="1328737" cy="423863"/>
            </a:xfrm>
            <a:prstGeom prst="rect">
              <a:avLst/>
            </a:prstGeom>
            <a:solidFill>
              <a:schemeClr val="bg2">
                <a:lumMod val="25000"/>
              </a:schemeClr>
            </a:solidFill>
            <a:ln>
              <a:noFill/>
            </a:ln>
            <a:effectLst>
              <a:innerShdw blurRad="12700" dist="12700" dir="16200000">
                <a:schemeClr val="bg1">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Save as Tile</a:t>
              </a:r>
            </a:p>
          </p:txBody>
        </p:sp>
        <p:cxnSp>
          <p:nvCxnSpPr>
            <p:cNvPr id="19" name="Straight Connector 18"/>
            <p:cNvCxnSpPr/>
            <p:nvPr/>
          </p:nvCxnSpPr>
          <p:spPr>
            <a:xfrm>
              <a:off x="5803200" y="4590742"/>
              <a:ext cx="13237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6491788" y="3945653"/>
            <a:ext cx="390251" cy="338554"/>
          </a:xfrm>
          <a:prstGeom prst="rect">
            <a:avLst/>
          </a:prstGeom>
        </p:spPr>
        <p:txBody>
          <a:bodyPr wrap="none">
            <a:spAutoFit/>
          </a:bodyPr>
          <a:lstStyle/>
          <a:p>
            <a:r>
              <a:rPr lang="en-US" sz="1600" dirty="0">
                <a:solidFill>
                  <a:schemeClr val="bg1"/>
                </a:solidFill>
                <a:latin typeface="SAP-icons"/>
              </a:rPr>
              <a:t></a:t>
            </a:r>
            <a:endParaRPr lang="en-US" sz="1600" dirty="0">
              <a:solidFill>
                <a:schemeClr val="bg1"/>
              </a:solidFill>
            </a:endParaRPr>
          </a:p>
        </p:txBody>
      </p:sp>
      <p:sp>
        <p:nvSpPr>
          <p:cNvPr id="3" name="Rectangle 2"/>
          <p:cNvSpPr/>
          <p:nvPr/>
        </p:nvSpPr>
        <p:spPr>
          <a:xfrm>
            <a:off x="6485576" y="4404054"/>
            <a:ext cx="402674" cy="338554"/>
          </a:xfrm>
          <a:prstGeom prst="rect">
            <a:avLst/>
          </a:prstGeom>
        </p:spPr>
        <p:txBody>
          <a:bodyPr wrap="none">
            <a:spAutoFit/>
          </a:bodyPr>
          <a:lstStyle/>
          <a:p>
            <a:r>
              <a:rPr lang="en-US" sz="1600" dirty="0">
                <a:solidFill>
                  <a:schemeClr val="bg1"/>
                </a:solidFill>
                <a:latin typeface="SAP-icons"/>
              </a:rPr>
              <a:t></a:t>
            </a:r>
            <a:endParaRPr lang="en-US" sz="1600" dirty="0">
              <a:solidFill>
                <a:schemeClr val="bg1"/>
              </a:solidFill>
            </a:endParaRPr>
          </a:p>
        </p:txBody>
      </p:sp>
      <p:sp>
        <p:nvSpPr>
          <p:cNvPr id="22" name="Rectangle 21"/>
          <p:cNvSpPr/>
          <p:nvPr/>
        </p:nvSpPr>
        <p:spPr>
          <a:xfrm>
            <a:off x="6485576" y="4810454"/>
            <a:ext cx="402674" cy="338554"/>
          </a:xfrm>
          <a:prstGeom prst="rect">
            <a:avLst/>
          </a:prstGeom>
        </p:spPr>
        <p:txBody>
          <a:bodyPr wrap="none">
            <a:spAutoFit/>
          </a:bodyPr>
          <a:lstStyle/>
          <a:p>
            <a:r>
              <a:rPr lang="en-US" sz="1600" dirty="0">
                <a:solidFill>
                  <a:srgbClr val="FFFFFF"/>
                </a:solidFill>
                <a:latin typeface="SAP-icons"/>
              </a:rPr>
              <a:t></a:t>
            </a:r>
            <a:endParaRPr lang="en-US" sz="1600" dirty="0">
              <a:solidFill>
                <a:srgbClr val="FFFFFF"/>
              </a:solidFill>
            </a:endParaRPr>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603" y="1388269"/>
            <a:ext cx="2857500" cy="5072063"/>
          </a:xfrm>
          <a:prstGeom prst="rect">
            <a:avLst/>
          </a:prstGeom>
        </p:spPr>
      </p:pic>
      <p:sp>
        <p:nvSpPr>
          <p:cNvPr id="26" name="Rectangle 25"/>
          <p:cNvSpPr/>
          <p:nvPr/>
        </p:nvSpPr>
        <p:spPr bwMode="gray">
          <a:xfrm>
            <a:off x="1141412" y="5477797"/>
            <a:ext cx="2860676" cy="982535"/>
          </a:xfrm>
          <a:prstGeom prst="rect">
            <a:avLst/>
          </a:prstGeom>
          <a:solidFill>
            <a:schemeClr val="bg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30" name="TextBox 29"/>
          <p:cNvSpPr txBox="1"/>
          <p:nvPr/>
        </p:nvSpPr>
        <p:spPr>
          <a:xfrm>
            <a:off x="3122613" y="6233515"/>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31" name="TextBox 30"/>
          <p:cNvSpPr txBox="1"/>
          <p:nvPr/>
        </p:nvSpPr>
        <p:spPr>
          <a:xfrm>
            <a:off x="1266437" y="6233516"/>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100 Items</a:t>
            </a:r>
          </a:p>
        </p:txBody>
      </p:sp>
      <p:sp>
        <p:nvSpPr>
          <p:cNvPr id="39" name="Rectangle 38"/>
          <p:cNvSpPr/>
          <p:nvPr/>
        </p:nvSpPr>
        <p:spPr bwMode="gray">
          <a:xfrm>
            <a:off x="1137603" y="3255572"/>
            <a:ext cx="2860676" cy="1208081"/>
          </a:xfrm>
          <a:prstGeom prst="rect">
            <a:avLst/>
          </a:prstGeom>
          <a:solidFill>
            <a:schemeClr val="bg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40" name="TextBox 39"/>
          <p:cNvSpPr txBox="1"/>
          <p:nvPr/>
        </p:nvSpPr>
        <p:spPr>
          <a:xfrm>
            <a:off x="1262627" y="3459137"/>
            <a:ext cx="1617376" cy="391988"/>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Emmett</a:t>
            </a:r>
          </a:p>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Brown</a:t>
            </a:r>
          </a:p>
        </p:txBody>
      </p:sp>
      <p:sp>
        <p:nvSpPr>
          <p:cNvPr id="41" name="TextBox 40"/>
          <p:cNvSpPr txBox="1"/>
          <p:nvPr/>
        </p:nvSpPr>
        <p:spPr>
          <a:xfrm>
            <a:off x="2243390" y="3390978"/>
            <a:ext cx="1638325"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3,762,199.90</a:t>
            </a:r>
          </a:p>
        </p:txBody>
      </p:sp>
      <p:sp>
        <p:nvSpPr>
          <p:cNvPr id="42" name="TextBox 41"/>
          <p:cNvSpPr txBox="1"/>
          <p:nvPr/>
        </p:nvSpPr>
        <p:spPr>
          <a:xfrm>
            <a:off x="3454084" y="3660802"/>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43" name="TextBox 42"/>
          <p:cNvSpPr txBox="1"/>
          <p:nvPr/>
        </p:nvSpPr>
        <p:spPr>
          <a:xfrm>
            <a:off x="3118804" y="4011290"/>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1 day ago</a:t>
            </a:r>
          </a:p>
        </p:txBody>
      </p:sp>
      <p:sp>
        <p:nvSpPr>
          <p:cNvPr id="44" name="TextBox 43"/>
          <p:cNvSpPr txBox="1"/>
          <p:nvPr/>
        </p:nvSpPr>
        <p:spPr>
          <a:xfrm>
            <a:off x="1262627" y="4011291"/>
            <a:ext cx="1617376" cy="34624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3 Items</a:t>
            </a:r>
          </a:p>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On behalf of Marty McFly</a:t>
            </a:r>
          </a:p>
        </p:txBody>
      </p:sp>
      <p:sp>
        <p:nvSpPr>
          <p:cNvPr id="46" name="Rectangle 45"/>
          <p:cNvSpPr/>
          <p:nvPr/>
        </p:nvSpPr>
        <p:spPr bwMode="gray">
          <a:xfrm>
            <a:off x="1137603" y="2242111"/>
            <a:ext cx="2860676" cy="1013460"/>
          </a:xfrm>
          <a:prstGeom prst="rect">
            <a:avLst/>
          </a:prstGeom>
          <a:solidFill>
            <a:schemeClr val="bg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47" name="TextBox 46"/>
          <p:cNvSpPr txBox="1"/>
          <p:nvPr/>
        </p:nvSpPr>
        <p:spPr>
          <a:xfrm>
            <a:off x="1262628" y="2445677"/>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Tony Stark</a:t>
            </a:r>
          </a:p>
        </p:txBody>
      </p:sp>
      <p:sp>
        <p:nvSpPr>
          <p:cNvPr id="48" name="TextBox 47"/>
          <p:cNvSpPr txBox="1"/>
          <p:nvPr/>
        </p:nvSpPr>
        <p:spPr>
          <a:xfrm>
            <a:off x="2560323" y="2377518"/>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100 Mio</a:t>
            </a:r>
            <a:endParaRPr lang="en-US" sz="900" dirty="0">
              <a:latin typeface="Arial Narrow" pitchFamily="34" charset="0"/>
              <a:ea typeface="Open Sans Condensed" pitchFamily="34" charset="0"/>
              <a:cs typeface="Arial" pitchFamily="34" charset="0"/>
            </a:endParaRPr>
          </a:p>
        </p:txBody>
      </p:sp>
      <p:sp>
        <p:nvSpPr>
          <p:cNvPr id="49" name="TextBox 48"/>
          <p:cNvSpPr txBox="1"/>
          <p:nvPr/>
        </p:nvSpPr>
        <p:spPr>
          <a:xfrm>
            <a:off x="3454084" y="2647342"/>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50" name="TextBox 49"/>
          <p:cNvSpPr txBox="1"/>
          <p:nvPr/>
        </p:nvSpPr>
        <p:spPr>
          <a:xfrm>
            <a:off x="3118804" y="2997830"/>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Today</a:t>
            </a:r>
          </a:p>
        </p:txBody>
      </p:sp>
      <p:sp>
        <p:nvSpPr>
          <p:cNvPr id="51" name="TextBox 50"/>
          <p:cNvSpPr txBox="1"/>
          <p:nvPr/>
        </p:nvSpPr>
        <p:spPr>
          <a:xfrm>
            <a:off x="1262628" y="2997832"/>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 Item</a:t>
            </a:r>
          </a:p>
        </p:txBody>
      </p:sp>
      <p:cxnSp>
        <p:nvCxnSpPr>
          <p:cNvPr id="52" name="Straight Connector 51"/>
          <p:cNvCxnSpPr/>
          <p:nvPr/>
        </p:nvCxnSpPr>
        <p:spPr>
          <a:xfrm>
            <a:off x="1137603" y="3255571"/>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139507" y="1818249"/>
            <a:ext cx="2860676" cy="42386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endParaRPr lang="en-US"/>
          </a:p>
        </p:txBody>
      </p:sp>
      <p:cxnSp>
        <p:nvCxnSpPr>
          <p:cNvPr id="54" name="Straight Connector 53"/>
          <p:cNvCxnSpPr/>
          <p:nvPr/>
        </p:nvCxnSpPr>
        <p:spPr>
          <a:xfrm>
            <a:off x="1139507" y="2242111"/>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568701" y="1895713"/>
            <a:ext cx="431481" cy="246221"/>
          </a:xfrm>
          <a:prstGeom prst="rect">
            <a:avLst/>
          </a:prstGeom>
          <a:solidFill>
            <a:srgbClr val="F2F2F2"/>
          </a:solid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56" name="TextBox 55"/>
          <p:cNvSpPr txBox="1"/>
          <p:nvPr/>
        </p:nvSpPr>
        <p:spPr>
          <a:xfrm>
            <a:off x="1255004" y="1962611"/>
            <a:ext cx="1190847" cy="153888"/>
          </a:xfrm>
          <a:prstGeom prst="rect">
            <a:avLst/>
          </a:prstGeom>
          <a:solidFill>
            <a:srgbClr val="F2F2F2"/>
          </a:solid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anose="020B0706030804020204" pitchFamily="34" charset="0"/>
                <a:cs typeface="Arial" panose="020B0604020202020204" pitchFamily="34" charset="0"/>
              </a:rPr>
              <a:t>Search</a:t>
            </a:r>
          </a:p>
        </p:txBody>
      </p:sp>
      <p:cxnSp>
        <p:nvCxnSpPr>
          <p:cNvPr id="57" name="Straight Connector 56"/>
          <p:cNvCxnSpPr/>
          <p:nvPr/>
        </p:nvCxnSpPr>
        <p:spPr>
          <a:xfrm>
            <a:off x="3568700" y="1818249"/>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1127603" y="1385190"/>
            <a:ext cx="2871307" cy="433060"/>
            <a:chOff x="1127602" y="889890"/>
            <a:chExt cx="2871307" cy="433060"/>
          </a:xfrm>
        </p:grpSpPr>
        <p:sp>
          <p:nvSpPr>
            <p:cNvPr id="59" name="Rectangle 58"/>
            <p:cNvSpPr/>
            <p:nvPr/>
          </p:nvSpPr>
          <p:spPr>
            <a:xfrm>
              <a:off x="1137603"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p:nvPr/>
          </p:nvCxnSpPr>
          <p:spPr>
            <a:xfrm>
              <a:off x="1141412" y="1322950"/>
              <a:ext cx="285749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629320" y="1033925"/>
              <a:ext cx="2256204" cy="153888"/>
            </a:xfrm>
            <a:prstGeom prst="rect">
              <a:avLst/>
            </a:prstGeom>
            <a:noFill/>
          </p:spPr>
          <p:txBody>
            <a:bodyPr wrap="square" lIns="0" tIns="0" rIns="0" bIns="0" rtlCol="0">
              <a:spAutoFit/>
            </a:bodyPr>
            <a:lstStyle/>
            <a:p>
              <a:pPr lvl="0" algn="r" fontAlgn="base">
                <a:spcBef>
                  <a:spcPct val="50000"/>
                </a:spcBef>
                <a:spcAft>
                  <a:spcPct val="0"/>
                </a:spcAft>
                <a:buClr>
                  <a:srgbClr val="F0AB00"/>
                </a:buClr>
                <a:buSzPct val="80000"/>
              </a:pPr>
              <a:r>
                <a:rPr lang="en-US" sz="1000" dirty="0">
                  <a:solidFill>
                    <a:srgbClr val="444444"/>
                  </a:solidFill>
                  <a:latin typeface="Arial" panose="020B0604020202020204" pitchFamily="34" charset="0"/>
                  <a:ea typeface="Open Sans" pitchFamily="34" charset="0"/>
                  <a:cs typeface="Arial" panose="020B0604020202020204" pitchFamily="34" charset="0"/>
                </a:rPr>
                <a:t>Lorem Ipsum</a:t>
              </a:r>
              <a:endParaRPr lang="en-US" sz="4400" dirty="0">
                <a:solidFill>
                  <a:srgbClr val="444444"/>
                </a:solidFill>
                <a:latin typeface="SAP-icons" pitchFamily="2" charset="0"/>
                <a:cs typeface="Arial" pitchFamily="34" charset="0"/>
              </a:endParaRPr>
            </a:p>
          </p:txBody>
        </p:sp>
        <p:sp>
          <p:nvSpPr>
            <p:cNvPr id="62" name="TextBox 61"/>
            <p:cNvSpPr txBox="1"/>
            <p:nvPr/>
          </p:nvSpPr>
          <p:spPr>
            <a:xfrm>
              <a:off x="1127602" y="1012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cxnSp>
          <p:nvCxnSpPr>
            <p:cNvPr id="63" name="Straight Connector 62"/>
            <p:cNvCxnSpPr/>
            <p:nvPr/>
          </p:nvCxnSpPr>
          <p:spPr>
            <a:xfrm>
              <a:off x="1552925" y="88989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3062552" y="88989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flipV="1">
              <a:off x="1137603"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p:cNvGrpSpPr/>
          <p:nvPr/>
        </p:nvGrpSpPr>
        <p:grpSpPr>
          <a:xfrm>
            <a:off x="1135063" y="6036468"/>
            <a:ext cx="2872029" cy="423864"/>
            <a:chOff x="5144258" y="5541167"/>
            <a:chExt cx="2872029" cy="423864"/>
          </a:xfrm>
        </p:grpSpPr>
        <p:sp>
          <p:nvSpPr>
            <p:cNvPr id="67" name="Rectangle 66"/>
            <p:cNvSpPr/>
            <p:nvPr/>
          </p:nvSpPr>
          <p:spPr>
            <a:xfrm>
              <a:off x="5144258" y="5541168"/>
              <a:ext cx="2872029"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7585439" y="5631108"/>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cxnSp>
          <p:nvCxnSpPr>
            <p:cNvPr id="69" name="Straight Connector 68"/>
            <p:cNvCxnSpPr/>
            <p:nvPr/>
          </p:nvCxnSpPr>
          <p:spPr>
            <a:xfrm>
              <a:off x="7585439" y="5541167"/>
              <a:ext cx="0" cy="423863"/>
            </a:xfrm>
            <a:prstGeom prst="line">
              <a:avLst/>
            </a:prstGeom>
            <a:ln w="12700">
              <a:solidFill>
                <a:srgbClr val="626F78"/>
              </a:solidFill>
            </a:ln>
          </p:spPr>
          <p:style>
            <a:lnRef idx="1">
              <a:schemeClr val="accent1"/>
            </a:lnRef>
            <a:fillRef idx="0">
              <a:schemeClr val="accent1"/>
            </a:fillRef>
            <a:effectRef idx="0">
              <a:schemeClr val="accent1"/>
            </a:effectRef>
            <a:fontRef idx="minor">
              <a:schemeClr val="tx1"/>
            </a:fontRef>
          </p:style>
        </p:cxnSp>
      </p:grpSp>
      <p:sp>
        <p:nvSpPr>
          <p:cNvPr id="81" name="Rectangle 80"/>
          <p:cNvSpPr/>
          <p:nvPr/>
        </p:nvSpPr>
        <p:spPr bwMode="gray">
          <a:xfrm>
            <a:off x="1138531" y="1375385"/>
            <a:ext cx="2864486" cy="5071181"/>
          </a:xfrm>
          <a:prstGeom prst="rect">
            <a:avLst/>
          </a:prstGeom>
          <a:solidFill>
            <a:schemeClr val="tx1">
              <a:alpha val="68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7" name="TextBox 26"/>
          <p:cNvSpPr txBox="1"/>
          <p:nvPr/>
        </p:nvSpPr>
        <p:spPr>
          <a:xfrm>
            <a:off x="1253736" y="5706762"/>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Milton Waddams</a:t>
            </a:r>
          </a:p>
        </p:txBody>
      </p:sp>
      <p:sp>
        <p:nvSpPr>
          <p:cNvPr id="28" name="TextBox 27"/>
          <p:cNvSpPr txBox="1"/>
          <p:nvPr/>
        </p:nvSpPr>
        <p:spPr>
          <a:xfrm>
            <a:off x="2551432" y="5638602"/>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1.99</a:t>
            </a:r>
          </a:p>
        </p:txBody>
      </p:sp>
      <p:sp>
        <p:nvSpPr>
          <p:cNvPr id="29" name="TextBox 28"/>
          <p:cNvSpPr txBox="1"/>
          <p:nvPr/>
        </p:nvSpPr>
        <p:spPr>
          <a:xfrm>
            <a:off x="3445193" y="5908426"/>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32" name="Rectangle 31"/>
          <p:cNvSpPr/>
          <p:nvPr/>
        </p:nvSpPr>
        <p:spPr bwMode="gray">
          <a:xfrm>
            <a:off x="1128712" y="4489737"/>
            <a:ext cx="2860676" cy="1013460"/>
          </a:xfrm>
          <a:prstGeom prst="rect">
            <a:avLst/>
          </a:prstGeom>
          <a:solidFill>
            <a:schemeClr val="bg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33" name="TextBox 32"/>
          <p:cNvSpPr txBox="1"/>
          <p:nvPr/>
        </p:nvSpPr>
        <p:spPr>
          <a:xfrm>
            <a:off x="1253737" y="4693303"/>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Bill Lumbergh</a:t>
            </a:r>
          </a:p>
        </p:txBody>
      </p:sp>
      <p:sp>
        <p:nvSpPr>
          <p:cNvPr id="34" name="TextBox 33"/>
          <p:cNvSpPr txBox="1"/>
          <p:nvPr/>
        </p:nvSpPr>
        <p:spPr>
          <a:xfrm>
            <a:off x="2551432" y="4625142"/>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6,450.00</a:t>
            </a:r>
          </a:p>
        </p:txBody>
      </p:sp>
      <p:sp>
        <p:nvSpPr>
          <p:cNvPr id="35" name="TextBox 34"/>
          <p:cNvSpPr txBox="1"/>
          <p:nvPr/>
        </p:nvSpPr>
        <p:spPr>
          <a:xfrm>
            <a:off x="3445193" y="4894966"/>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36" name="TextBox 35"/>
          <p:cNvSpPr txBox="1"/>
          <p:nvPr/>
        </p:nvSpPr>
        <p:spPr>
          <a:xfrm>
            <a:off x="3109913" y="5245455"/>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6 days ago</a:t>
            </a:r>
          </a:p>
        </p:txBody>
      </p:sp>
      <p:sp>
        <p:nvSpPr>
          <p:cNvPr id="37" name="TextBox 36"/>
          <p:cNvSpPr txBox="1"/>
          <p:nvPr/>
        </p:nvSpPr>
        <p:spPr>
          <a:xfrm>
            <a:off x="1253737" y="5245456"/>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 Items</a:t>
            </a:r>
          </a:p>
        </p:txBody>
      </p:sp>
      <p:cxnSp>
        <p:nvCxnSpPr>
          <p:cNvPr id="38" name="Straight Connector 37"/>
          <p:cNvCxnSpPr/>
          <p:nvPr/>
        </p:nvCxnSpPr>
        <p:spPr>
          <a:xfrm>
            <a:off x="1128712" y="5503196"/>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124904" y="4489052"/>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1131476" y="4347130"/>
            <a:ext cx="2857752" cy="1708929"/>
            <a:chOff x="5803200" y="4166879"/>
            <a:chExt cx="1328737" cy="1708929"/>
          </a:xfrm>
        </p:grpSpPr>
        <p:sp>
          <p:nvSpPr>
            <p:cNvPr id="71" name="Rectangle 70"/>
            <p:cNvSpPr/>
            <p:nvPr/>
          </p:nvSpPr>
          <p:spPr>
            <a:xfrm>
              <a:off x="5803200" y="4166879"/>
              <a:ext cx="1328737" cy="423863"/>
            </a:xfrm>
            <a:prstGeom prst="rect">
              <a:avLst/>
            </a:pr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Send Email</a:t>
              </a:r>
            </a:p>
          </p:txBody>
        </p:sp>
        <p:sp>
          <p:nvSpPr>
            <p:cNvPr id="72" name="Rectangle 71"/>
            <p:cNvSpPr/>
            <p:nvPr/>
          </p:nvSpPr>
          <p:spPr bwMode="gray">
            <a:xfrm>
              <a:off x="5803200" y="5028082"/>
              <a:ext cx="1323730" cy="847726"/>
            </a:xfrm>
            <a:prstGeom prst="rect">
              <a:avLst/>
            </a:prstGeom>
            <a:solidFill>
              <a:schemeClr val="bg2">
                <a:lumMod val="25000"/>
              </a:schemeClr>
            </a:solidFill>
            <a:ln w="127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anose="020B0606030504020204" pitchFamily="34" charset="0"/>
                <a:cs typeface="Arial" panose="020B0604020202020204" pitchFamily="34" charset="0"/>
              </a:endParaRPr>
            </a:p>
          </p:txBody>
        </p:sp>
        <p:sp>
          <p:nvSpPr>
            <p:cNvPr id="73" name="Rectangle 72"/>
            <p:cNvSpPr/>
            <p:nvPr/>
          </p:nvSpPr>
          <p:spPr>
            <a:xfrm>
              <a:off x="5803200" y="5451945"/>
              <a:ext cx="1328737" cy="423863"/>
            </a:xfrm>
            <a:prstGeom prst="rect">
              <a:avLst/>
            </a:prstGeom>
            <a:solidFill>
              <a:schemeClr val="bg2">
                <a:lumMod val="25000"/>
              </a:schemeClr>
            </a:solidFill>
            <a:ln>
              <a:noFill/>
            </a:ln>
            <a:effectLst>
              <a:innerShdw blurRad="12700" dist="12700" dir="16200000">
                <a:schemeClr val="bg1">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open in &lt;app type&gt;</a:t>
              </a: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74" name="Rectangle 73"/>
            <p:cNvSpPr/>
            <p:nvPr/>
          </p:nvSpPr>
          <p:spPr>
            <a:xfrm>
              <a:off x="5803200" y="5028082"/>
              <a:ext cx="1328737" cy="423863"/>
            </a:xfrm>
            <a:prstGeom prst="rect">
              <a:avLst/>
            </a:prstGeom>
            <a:solidFill>
              <a:schemeClr val="bg2">
                <a:lumMod val="25000"/>
              </a:schemeClr>
            </a:solidFill>
            <a:ln>
              <a:noFill/>
            </a:ln>
            <a:effectLst>
              <a:innerShdw blurRad="12700" dist="12700" dir="16200000">
                <a:schemeClr val="bg1">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Share in SAP Jam</a:t>
              </a:r>
            </a:p>
          </p:txBody>
        </p:sp>
        <p:cxnSp>
          <p:nvCxnSpPr>
            <p:cNvPr id="75" name="Straight Connector 74"/>
            <p:cNvCxnSpPr/>
            <p:nvPr/>
          </p:nvCxnSpPr>
          <p:spPr>
            <a:xfrm>
              <a:off x="5803200" y="5451945"/>
              <a:ext cx="13237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5803200" y="5024129"/>
              <a:ext cx="13237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942411" y="4302674"/>
              <a:ext cx="24432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400" dirty="0">
                <a:solidFill>
                  <a:schemeClr val="bg1"/>
                </a:solidFill>
                <a:latin typeface="Open Sans" pitchFamily="34" charset="0"/>
                <a:ea typeface="Open Sans" pitchFamily="34" charset="0"/>
                <a:cs typeface="Open Sans" pitchFamily="34" charset="0"/>
              </a:endParaRPr>
            </a:p>
          </p:txBody>
        </p:sp>
        <p:sp>
          <p:nvSpPr>
            <p:cNvPr id="79" name="Rectangle 78"/>
            <p:cNvSpPr/>
            <p:nvPr/>
          </p:nvSpPr>
          <p:spPr>
            <a:xfrm>
              <a:off x="5803200" y="4594695"/>
              <a:ext cx="1328737" cy="423863"/>
            </a:xfrm>
            <a:prstGeom prst="rect">
              <a:avLst/>
            </a:prstGeom>
            <a:solidFill>
              <a:schemeClr val="bg2">
                <a:lumMod val="25000"/>
              </a:schemeClr>
            </a:solidFill>
            <a:ln>
              <a:noFill/>
            </a:ln>
            <a:effectLst>
              <a:innerShdw blurRad="12700" dist="12700" dir="16200000">
                <a:schemeClr val="bg1">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Save as Tile</a:t>
              </a:r>
            </a:p>
          </p:txBody>
        </p:sp>
        <p:cxnSp>
          <p:nvCxnSpPr>
            <p:cNvPr id="80" name="Straight Connector 79"/>
            <p:cNvCxnSpPr/>
            <p:nvPr/>
          </p:nvCxnSpPr>
          <p:spPr>
            <a:xfrm>
              <a:off x="5803200" y="4590742"/>
              <a:ext cx="13237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2" name="Rectangle 81"/>
          <p:cNvSpPr/>
          <p:nvPr/>
        </p:nvSpPr>
        <p:spPr>
          <a:xfrm>
            <a:off x="1132388" y="4387334"/>
            <a:ext cx="390251" cy="338554"/>
          </a:xfrm>
          <a:prstGeom prst="rect">
            <a:avLst/>
          </a:prstGeom>
        </p:spPr>
        <p:txBody>
          <a:bodyPr wrap="none">
            <a:spAutoFit/>
          </a:bodyPr>
          <a:lstStyle/>
          <a:p>
            <a:r>
              <a:rPr lang="en-US" sz="1600" dirty="0">
                <a:solidFill>
                  <a:schemeClr val="bg1"/>
                </a:solidFill>
                <a:latin typeface="SAP-icons"/>
              </a:rPr>
              <a:t></a:t>
            </a:r>
            <a:endParaRPr lang="en-US" sz="1600" dirty="0">
              <a:solidFill>
                <a:schemeClr val="bg1"/>
              </a:solidFill>
            </a:endParaRPr>
          </a:p>
        </p:txBody>
      </p:sp>
      <p:sp>
        <p:nvSpPr>
          <p:cNvPr id="83" name="Rectangle 82"/>
          <p:cNvSpPr/>
          <p:nvPr/>
        </p:nvSpPr>
        <p:spPr>
          <a:xfrm>
            <a:off x="1126176" y="4845735"/>
            <a:ext cx="402674" cy="338554"/>
          </a:xfrm>
          <a:prstGeom prst="rect">
            <a:avLst/>
          </a:prstGeom>
        </p:spPr>
        <p:txBody>
          <a:bodyPr wrap="none">
            <a:spAutoFit/>
          </a:bodyPr>
          <a:lstStyle/>
          <a:p>
            <a:r>
              <a:rPr lang="en-US" sz="1600" dirty="0">
                <a:solidFill>
                  <a:schemeClr val="bg1"/>
                </a:solidFill>
                <a:latin typeface="SAP-icons"/>
              </a:rPr>
              <a:t></a:t>
            </a:r>
            <a:endParaRPr lang="en-US" sz="1600" dirty="0">
              <a:solidFill>
                <a:schemeClr val="bg1"/>
              </a:solidFill>
            </a:endParaRPr>
          </a:p>
        </p:txBody>
      </p:sp>
      <p:sp>
        <p:nvSpPr>
          <p:cNvPr id="84" name="Rectangle 83"/>
          <p:cNvSpPr/>
          <p:nvPr/>
        </p:nvSpPr>
        <p:spPr>
          <a:xfrm>
            <a:off x="1126176" y="5252135"/>
            <a:ext cx="402674" cy="338554"/>
          </a:xfrm>
          <a:prstGeom prst="rect">
            <a:avLst/>
          </a:prstGeom>
        </p:spPr>
        <p:txBody>
          <a:bodyPr wrap="none">
            <a:spAutoFit/>
          </a:bodyPr>
          <a:lstStyle/>
          <a:p>
            <a:r>
              <a:rPr lang="en-US" sz="1600" dirty="0">
                <a:solidFill>
                  <a:srgbClr val="FFFFFF"/>
                </a:solidFill>
                <a:latin typeface="SAP-icons"/>
              </a:rPr>
              <a:t></a:t>
            </a:r>
            <a:endParaRPr lang="en-US" sz="1600" dirty="0">
              <a:solidFill>
                <a:srgbClr val="FFFFFF"/>
              </a:solidFill>
            </a:endParaRPr>
          </a:p>
        </p:txBody>
      </p:sp>
      <p:sp>
        <p:nvSpPr>
          <p:cNvPr id="85" name="Rectangle 84"/>
          <p:cNvSpPr/>
          <p:nvPr/>
        </p:nvSpPr>
        <p:spPr>
          <a:xfrm>
            <a:off x="1127566" y="6067495"/>
            <a:ext cx="2872934" cy="371405"/>
          </a:xfrm>
          <a:prstGeom prst="rect">
            <a:avLst/>
          </a:prstGeom>
          <a:solidFill>
            <a:srgbClr val="CC1919"/>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sp>
        <p:nvSpPr>
          <p:cNvPr id="87" name="Text Placeholder 2"/>
          <p:cNvSpPr>
            <a:spLocks noGrp="1"/>
          </p:cNvSpPr>
          <p:nvPr>
            <p:ph type="body" sz="quarter" idx="10"/>
          </p:nvPr>
        </p:nvSpPr>
        <p:spPr>
          <a:xfrm>
            <a:off x="324003" y="1690690"/>
            <a:ext cx="8494713" cy="4433532"/>
          </a:xfrm>
        </p:spPr>
        <p:txBody>
          <a:bodyPr/>
          <a:lstStyle/>
          <a:p>
            <a:r>
              <a:rPr lang="en-US" dirty="0">
                <a:solidFill>
                  <a:srgbClr val="006CA7"/>
                </a:solidFill>
                <a:latin typeface="BentonSans Light" panose="02000503000000020004" pitchFamily="2" charset="0"/>
              </a:rPr>
              <a:t>Phone</a:t>
            </a:r>
          </a:p>
          <a:p>
            <a:r>
              <a:rPr lang="en-US" kern="0" dirty="0">
                <a:solidFill>
                  <a:srgbClr val="006CA7"/>
                </a:solidFill>
                <a:ea typeface="Arial Unicode MS" pitchFamily="34" charset="-128"/>
                <a:cs typeface="Arial Unicode MS" pitchFamily="34" charset="-128"/>
              </a:rPr>
              <a:t>							</a:t>
            </a:r>
          </a:p>
          <a:p>
            <a:r>
              <a:rPr lang="en-US" kern="0" dirty="0">
                <a:solidFill>
                  <a:srgbClr val="006CA7"/>
                </a:solidFill>
                <a:ea typeface="Arial Unicode MS" pitchFamily="34" charset="-128"/>
                <a:cs typeface="Arial Unicode MS" pitchFamily="34" charset="-128"/>
              </a:rPr>
              <a:t>															      </a:t>
            </a:r>
          </a:p>
          <a:p>
            <a:r>
              <a:rPr lang="en-US" kern="0" dirty="0">
                <a:solidFill>
                  <a:srgbClr val="006CA7"/>
                </a:solidFill>
                <a:latin typeface="BentonSans Light"/>
                <a:ea typeface="Arial Unicode MS" pitchFamily="34" charset="-128"/>
                <a:cs typeface="BentonSans Light"/>
              </a:rPr>
              <a:t>                                                                                                                                   </a:t>
            </a:r>
            <a:r>
              <a:rPr lang="en-US" kern="0" dirty="0" err="1">
                <a:solidFill>
                  <a:srgbClr val="006CA7"/>
                </a:solidFill>
                <a:latin typeface="BentonSans Light"/>
                <a:ea typeface="Arial Unicode MS" pitchFamily="34" charset="-128"/>
                <a:cs typeface="BentonSans Light"/>
              </a:rPr>
              <a:t>iPad</a:t>
            </a:r>
            <a:r>
              <a:rPr lang="en-US" kern="0" dirty="0">
                <a:solidFill>
                  <a:srgbClr val="006CA7"/>
                </a:solidFill>
                <a:latin typeface="BentonSans Light"/>
                <a:ea typeface="Arial Unicode MS" pitchFamily="34" charset="-128"/>
                <a:cs typeface="BentonSans Light"/>
              </a:rPr>
              <a:t> &amp; Desktop</a:t>
            </a:r>
          </a:p>
        </p:txBody>
      </p:sp>
    </p:spTree>
    <p:extLst>
      <p:ext uri="{BB962C8B-B14F-4D97-AF65-F5344CB8AC3E}">
        <p14:creationId xmlns:p14="http://schemas.microsoft.com/office/powerpoint/2010/main" val="27791155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a:cs typeface="BentonSans Light"/>
              </a:rPr>
              <a:t>IconTabBar</a:t>
            </a:r>
            <a:r>
              <a:rPr lang="en-US" dirty="0">
                <a:latin typeface="BentonSans Light"/>
                <a:cs typeface="BentonSans Light"/>
              </a:rPr>
              <a:t>	</a:t>
            </a:r>
          </a:p>
        </p:txBody>
      </p:sp>
      <p:grpSp>
        <p:nvGrpSpPr>
          <p:cNvPr id="49" name="Group 48"/>
          <p:cNvGrpSpPr/>
          <p:nvPr/>
        </p:nvGrpSpPr>
        <p:grpSpPr>
          <a:xfrm>
            <a:off x="348016" y="2253782"/>
            <a:ext cx="6283324" cy="1193919"/>
            <a:chOff x="2860676" y="4625552"/>
            <a:chExt cx="6283324" cy="1193919"/>
          </a:xfrm>
        </p:grpSpPr>
        <p:sp>
          <p:nvSpPr>
            <p:cNvPr id="50" name="Rectangle 49"/>
            <p:cNvSpPr/>
            <p:nvPr/>
          </p:nvSpPr>
          <p:spPr bwMode="gray">
            <a:xfrm>
              <a:off x="2860676" y="4625552"/>
              <a:ext cx="6283324" cy="1193919"/>
            </a:xfrm>
            <a:prstGeom prst="rect">
              <a:avLst/>
            </a:prstGeom>
            <a:solidFill>
              <a:schemeClr val="bg1"/>
            </a:solidFill>
            <a:ln w="6350" algn="ctr">
              <a:solidFill>
                <a:schemeClr val="bg1">
                  <a:lumMod val="95000"/>
                </a:schemeClr>
              </a:solid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52" name="Straight Connector 51"/>
            <p:cNvCxnSpPr/>
            <p:nvPr/>
          </p:nvCxnSpPr>
          <p:spPr>
            <a:xfrm>
              <a:off x="2860676" y="5819471"/>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6" name="Rectangle 55"/>
          <p:cNvSpPr/>
          <p:nvPr/>
        </p:nvSpPr>
        <p:spPr bwMode="gray">
          <a:xfrm>
            <a:off x="2095933" y="2455362"/>
            <a:ext cx="2787488" cy="790758"/>
          </a:xfrm>
          <a:prstGeom prst="rect">
            <a:avLst/>
          </a:prstGeom>
          <a:solidFill>
            <a:schemeClr val="bg1">
              <a:lumMod val="8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latin typeface="BentonSans Bold"/>
                <a:ea typeface="Arial Unicode MS" pitchFamily="34" charset="-128"/>
                <a:cs typeface="BentonSans Bold"/>
              </a:rPr>
              <a:t>Container can be filled with any content </a:t>
            </a:r>
          </a:p>
        </p:txBody>
      </p:sp>
      <p:grpSp>
        <p:nvGrpSpPr>
          <p:cNvPr id="19" name="Group 18"/>
          <p:cNvGrpSpPr/>
          <p:nvPr/>
        </p:nvGrpSpPr>
        <p:grpSpPr>
          <a:xfrm>
            <a:off x="348016" y="4968407"/>
            <a:ext cx="6283324" cy="1193919"/>
            <a:chOff x="2860676" y="4625552"/>
            <a:chExt cx="6283324" cy="1193919"/>
          </a:xfrm>
        </p:grpSpPr>
        <p:sp>
          <p:nvSpPr>
            <p:cNvPr id="20" name="Rectangle 19"/>
            <p:cNvSpPr/>
            <p:nvPr/>
          </p:nvSpPr>
          <p:spPr bwMode="gray">
            <a:xfrm>
              <a:off x="2860676" y="4625552"/>
              <a:ext cx="6283324" cy="1193919"/>
            </a:xfrm>
            <a:prstGeom prst="rect">
              <a:avLst/>
            </a:prstGeom>
            <a:solidFill>
              <a:schemeClr val="bg1"/>
            </a:solidFill>
            <a:ln w="6350" algn="ctr">
              <a:solidFill>
                <a:schemeClr val="bg1">
                  <a:lumMod val="95000"/>
                </a:schemeClr>
              </a:solid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2" name="Straight Connector 21"/>
            <p:cNvCxnSpPr/>
            <p:nvPr/>
          </p:nvCxnSpPr>
          <p:spPr>
            <a:xfrm>
              <a:off x="2860676" y="5819471"/>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3" name="Rectangle 22"/>
          <p:cNvSpPr/>
          <p:nvPr/>
        </p:nvSpPr>
        <p:spPr bwMode="gray">
          <a:xfrm>
            <a:off x="2095933" y="5169987"/>
            <a:ext cx="2787488" cy="790758"/>
          </a:xfrm>
          <a:prstGeom prst="rect">
            <a:avLst/>
          </a:prstGeom>
          <a:solidFill>
            <a:schemeClr val="bg1">
              <a:lumMod val="8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solidFill>
                  <a:srgbClr val="000000"/>
                </a:solidFill>
                <a:latin typeface="BentonSans Light"/>
                <a:ea typeface="Arial Unicode MS" pitchFamily="34" charset="-128"/>
                <a:cs typeface="BentonSans Light"/>
              </a:rPr>
              <a:t>Container can be filled with any content </a:t>
            </a:r>
          </a:p>
        </p:txBody>
      </p:sp>
      <p:grpSp>
        <p:nvGrpSpPr>
          <p:cNvPr id="39" name="Group 38"/>
          <p:cNvGrpSpPr/>
          <p:nvPr/>
        </p:nvGrpSpPr>
        <p:grpSpPr>
          <a:xfrm>
            <a:off x="631141" y="1690881"/>
            <a:ext cx="1857567" cy="421200"/>
            <a:chOff x="6507602" y="1352802"/>
            <a:chExt cx="1857567" cy="421200"/>
          </a:xfrm>
        </p:grpSpPr>
        <p:sp>
          <p:nvSpPr>
            <p:cNvPr id="40" name="Oval 39"/>
            <p:cNvSpPr/>
            <p:nvPr/>
          </p:nvSpPr>
          <p:spPr bwMode="gray">
            <a:xfrm>
              <a:off x="6507602" y="1352802"/>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42" name="Oval 41"/>
            <p:cNvSpPr/>
            <p:nvPr/>
          </p:nvSpPr>
          <p:spPr bwMode="gray">
            <a:xfrm>
              <a:off x="7223570" y="1352802"/>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44" name="Oval 43"/>
            <p:cNvSpPr/>
            <p:nvPr/>
          </p:nvSpPr>
          <p:spPr bwMode="gray">
            <a:xfrm>
              <a:off x="7943969" y="1352802"/>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grpSp>
      <p:grpSp>
        <p:nvGrpSpPr>
          <p:cNvPr id="5" name="Group 4"/>
          <p:cNvGrpSpPr/>
          <p:nvPr/>
        </p:nvGrpSpPr>
        <p:grpSpPr>
          <a:xfrm>
            <a:off x="631140" y="4353184"/>
            <a:ext cx="2577966" cy="454472"/>
            <a:chOff x="3822015" y="4062716"/>
            <a:chExt cx="2577966" cy="454472"/>
          </a:xfrm>
        </p:grpSpPr>
        <p:sp>
          <p:nvSpPr>
            <p:cNvPr id="53" name="Oval 52"/>
            <p:cNvSpPr/>
            <p:nvPr/>
          </p:nvSpPr>
          <p:spPr bwMode="gray">
            <a:xfrm>
              <a:off x="3822015" y="4095988"/>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54" name="TextBox 53"/>
            <p:cNvSpPr txBox="1"/>
            <p:nvPr/>
          </p:nvSpPr>
          <p:spPr>
            <a:xfrm>
              <a:off x="4964071" y="4062716"/>
              <a:ext cx="28478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1701</a:t>
              </a:r>
            </a:p>
          </p:txBody>
        </p:sp>
        <p:sp>
          <p:nvSpPr>
            <p:cNvPr id="55" name="Oval 54"/>
            <p:cNvSpPr/>
            <p:nvPr/>
          </p:nvSpPr>
          <p:spPr bwMode="gray">
            <a:xfrm>
              <a:off x="4537983" y="4095988"/>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57" name="Oval 56"/>
            <p:cNvSpPr/>
            <p:nvPr/>
          </p:nvSpPr>
          <p:spPr bwMode="gray">
            <a:xfrm>
              <a:off x="5258382" y="4095988"/>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59" name="Oval 58"/>
            <p:cNvSpPr/>
            <p:nvPr/>
          </p:nvSpPr>
          <p:spPr bwMode="gray">
            <a:xfrm>
              <a:off x="5978781" y="4095988"/>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60" name="TextBox 59"/>
            <p:cNvSpPr txBox="1"/>
            <p:nvPr/>
          </p:nvSpPr>
          <p:spPr>
            <a:xfrm>
              <a:off x="5679582" y="4062716"/>
              <a:ext cx="28478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32</a:t>
              </a:r>
            </a:p>
          </p:txBody>
        </p:sp>
      </p:grpSp>
      <p:sp>
        <p:nvSpPr>
          <p:cNvPr id="24" name="Rectangle 23"/>
          <p:cNvSpPr/>
          <p:nvPr/>
        </p:nvSpPr>
        <p:spPr>
          <a:xfrm>
            <a:off x="628227" y="22543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5" name="Rectangle 24"/>
          <p:cNvSpPr/>
          <p:nvPr/>
        </p:nvSpPr>
        <p:spPr>
          <a:xfrm>
            <a:off x="628227" y="49594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5061786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a:cs typeface="BentonSans Light"/>
              </a:rPr>
              <a:t>IconTabBar</a:t>
            </a:r>
            <a:r>
              <a:rPr lang="en-US" dirty="0">
                <a:latin typeface="BentonSans Light"/>
                <a:cs typeface="BentonSans Light"/>
              </a:rPr>
              <a:t>	</a:t>
            </a:r>
          </a:p>
        </p:txBody>
      </p:sp>
      <p:grpSp>
        <p:nvGrpSpPr>
          <p:cNvPr id="49" name="Group 48"/>
          <p:cNvGrpSpPr/>
          <p:nvPr/>
        </p:nvGrpSpPr>
        <p:grpSpPr>
          <a:xfrm>
            <a:off x="348016" y="2454308"/>
            <a:ext cx="6283324" cy="1193919"/>
            <a:chOff x="2860676" y="4625552"/>
            <a:chExt cx="6283324" cy="1193919"/>
          </a:xfrm>
        </p:grpSpPr>
        <p:sp>
          <p:nvSpPr>
            <p:cNvPr id="50" name="Rectangle 49"/>
            <p:cNvSpPr/>
            <p:nvPr/>
          </p:nvSpPr>
          <p:spPr bwMode="gray">
            <a:xfrm>
              <a:off x="2860676" y="4625552"/>
              <a:ext cx="6283324" cy="1193919"/>
            </a:xfrm>
            <a:prstGeom prst="rect">
              <a:avLst/>
            </a:prstGeom>
            <a:solidFill>
              <a:schemeClr val="bg1"/>
            </a:solidFill>
            <a:ln w="6350" algn="ctr">
              <a:solidFill>
                <a:schemeClr val="bg1">
                  <a:lumMod val="95000"/>
                </a:schemeClr>
              </a:solid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52" name="Straight Connector 51"/>
            <p:cNvCxnSpPr/>
            <p:nvPr/>
          </p:nvCxnSpPr>
          <p:spPr>
            <a:xfrm>
              <a:off x="2860676" y="5819471"/>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0" name="Oval 39"/>
          <p:cNvSpPr/>
          <p:nvPr/>
        </p:nvSpPr>
        <p:spPr bwMode="gray">
          <a:xfrm>
            <a:off x="631141" y="1688782"/>
            <a:ext cx="421200" cy="421200"/>
          </a:xfrm>
          <a:prstGeom prst="ellipse">
            <a:avLst/>
          </a:prstGeom>
          <a:solidFill>
            <a:srgbClr val="009DE0"/>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42" name="Oval 41"/>
          <p:cNvSpPr/>
          <p:nvPr/>
        </p:nvSpPr>
        <p:spPr bwMode="gray">
          <a:xfrm>
            <a:off x="1423308" y="1688782"/>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44" name="Oval 43"/>
          <p:cNvSpPr/>
          <p:nvPr/>
        </p:nvSpPr>
        <p:spPr bwMode="gray">
          <a:xfrm>
            <a:off x="2219908" y="1688782"/>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27" name="Oval 26"/>
          <p:cNvSpPr/>
          <p:nvPr/>
        </p:nvSpPr>
        <p:spPr bwMode="gray">
          <a:xfrm>
            <a:off x="3016506" y="1688782"/>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29" name="Oval 28"/>
          <p:cNvSpPr/>
          <p:nvPr/>
        </p:nvSpPr>
        <p:spPr bwMode="gray">
          <a:xfrm>
            <a:off x="3813106" y="1688782"/>
            <a:ext cx="421200" cy="421200"/>
          </a:xfrm>
          <a:prstGeom prst="ellipse">
            <a:avLst/>
          </a:prstGeom>
          <a:solidFill>
            <a:schemeClr val="bg1"/>
          </a:solidFill>
          <a:ln w="12700" algn="ctr">
            <a:solidFill>
              <a:srgbClr val="D1490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D14900"/>
                </a:solidFill>
                <a:latin typeface="SAP-icons" pitchFamily="2" charset="0"/>
              </a:rPr>
              <a:t></a:t>
            </a:r>
          </a:p>
        </p:txBody>
      </p:sp>
      <p:sp>
        <p:nvSpPr>
          <p:cNvPr id="32" name="TextBox 31"/>
          <p:cNvSpPr txBox="1"/>
          <p:nvPr/>
        </p:nvSpPr>
        <p:spPr>
          <a:xfrm>
            <a:off x="495300" y="2191010"/>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Info</a:t>
            </a:r>
          </a:p>
        </p:txBody>
      </p:sp>
      <p:sp>
        <p:nvSpPr>
          <p:cNvPr id="33" name="TextBox 32"/>
          <p:cNvSpPr txBox="1"/>
          <p:nvPr/>
        </p:nvSpPr>
        <p:spPr>
          <a:xfrm>
            <a:off x="1287468" y="2191010"/>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Notes</a:t>
            </a:r>
          </a:p>
        </p:txBody>
      </p:sp>
      <p:sp>
        <p:nvSpPr>
          <p:cNvPr id="34" name="TextBox 33"/>
          <p:cNvSpPr txBox="1"/>
          <p:nvPr/>
        </p:nvSpPr>
        <p:spPr>
          <a:xfrm>
            <a:off x="2084067" y="2191011"/>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Approvals</a:t>
            </a:r>
          </a:p>
        </p:txBody>
      </p:sp>
      <p:sp>
        <p:nvSpPr>
          <p:cNvPr id="35" name="TextBox 34"/>
          <p:cNvSpPr txBox="1"/>
          <p:nvPr/>
        </p:nvSpPr>
        <p:spPr>
          <a:xfrm>
            <a:off x="2880666" y="2191011"/>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Attachments</a:t>
            </a:r>
          </a:p>
        </p:txBody>
      </p:sp>
      <p:sp>
        <p:nvSpPr>
          <p:cNvPr id="37" name="Oval 36"/>
          <p:cNvSpPr/>
          <p:nvPr/>
        </p:nvSpPr>
        <p:spPr bwMode="gray">
          <a:xfrm>
            <a:off x="5406303" y="1688782"/>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38" name="Oval 37"/>
          <p:cNvSpPr/>
          <p:nvPr/>
        </p:nvSpPr>
        <p:spPr bwMode="gray">
          <a:xfrm>
            <a:off x="4609704" y="1688782"/>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43" name="TextBox 42"/>
          <p:cNvSpPr txBox="1"/>
          <p:nvPr/>
        </p:nvSpPr>
        <p:spPr>
          <a:xfrm>
            <a:off x="3677265" y="2191010"/>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Lorem Ipsum</a:t>
            </a:r>
          </a:p>
        </p:txBody>
      </p:sp>
      <p:sp>
        <p:nvSpPr>
          <p:cNvPr id="45" name="TextBox 44"/>
          <p:cNvSpPr txBox="1"/>
          <p:nvPr/>
        </p:nvSpPr>
        <p:spPr>
          <a:xfrm>
            <a:off x="4473864" y="2191011"/>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Babies</a:t>
            </a:r>
          </a:p>
        </p:txBody>
      </p:sp>
      <p:sp>
        <p:nvSpPr>
          <p:cNvPr id="46" name="TextBox 45"/>
          <p:cNvSpPr txBox="1"/>
          <p:nvPr/>
        </p:nvSpPr>
        <p:spPr>
          <a:xfrm>
            <a:off x="5270463" y="2191011"/>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Doner Kebab</a:t>
            </a:r>
          </a:p>
        </p:txBody>
      </p:sp>
      <p:sp>
        <p:nvSpPr>
          <p:cNvPr id="84" name="Rectangular Callout 83"/>
          <p:cNvSpPr/>
          <p:nvPr/>
        </p:nvSpPr>
        <p:spPr bwMode="gray">
          <a:xfrm>
            <a:off x="6905625" y="1919832"/>
            <a:ext cx="2000250" cy="1979068"/>
          </a:xfrm>
          <a:prstGeom prst="wedgeRectCallout">
            <a:avLst>
              <a:gd name="adj1" fmla="val -60714"/>
              <a:gd name="adj2" fmla="val -33405"/>
            </a:avLst>
          </a:prstGeom>
          <a:solidFill>
            <a:schemeClr val="accent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latin typeface="BentonSans Light"/>
                <a:ea typeface="Arial Unicode MS" pitchFamily="34" charset="-128"/>
                <a:cs typeface="BentonSans Light"/>
              </a:rPr>
              <a:t>The use of labels is optional. Please mind to either use labels for ALL or NONE of the tabs.</a:t>
            </a:r>
          </a:p>
        </p:txBody>
      </p:sp>
      <p:sp>
        <p:nvSpPr>
          <p:cNvPr id="23" name="Rectangle 22"/>
          <p:cNvSpPr/>
          <p:nvPr/>
        </p:nvSpPr>
        <p:spPr>
          <a:xfrm>
            <a:off x="602827" y="24321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4" name="Rectangle 23"/>
          <p:cNvSpPr/>
          <p:nvPr/>
        </p:nvSpPr>
        <p:spPr bwMode="gray">
          <a:xfrm>
            <a:off x="2095933" y="2607762"/>
            <a:ext cx="2787488" cy="790758"/>
          </a:xfrm>
          <a:prstGeom prst="rect">
            <a:avLst/>
          </a:prstGeom>
          <a:solidFill>
            <a:schemeClr val="bg1">
              <a:lumMod val="8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latin typeface="BentonSans Bold"/>
                <a:ea typeface="Arial Unicode MS" pitchFamily="34" charset="-128"/>
                <a:cs typeface="BentonSans Bold"/>
              </a:rPr>
              <a:t>Container can be filled with any content </a:t>
            </a:r>
          </a:p>
        </p:txBody>
      </p:sp>
    </p:spTree>
    <p:extLst>
      <p:ext uri="{BB962C8B-B14F-4D97-AF65-F5344CB8AC3E}">
        <p14:creationId xmlns:p14="http://schemas.microsoft.com/office/powerpoint/2010/main" val="757245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Tickets (3)</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endParaRPr lang="en-US" sz="1100" dirty="0">
                  <a:solidFill>
                    <a:srgbClr val="666666"/>
                  </a:solidFill>
                  <a:latin typeface="Arial" pitchFamily="34" charset="0"/>
                  <a:ea typeface="Open Sans" pitchFamily="34" charset="0"/>
                  <a:cs typeface="Arial" pitchFamily="34" charset="0"/>
                </a:endParaRP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7471" y="1281028"/>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My Tickets</a:t>
            </a:r>
          </a:p>
        </p:txBody>
      </p:sp>
      <p:sp>
        <p:nvSpPr>
          <p:cNvPr id="187" name="Rectangle 186"/>
          <p:cNvSpPr/>
          <p:nvPr/>
        </p:nvSpPr>
        <p:spPr>
          <a:xfrm>
            <a:off x="-5473" y="2541852"/>
            <a:ext cx="2922795" cy="118079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722640"/>
            <a:ext cx="2922795" cy="117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5" name="TextBox 194"/>
          <p:cNvSpPr txBox="1"/>
          <p:nvPr/>
        </p:nvSpPr>
        <p:spPr>
          <a:xfrm>
            <a:off x="6114" y="2866679"/>
            <a:ext cx="2915324" cy="261610"/>
          </a:xfrm>
          <a:prstGeom prst="rect">
            <a:avLst/>
          </a:prstGeom>
          <a:noFill/>
        </p:spPr>
        <p:txBody>
          <a:bodyPr wrap="square" rtlCol="0">
            <a:spAutoFit/>
          </a:bodyPr>
          <a:lstStyle/>
          <a:p>
            <a:r>
              <a:rPr lang="en-US" sz="1100" dirty="0">
                <a:solidFill>
                  <a:srgbClr val="333333"/>
                </a:solidFill>
                <a:ea typeface="Open Sans" pitchFamily="34" charset="0"/>
                <a:cs typeface="Calibri" panose="020F0502020204030204" pitchFamily="34" charset="0"/>
              </a:rPr>
              <a:t>Office Installation Problem</a:t>
            </a:r>
            <a:endParaRPr lang="en-US" sz="1100" dirty="0">
              <a:solidFill>
                <a:srgbClr val="333333"/>
              </a:solidFill>
              <a:latin typeface="Arial"/>
              <a:cs typeface="Arial"/>
            </a:endParaRPr>
          </a:p>
        </p:txBody>
      </p:sp>
      <p:sp>
        <p:nvSpPr>
          <p:cNvPr id="197" name="TextBox 196"/>
          <p:cNvSpPr txBox="1"/>
          <p:nvPr/>
        </p:nvSpPr>
        <p:spPr>
          <a:xfrm>
            <a:off x="6114" y="3921070"/>
            <a:ext cx="2915324" cy="261610"/>
          </a:xfrm>
          <a:prstGeom prst="rect">
            <a:avLst/>
          </a:prstGeom>
          <a:noFill/>
        </p:spPr>
        <p:txBody>
          <a:bodyPr wrap="square" rtlCol="0">
            <a:spAutoFit/>
          </a:bodyPr>
          <a:lstStyle/>
          <a:p>
            <a:r>
              <a:rPr lang="en-US" sz="1100" dirty="0">
                <a:solidFill>
                  <a:srgbClr val="333333"/>
                </a:solidFill>
                <a:latin typeface="Arial" pitchFamily="34" charset="0"/>
                <a:ea typeface="Open Sans" pitchFamily="34" charset="0"/>
                <a:cs typeface="Arial" pitchFamily="34" charset="0"/>
              </a:rPr>
              <a:t>Broken Locker</a:t>
            </a:r>
          </a:p>
        </p:txBody>
      </p:sp>
      <p:sp>
        <p:nvSpPr>
          <p:cNvPr id="202" name="TextBox 201"/>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2" name="TextBox 211"/>
          <p:cNvSpPr txBox="1"/>
          <p:nvPr/>
        </p:nvSpPr>
        <p:spPr>
          <a:xfrm>
            <a:off x="2947592" y="1395100"/>
            <a:ext cx="1635864" cy="261610"/>
          </a:xfrm>
          <a:prstGeom prst="rect">
            <a:avLst/>
          </a:prstGeom>
          <a:noFill/>
        </p:spPr>
        <p:txBody>
          <a:bodyPr wrap="square" rtlCol="0">
            <a:spAutoFit/>
          </a:bodyPr>
          <a:lstStyle/>
          <a:p>
            <a:pPr algn="r"/>
            <a:r>
              <a:rPr lang="en-US" sz="1100" dirty="0">
                <a:solidFill>
                  <a:srgbClr val="666666"/>
                </a:solidFill>
                <a:cs typeface="Arial"/>
              </a:rPr>
              <a:t>*Description</a:t>
            </a:r>
            <a:r>
              <a:rPr lang="en-US" sz="1100" dirty="0">
                <a:solidFill>
                  <a:srgbClr val="666666"/>
                </a:solidFill>
                <a:latin typeface="Arial"/>
                <a:cs typeface="Arial"/>
              </a:rPr>
              <a:t>:</a:t>
            </a:r>
          </a:p>
        </p:txBody>
      </p:sp>
      <p:sp>
        <p:nvSpPr>
          <p:cNvPr id="213" name="Rectangle 212"/>
          <p:cNvSpPr/>
          <p:nvPr/>
        </p:nvSpPr>
        <p:spPr>
          <a:xfrm>
            <a:off x="4603028" y="1363611"/>
            <a:ext cx="3305878" cy="301425"/>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Block Password</a:t>
            </a:r>
          </a:p>
        </p:txBody>
      </p:sp>
      <p:sp>
        <p:nvSpPr>
          <p:cNvPr id="214" name="TextBox 213"/>
          <p:cNvSpPr txBox="1"/>
          <p:nvPr/>
        </p:nvSpPr>
        <p:spPr>
          <a:xfrm>
            <a:off x="2947592" y="1836754"/>
            <a:ext cx="1635864" cy="261610"/>
          </a:xfrm>
          <a:prstGeom prst="rect">
            <a:avLst/>
          </a:prstGeom>
          <a:noFill/>
        </p:spPr>
        <p:txBody>
          <a:bodyPr wrap="square" rtlCol="0">
            <a:spAutoFit/>
          </a:bodyPr>
          <a:lstStyle/>
          <a:p>
            <a:pPr algn="r"/>
            <a:r>
              <a:rPr lang="en-US" sz="1100" dirty="0">
                <a:solidFill>
                  <a:srgbClr val="666666"/>
                </a:solidFill>
                <a:cs typeface="Arial"/>
              </a:rPr>
              <a:t>*</a:t>
            </a:r>
            <a:r>
              <a:rPr lang="en-US" sz="1100" dirty="0">
                <a:solidFill>
                  <a:srgbClr val="666666"/>
                </a:solidFill>
                <a:latin typeface="Arial"/>
                <a:cs typeface="Arial"/>
              </a:rPr>
              <a:t>Priority:</a:t>
            </a:r>
          </a:p>
        </p:txBody>
      </p:sp>
      <p:sp>
        <p:nvSpPr>
          <p:cNvPr id="215" name="Rectangle 214"/>
          <p:cNvSpPr/>
          <p:nvPr/>
        </p:nvSpPr>
        <p:spPr>
          <a:xfrm>
            <a:off x="4603028" y="1794251"/>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High</a:t>
            </a:r>
          </a:p>
        </p:txBody>
      </p:sp>
      <p:sp>
        <p:nvSpPr>
          <p:cNvPr id="216" name="Rectangle 215"/>
          <p:cNvSpPr/>
          <p:nvPr/>
        </p:nvSpPr>
        <p:spPr>
          <a:xfrm>
            <a:off x="4603028" y="2224891"/>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New</a:t>
            </a:r>
          </a:p>
        </p:txBody>
      </p:sp>
      <p:sp>
        <p:nvSpPr>
          <p:cNvPr id="217" name="TextBox 216"/>
          <p:cNvSpPr txBox="1"/>
          <p:nvPr/>
        </p:nvSpPr>
        <p:spPr>
          <a:xfrm>
            <a:off x="2947592" y="2278408"/>
            <a:ext cx="1635864" cy="261610"/>
          </a:xfrm>
          <a:prstGeom prst="rect">
            <a:avLst/>
          </a:prstGeom>
          <a:noFill/>
        </p:spPr>
        <p:txBody>
          <a:bodyPr wrap="square" rtlCol="0">
            <a:spAutoFit/>
          </a:bodyPr>
          <a:lstStyle/>
          <a:p>
            <a:pPr algn="r"/>
            <a:r>
              <a:rPr lang="en-US" sz="1100" dirty="0">
                <a:solidFill>
                  <a:srgbClr val="666666"/>
                </a:solidFill>
                <a:latin typeface="Arial"/>
                <a:cs typeface="Arial"/>
              </a:rPr>
              <a:t>Status:</a:t>
            </a:r>
          </a:p>
        </p:txBody>
      </p:sp>
      <p:sp>
        <p:nvSpPr>
          <p:cNvPr id="218" name="Rectangle 217"/>
          <p:cNvSpPr/>
          <p:nvPr/>
        </p:nvSpPr>
        <p:spPr>
          <a:xfrm>
            <a:off x="4603028" y="2655531"/>
            <a:ext cx="3305878" cy="301425"/>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IT</a:t>
            </a:r>
          </a:p>
        </p:txBody>
      </p:sp>
      <p:sp>
        <p:nvSpPr>
          <p:cNvPr id="219" name="TextBox 218"/>
          <p:cNvSpPr txBox="1"/>
          <p:nvPr/>
        </p:nvSpPr>
        <p:spPr>
          <a:xfrm>
            <a:off x="2947592" y="2720062"/>
            <a:ext cx="1635864" cy="261610"/>
          </a:xfrm>
          <a:prstGeom prst="rect">
            <a:avLst/>
          </a:prstGeom>
          <a:noFill/>
        </p:spPr>
        <p:txBody>
          <a:bodyPr wrap="square" rtlCol="0">
            <a:spAutoFit/>
          </a:bodyPr>
          <a:lstStyle/>
          <a:p>
            <a:pPr algn="r"/>
            <a:r>
              <a:rPr lang="en-US" sz="1100" dirty="0">
                <a:solidFill>
                  <a:srgbClr val="666666"/>
                </a:solidFill>
                <a:latin typeface="Arial"/>
                <a:cs typeface="Arial"/>
              </a:rPr>
              <a:t>*Category:</a:t>
            </a:r>
          </a:p>
        </p:txBody>
      </p:sp>
      <p:sp>
        <p:nvSpPr>
          <p:cNvPr id="220" name="Rectangle 219"/>
          <p:cNvSpPr/>
          <p:nvPr/>
        </p:nvSpPr>
        <p:spPr>
          <a:xfrm>
            <a:off x="4603028" y="3086171"/>
            <a:ext cx="3305878" cy="1524437"/>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I'm not able to access to any app, because my password has been expired and I didn’t set up one before. Unfortunately, also my password is blocked. </a:t>
            </a:r>
          </a:p>
          <a:p>
            <a:pPr>
              <a:tabLst>
                <a:tab pos="88900" algn="l"/>
              </a:tabLst>
            </a:pPr>
            <a:endParaRPr lang="en-US" sz="1100" dirty="0">
              <a:solidFill>
                <a:schemeClr val="tx1"/>
              </a:solidFill>
              <a:latin typeface="Arial"/>
              <a:cs typeface="Arial"/>
            </a:endParaRPr>
          </a:p>
          <a:p>
            <a:pPr>
              <a:tabLst>
                <a:tab pos="88900" algn="l"/>
              </a:tabLst>
            </a:pPr>
            <a:r>
              <a:rPr lang="en-US" sz="1100" dirty="0">
                <a:solidFill>
                  <a:schemeClr val="tx1"/>
                </a:solidFill>
                <a:latin typeface="Arial"/>
                <a:cs typeface="Arial"/>
              </a:rPr>
              <a:t>Could you please support?</a:t>
            </a:r>
          </a:p>
        </p:txBody>
      </p:sp>
      <p:sp>
        <p:nvSpPr>
          <p:cNvPr id="221" name="TextBox 220"/>
          <p:cNvSpPr txBox="1"/>
          <p:nvPr/>
        </p:nvSpPr>
        <p:spPr>
          <a:xfrm>
            <a:off x="2947592" y="3126023"/>
            <a:ext cx="1635864" cy="261610"/>
          </a:xfrm>
          <a:prstGeom prst="rect">
            <a:avLst/>
          </a:prstGeom>
          <a:noFill/>
        </p:spPr>
        <p:txBody>
          <a:bodyPr wrap="square" rtlCol="0">
            <a:spAutoFit/>
          </a:bodyPr>
          <a:lstStyle/>
          <a:p>
            <a:pPr algn="r"/>
            <a:r>
              <a:rPr lang="en-US" sz="1100" dirty="0">
                <a:solidFill>
                  <a:srgbClr val="666666"/>
                </a:solidFill>
                <a:cs typeface="Arial"/>
              </a:rPr>
              <a:t>*Detail Description</a:t>
            </a:r>
            <a:r>
              <a:rPr lang="en-US" sz="1100" dirty="0">
                <a:solidFill>
                  <a:srgbClr val="666666"/>
                </a:solidFill>
                <a:latin typeface="Arial"/>
                <a:cs typeface="Arial"/>
              </a:rPr>
              <a:t>:</a:t>
            </a:r>
          </a:p>
        </p:txBody>
      </p:sp>
      <p:grpSp>
        <p:nvGrpSpPr>
          <p:cNvPr id="235" name="Group 234"/>
          <p:cNvGrpSpPr/>
          <p:nvPr/>
        </p:nvGrpSpPr>
        <p:grpSpPr>
          <a:xfrm>
            <a:off x="0" y="6454962"/>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8" name="Rectangle 237"/>
            <p:cNvSpPr/>
            <p:nvPr/>
          </p:nvSpPr>
          <p:spPr>
            <a:xfrm>
              <a:off x="6751323" y="3314275"/>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Create</a:t>
              </a: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Rectangle 8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1" name="TextBox 100"/>
          <p:cNvSpPr txBox="1"/>
          <p:nvPr/>
        </p:nvSpPr>
        <p:spPr>
          <a:xfrm>
            <a:off x="1406870" y="350418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Closed</a:t>
            </a:r>
          </a:p>
        </p:txBody>
      </p:sp>
      <p:sp>
        <p:nvSpPr>
          <p:cNvPr id="102" name="TextBox 101"/>
          <p:cNvSpPr txBox="1"/>
          <p:nvPr/>
        </p:nvSpPr>
        <p:spPr>
          <a:xfrm>
            <a:off x="1406870" y="467649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Closed</a:t>
            </a:r>
          </a:p>
        </p:txBody>
      </p:sp>
      <p:sp>
        <p:nvSpPr>
          <p:cNvPr id="74" name="Rectangle 73"/>
          <p:cNvSpPr/>
          <p:nvPr/>
        </p:nvSpPr>
        <p:spPr>
          <a:xfrm>
            <a:off x="2913326" y="863875"/>
            <a:ext cx="6101641" cy="377213"/>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11" name="TextBox 210"/>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My Tickets</a:t>
            </a:r>
          </a:p>
        </p:txBody>
      </p:sp>
      <p:sp>
        <p:nvSpPr>
          <p:cNvPr id="2" name="Rectangle 1"/>
          <p:cNvSpPr/>
          <p:nvPr/>
        </p:nvSpPr>
        <p:spPr bwMode="gray">
          <a:xfrm>
            <a:off x="6869" y="1575440"/>
            <a:ext cx="2699648" cy="95324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8" name="TextBox 77"/>
          <p:cNvSpPr txBox="1"/>
          <p:nvPr/>
        </p:nvSpPr>
        <p:spPr>
          <a:xfrm>
            <a:off x="1524317" y="2299979"/>
            <a:ext cx="1175331" cy="1692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Solution Provided </a:t>
            </a:r>
          </a:p>
        </p:txBody>
      </p:sp>
      <p:pic>
        <p:nvPicPr>
          <p:cNvPr id="81"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58" y="563742"/>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42"/>
          <p:cNvSpPr txBox="1"/>
          <p:nvPr/>
        </p:nvSpPr>
        <p:spPr>
          <a:xfrm>
            <a:off x="7509325" y="1846533"/>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83" name="TextBox 42"/>
          <p:cNvSpPr txBox="1"/>
          <p:nvPr/>
        </p:nvSpPr>
        <p:spPr>
          <a:xfrm>
            <a:off x="7509325" y="2664175"/>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87" name="TextBox 42"/>
          <p:cNvSpPr txBox="1"/>
          <p:nvPr/>
        </p:nvSpPr>
        <p:spPr>
          <a:xfrm>
            <a:off x="7509325" y="225535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66" name="TextBox 65"/>
          <p:cNvSpPr txBox="1"/>
          <p:nvPr/>
        </p:nvSpPr>
        <p:spPr>
          <a:xfrm>
            <a:off x="6114" y="1812288"/>
            <a:ext cx="2915324" cy="261610"/>
          </a:xfrm>
          <a:prstGeom prst="rect">
            <a:avLst/>
          </a:prstGeom>
          <a:noFill/>
        </p:spPr>
        <p:txBody>
          <a:bodyPr wrap="square" rtlCol="0">
            <a:spAutoFit/>
          </a:bodyPr>
          <a:lstStyle/>
          <a:p>
            <a:r>
              <a:rPr lang="en-US" sz="1100" dirty="0">
                <a:solidFill>
                  <a:srgbClr val="333333"/>
                </a:solidFill>
                <a:latin typeface="Arial"/>
                <a:cs typeface="Arial"/>
              </a:rPr>
              <a:t>Forgotten Password</a:t>
            </a:r>
          </a:p>
        </p:txBody>
      </p:sp>
      <p:pic>
        <p:nvPicPr>
          <p:cNvPr id="67"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5801" y="6455489"/>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61435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a:cs typeface="BentonSans Light"/>
              </a:rPr>
              <a:t>IconTabBar</a:t>
            </a:r>
            <a:r>
              <a:rPr lang="en-US" dirty="0">
                <a:latin typeface="BentonSans Light"/>
                <a:cs typeface="BentonSans Light"/>
              </a:rPr>
              <a:t>	</a:t>
            </a:r>
          </a:p>
        </p:txBody>
      </p:sp>
      <p:grpSp>
        <p:nvGrpSpPr>
          <p:cNvPr id="49" name="Group 48"/>
          <p:cNvGrpSpPr/>
          <p:nvPr/>
        </p:nvGrpSpPr>
        <p:grpSpPr>
          <a:xfrm>
            <a:off x="348016" y="2253782"/>
            <a:ext cx="6283324" cy="1193919"/>
            <a:chOff x="2860676" y="4625552"/>
            <a:chExt cx="6283324" cy="1193919"/>
          </a:xfrm>
        </p:grpSpPr>
        <p:sp>
          <p:nvSpPr>
            <p:cNvPr id="50" name="Rectangle 49"/>
            <p:cNvSpPr/>
            <p:nvPr/>
          </p:nvSpPr>
          <p:spPr bwMode="gray">
            <a:xfrm>
              <a:off x="2860676" y="4625552"/>
              <a:ext cx="6283324" cy="1193919"/>
            </a:xfrm>
            <a:prstGeom prst="rect">
              <a:avLst/>
            </a:prstGeom>
            <a:solidFill>
              <a:schemeClr val="bg1"/>
            </a:solidFill>
            <a:ln w="6350" algn="ctr">
              <a:solidFill>
                <a:schemeClr val="bg1">
                  <a:lumMod val="95000"/>
                </a:schemeClr>
              </a:solid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52" name="Straight Connector 51"/>
            <p:cNvCxnSpPr/>
            <p:nvPr/>
          </p:nvCxnSpPr>
          <p:spPr>
            <a:xfrm>
              <a:off x="2860676" y="5819471"/>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29940" y="1675642"/>
            <a:ext cx="3617208" cy="421200"/>
            <a:chOff x="530879" y="2504083"/>
            <a:chExt cx="3617208" cy="421200"/>
          </a:xfrm>
        </p:grpSpPr>
        <p:sp>
          <p:nvSpPr>
            <p:cNvPr id="43" name="Oval 42"/>
            <p:cNvSpPr/>
            <p:nvPr/>
          </p:nvSpPr>
          <p:spPr bwMode="gray">
            <a:xfrm>
              <a:off x="530879" y="2504083"/>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45" name="TextBox 44"/>
            <p:cNvSpPr txBox="1"/>
            <p:nvPr/>
          </p:nvSpPr>
          <p:spPr>
            <a:xfrm>
              <a:off x="1004107" y="2731785"/>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666666"/>
                  </a:solidFill>
                  <a:latin typeface="Arial" pitchFamily="34" charset="0"/>
                  <a:cs typeface="Arial" pitchFamily="34" charset="0"/>
                </a:rPr>
                <a:t>Ordered</a:t>
              </a:r>
            </a:p>
          </p:txBody>
        </p:sp>
        <p:sp>
          <p:nvSpPr>
            <p:cNvPr id="46" name="TextBox 45"/>
            <p:cNvSpPr txBox="1"/>
            <p:nvPr/>
          </p:nvSpPr>
          <p:spPr>
            <a:xfrm>
              <a:off x="1004107" y="2545333"/>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chemeClr val="tx1"/>
                  </a:solidFill>
                  <a:latin typeface="Arial" pitchFamily="34" charset="0"/>
                  <a:cs typeface="Arial" pitchFamily="34" charset="0"/>
                </a:rPr>
                <a:t>42 of 42</a:t>
              </a:r>
            </a:p>
          </p:txBody>
        </p:sp>
        <p:sp>
          <p:nvSpPr>
            <p:cNvPr id="47" name="Rectangle 46"/>
            <p:cNvSpPr/>
            <p:nvPr/>
          </p:nvSpPr>
          <p:spPr bwMode="gray">
            <a:xfrm>
              <a:off x="1421675" y="2610964"/>
              <a:ext cx="335584" cy="207438"/>
            </a:xfrm>
            <a:prstGeom prst="rect">
              <a:avLst/>
            </a:prstGeom>
            <a:no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200" dirty="0">
                  <a:solidFill>
                    <a:schemeClr val="tx1">
                      <a:lumMod val="65000"/>
                      <a:lumOff val="35000"/>
                    </a:schemeClr>
                  </a:solidFill>
                  <a:latin typeface="SAP-icons"/>
                </a:rPr>
                <a:t></a:t>
              </a:r>
              <a:endParaRPr lang="en-US" sz="1200" kern="0" dirty="0">
                <a:solidFill>
                  <a:schemeClr val="tx1">
                    <a:lumMod val="65000"/>
                    <a:lumOff val="35000"/>
                  </a:schemeClr>
                </a:solidFill>
                <a:latin typeface="SAP-icons" pitchFamily="2" charset="0"/>
                <a:ea typeface="Arial Unicode MS" pitchFamily="34" charset="-128"/>
                <a:cs typeface="Arial Unicode MS" pitchFamily="34" charset="-128"/>
              </a:endParaRPr>
            </a:p>
          </p:txBody>
        </p:sp>
        <p:sp>
          <p:nvSpPr>
            <p:cNvPr id="48" name="Oval 47"/>
            <p:cNvSpPr/>
            <p:nvPr/>
          </p:nvSpPr>
          <p:spPr bwMode="gray">
            <a:xfrm>
              <a:off x="1757259" y="2504083"/>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58" name="TextBox 57"/>
            <p:cNvSpPr txBox="1"/>
            <p:nvPr/>
          </p:nvSpPr>
          <p:spPr>
            <a:xfrm>
              <a:off x="2230487" y="2731785"/>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666666"/>
                  </a:solidFill>
                  <a:latin typeface="Arial" pitchFamily="34" charset="0"/>
                  <a:cs typeface="Arial" pitchFamily="34" charset="0"/>
                </a:rPr>
                <a:t>Shipped</a:t>
              </a:r>
            </a:p>
          </p:txBody>
        </p:sp>
        <p:sp>
          <p:nvSpPr>
            <p:cNvPr id="61" name="TextBox 60"/>
            <p:cNvSpPr txBox="1"/>
            <p:nvPr/>
          </p:nvSpPr>
          <p:spPr>
            <a:xfrm>
              <a:off x="2230487" y="2545333"/>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chemeClr val="tx1"/>
                  </a:solidFill>
                  <a:latin typeface="Arial" pitchFamily="34" charset="0"/>
                  <a:cs typeface="Arial" pitchFamily="34" charset="0"/>
                </a:rPr>
                <a:t>19 of 42</a:t>
              </a:r>
            </a:p>
          </p:txBody>
        </p:sp>
        <p:sp>
          <p:nvSpPr>
            <p:cNvPr id="62" name="Rectangle 61"/>
            <p:cNvSpPr/>
            <p:nvPr/>
          </p:nvSpPr>
          <p:spPr bwMode="gray">
            <a:xfrm>
              <a:off x="2646395" y="2610964"/>
              <a:ext cx="335584" cy="207438"/>
            </a:xfrm>
            <a:prstGeom prst="rect">
              <a:avLst/>
            </a:prstGeom>
            <a:no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200" dirty="0">
                  <a:solidFill>
                    <a:schemeClr val="tx1">
                      <a:lumMod val="65000"/>
                      <a:lumOff val="35000"/>
                    </a:schemeClr>
                  </a:solidFill>
                  <a:latin typeface="SAP-icons"/>
                </a:rPr>
                <a:t></a:t>
              </a:r>
              <a:endParaRPr lang="en-US" sz="1200" kern="0" dirty="0">
                <a:solidFill>
                  <a:schemeClr val="tx1">
                    <a:lumMod val="65000"/>
                    <a:lumOff val="35000"/>
                  </a:schemeClr>
                </a:solidFill>
                <a:latin typeface="SAP-icons" pitchFamily="2" charset="0"/>
                <a:ea typeface="Arial Unicode MS" pitchFamily="34" charset="-128"/>
                <a:cs typeface="Arial Unicode MS" pitchFamily="34" charset="-128"/>
              </a:endParaRPr>
            </a:p>
          </p:txBody>
        </p:sp>
        <p:sp>
          <p:nvSpPr>
            <p:cNvPr id="63" name="Oval 62"/>
            <p:cNvSpPr/>
            <p:nvPr/>
          </p:nvSpPr>
          <p:spPr bwMode="gray">
            <a:xfrm>
              <a:off x="2981979" y="2504083"/>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64" name="TextBox 63"/>
            <p:cNvSpPr txBox="1"/>
            <p:nvPr/>
          </p:nvSpPr>
          <p:spPr>
            <a:xfrm>
              <a:off x="3455207" y="2731785"/>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666666"/>
                  </a:solidFill>
                  <a:latin typeface="Arial" pitchFamily="34" charset="0"/>
                  <a:cs typeface="Arial" pitchFamily="34" charset="0"/>
                </a:rPr>
                <a:t>Delivered</a:t>
              </a:r>
            </a:p>
          </p:txBody>
        </p:sp>
        <p:sp>
          <p:nvSpPr>
            <p:cNvPr id="65" name="TextBox 64"/>
            <p:cNvSpPr txBox="1"/>
            <p:nvPr/>
          </p:nvSpPr>
          <p:spPr>
            <a:xfrm>
              <a:off x="3455207" y="2545333"/>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chemeClr val="tx1"/>
                  </a:solidFill>
                  <a:latin typeface="Arial" pitchFamily="34" charset="0"/>
                  <a:cs typeface="Arial" pitchFamily="34" charset="0"/>
                </a:rPr>
                <a:t>23 of 42</a:t>
              </a:r>
            </a:p>
          </p:txBody>
        </p:sp>
      </p:grpSp>
      <p:sp>
        <p:nvSpPr>
          <p:cNvPr id="88" name="Rectangle 87"/>
          <p:cNvSpPr/>
          <p:nvPr/>
        </p:nvSpPr>
        <p:spPr bwMode="gray">
          <a:xfrm>
            <a:off x="348016" y="4968406"/>
            <a:ext cx="6283324" cy="1193919"/>
          </a:xfrm>
          <a:prstGeom prst="rect">
            <a:avLst/>
          </a:prstGeom>
          <a:solidFill>
            <a:schemeClr val="bg1"/>
          </a:solidFill>
          <a:ln w="6350" algn="ctr">
            <a:solidFill>
              <a:schemeClr val="bg1">
                <a:lumMod val="95000"/>
              </a:schemeClr>
            </a:solidFill>
            <a:miter lim="800000"/>
            <a:headEnd/>
            <a:tailEnd/>
          </a:ln>
          <a:effectLst>
            <a:innerShdw dist="12700" dir="16200000">
              <a:prstClr val="black">
                <a:alpha val="15000"/>
              </a:prstClr>
            </a:innerShdw>
          </a:effectLst>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90" name="Straight Connector 89"/>
          <p:cNvCxnSpPr/>
          <p:nvPr/>
        </p:nvCxnSpPr>
        <p:spPr>
          <a:xfrm>
            <a:off x="348016" y="6162325"/>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5" name="Oval 104"/>
          <p:cNvSpPr/>
          <p:nvPr/>
        </p:nvSpPr>
        <p:spPr bwMode="gray">
          <a:xfrm>
            <a:off x="2041371" y="4133640"/>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106" name="TextBox 105"/>
          <p:cNvSpPr txBox="1"/>
          <p:nvPr/>
        </p:nvSpPr>
        <p:spPr>
          <a:xfrm>
            <a:off x="3310426" y="4100369"/>
            <a:ext cx="28478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4</a:t>
            </a:r>
          </a:p>
        </p:txBody>
      </p:sp>
      <p:sp>
        <p:nvSpPr>
          <p:cNvPr id="107" name="Oval 106"/>
          <p:cNvSpPr/>
          <p:nvPr/>
        </p:nvSpPr>
        <p:spPr bwMode="gray">
          <a:xfrm>
            <a:off x="2884338" y="4133640"/>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108" name="Oval 107"/>
          <p:cNvSpPr/>
          <p:nvPr/>
        </p:nvSpPr>
        <p:spPr bwMode="gray">
          <a:xfrm>
            <a:off x="3719037" y="4133640"/>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110" name="TextBox 109"/>
          <p:cNvSpPr txBox="1"/>
          <p:nvPr/>
        </p:nvSpPr>
        <p:spPr>
          <a:xfrm>
            <a:off x="4140237" y="4100369"/>
            <a:ext cx="28478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7</a:t>
            </a:r>
          </a:p>
        </p:txBody>
      </p:sp>
      <p:sp>
        <p:nvSpPr>
          <p:cNvPr id="111" name="TextBox 110"/>
          <p:cNvSpPr txBox="1"/>
          <p:nvPr/>
        </p:nvSpPr>
        <p:spPr>
          <a:xfrm>
            <a:off x="674389" y="4195728"/>
            <a:ext cx="346440" cy="307777"/>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2000" dirty="0">
                <a:solidFill>
                  <a:schemeClr val="tx1"/>
                </a:solidFill>
                <a:latin typeface="Arial" pitchFamily="34" charset="0"/>
                <a:cs typeface="Arial" pitchFamily="34" charset="0"/>
              </a:rPr>
              <a:t>19</a:t>
            </a:r>
            <a:endParaRPr lang="en-US" sz="1100" dirty="0">
              <a:solidFill>
                <a:schemeClr val="tx1"/>
              </a:solidFill>
              <a:latin typeface="Arial" pitchFamily="34" charset="0"/>
              <a:cs typeface="Arial" pitchFamily="34" charset="0"/>
            </a:endParaRPr>
          </a:p>
        </p:txBody>
      </p:sp>
      <p:sp>
        <p:nvSpPr>
          <p:cNvPr id="6" name="Rectangle 5"/>
          <p:cNvSpPr/>
          <p:nvPr/>
        </p:nvSpPr>
        <p:spPr>
          <a:xfrm>
            <a:off x="961741" y="4234200"/>
            <a:ext cx="640120" cy="230828"/>
          </a:xfrm>
          <a:prstGeom prst="rect">
            <a:avLst/>
          </a:prstGeom>
        </p:spPr>
        <p:txBody>
          <a:bodyPr wrap="none" lIns="91434" tIns="45718" rIns="91434" bIns="45718">
            <a:spAutoFit/>
          </a:bodyPr>
          <a:lstStyle/>
          <a:p>
            <a:pPr lvl="0"/>
            <a:r>
              <a:rPr lang="en-US" sz="900" dirty="0">
                <a:solidFill>
                  <a:srgbClr val="000000"/>
                </a:solidFill>
                <a:latin typeface="Arial" pitchFamily="34" charset="0"/>
                <a:cs typeface="Arial" pitchFamily="34" charset="0"/>
              </a:rPr>
              <a:t>Products</a:t>
            </a:r>
          </a:p>
        </p:txBody>
      </p:sp>
      <p:cxnSp>
        <p:nvCxnSpPr>
          <p:cNvPr id="8" name="Straight Connector 7"/>
          <p:cNvCxnSpPr/>
          <p:nvPr/>
        </p:nvCxnSpPr>
        <p:spPr>
          <a:xfrm>
            <a:off x="1783345" y="4121006"/>
            <a:ext cx="0" cy="470046"/>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1905530" y="4635868"/>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Type A</a:t>
            </a:r>
          </a:p>
        </p:txBody>
      </p:sp>
      <p:sp>
        <p:nvSpPr>
          <p:cNvPr id="115" name="TextBox 114"/>
          <p:cNvSpPr txBox="1"/>
          <p:nvPr/>
        </p:nvSpPr>
        <p:spPr>
          <a:xfrm>
            <a:off x="2748498" y="4635868"/>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Type B</a:t>
            </a:r>
          </a:p>
        </p:txBody>
      </p:sp>
      <p:sp>
        <p:nvSpPr>
          <p:cNvPr id="116" name="TextBox 115"/>
          <p:cNvSpPr txBox="1"/>
          <p:nvPr/>
        </p:nvSpPr>
        <p:spPr>
          <a:xfrm>
            <a:off x="3583197" y="4635868"/>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Type C</a:t>
            </a:r>
          </a:p>
        </p:txBody>
      </p:sp>
      <p:sp>
        <p:nvSpPr>
          <p:cNvPr id="117" name="TextBox 116"/>
          <p:cNvSpPr txBox="1"/>
          <p:nvPr/>
        </p:nvSpPr>
        <p:spPr>
          <a:xfrm>
            <a:off x="2463160" y="4100369"/>
            <a:ext cx="28478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8</a:t>
            </a:r>
          </a:p>
        </p:txBody>
      </p:sp>
      <p:sp>
        <p:nvSpPr>
          <p:cNvPr id="3" name="TextBox 2"/>
          <p:cNvSpPr txBox="1"/>
          <p:nvPr/>
        </p:nvSpPr>
        <p:spPr>
          <a:xfrm>
            <a:off x="-1485900" y="1727200"/>
            <a:ext cx="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37" name="Rectangle 36"/>
          <p:cNvSpPr/>
          <p:nvPr/>
        </p:nvSpPr>
        <p:spPr bwMode="gray">
          <a:xfrm>
            <a:off x="2095933" y="2455362"/>
            <a:ext cx="2787488" cy="790758"/>
          </a:xfrm>
          <a:prstGeom prst="rect">
            <a:avLst/>
          </a:prstGeom>
          <a:solidFill>
            <a:schemeClr val="bg1">
              <a:lumMod val="8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latin typeface="BentonSans Bold"/>
                <a:ea typeface="Arial Unicode MS" pitchFamily="34" charset="-128"/>
                <a:cs typeface="BentonSans Bold"/>
              </a:rPr>
              <a:t>Container can be filled with any content </a:t>
            </a:r>
          </a:p>
        </p:txBody>
      </p:sp>
      <p:sp>
        <p:nvSpPr>
          <p:cNvPr id="38" name="Rectangle 37"/>
          <p:cNvSpPr/>
          <p:nvPr/>
        </p:nvSpPr>
        <p:spPr bwMode="gray">
          <a:xfrm>
            <a:off x="2095933" y="5249362"/>
            <a:ext cx="2787488" cy="790758"/>
          </a:xfrm>
          <a:prstGeom prst="rect">
            <a:avLst/>
          </a:prstGeom>
          <a:solidFill>
            <a:schemeClr val="bg1">
              <a:lumMod val="8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latin typeface="BentonSans Bold"/>
                <a:ea typeface="Arial Unicode MS" pitchFamily="34" charset="-128"/>
                <a:cs typeface="BentonSans Bold"/>
              </a:rPr>
              <a:t>Container can be filled with any content </a:t>
            </a:r>
          </a:p>
        </p:txBody>
      </p:sp>
      <p:sp>
        <p:nvSpPr>
          <p:cNvPr id="39" name="Rectangle 38"/>
          <p:cNvSpPr/>
          <p:nvPr/>
        </p:nvSpPr>
        <p:spPr>
          <a:xfrm>
            <a:off x="628227" y="22543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0" name="Rectangle 39"/>
          <p:cNvSpPr/>
          <p:nvPr/>
        </p:nvSpPr>
        <p:spPr>
          <a:xfrm>
            <a:off x="844127" y="49213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74786529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a:cs typeface="BentonSans Light"/>
              </a:rPr>
              <a:t>IconTabBar</a:t>
            </a:r>
            <a:r>
              <a:rPr lang="en-US" dirty="0">
                <a:latin typeface="BentonSans Light"/>
                <a:cs typeface="BentonSans Light"/>
              </a:rPr>
              <a:t>	</a:t>
            </a:r>
          </a:p>
        </p:txBody>
      </p:sp>
      <p:grpSp>
        <p:nvGrpSpPr>
          <p:cNvPr id="96" name="Group 95"/>
          <p:cNvGrpSpPr/>
          <p:nvPr/>
        </p:nvGrpSpPr>
        <p:grpSpPr>
          <a:xfrm>
            <a:off x="348016" y="1673165"/>
            <a:ext cx="6283324" cy="1540789"/>
            <a:chOff x="348015" y="4621536"/>
            <a:chExt cx="6283324" cy="1540789"/>
          </a:xfrm>
        </p:grpSpPr>
        <p:grpSp>
          <p:nvGrpSpPr>
            <p:cNvPr id="97" name="Group 96"/>
            <p:cNvGrpSpPr/>
            <p:nvPr/>
          </p:nvGrpSpPr>
          <p:grpSpPr>
            <a:xfrm>
              <a:off x="348015" y="4968406"/>
              <a:ext cx="6283324" cy="1193919"/>
              <a:chOff x="2860676" y="4625552"/>
              <a:chExt cx="6283324" cy="1193919"/>
            </a:xfrm>
          </p:grpSpPr>
          <p:sp>
            <p:nvSpPr>
              <p:cNvPr id="103" name="Rectangle 102"/>
              <p:cNvSpPr/>
              <p:nvPr/>
            </p:nvSpPr>
            <p:spPr bwMode="gray">
              <a:xfrm>
                <a:off x="2860676" y="4625552"/>
                <a:ext cx="6283324" cy="1193919"/>
              </a:xfrm>
              <a:prstGeom prst="rect">
                <a:avLst/>
              </a:prstGeom>
              <a:solidFill>
                <a:schemeClr val="bg1"/>
              </a:solidFill>
              <a:ln w="6350" algn="ctr">
                <a:no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05" name="Straight Connector 104"/>
              <p:cNvCxnSpPr/>
              <p:nvPr/>
            </p:nvCxnSpPr>
            <p:spPr>
              <a:xfrm>
                <a:off x="2860676" y="5819471"/>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99" name="Rounded Rectangle 98"/>
            <p:cNvSpPr/>
            <p:nvPr/>
          </p:nvSpPr>
          <p:spPr bwMode="gray">
            <a:xfrm>
              <a:off x="558576" y="4621536"/>
              <a:ext cx="557040" cy="210600"/>
            </a:xfrm>
            <a:prstGeom prst="roundRect">
              <a:avLst>
                <a:gd name="adj" fmla="val 50000"/>
              </a:avLst>
            </a:prstGeom>
            <a:noFill/>
            <a:ln w="6350" algn="ctr">
              <a:noFill/>
              <a:miter lim="800000"/>
              <a:headEnd/>
              <a:tailEnd/>
            </a:ln>
          </p:spPr>
          <p:txBody>
            <a:bodyPr lIns="0" tIns="72000" rIns="0" bIns="72000" rtlCol="0" anchor="ctr"/>
            <a:lstStyle/>
            <a:p>
              <a:pPr algn="ctr" fontAlgn="base">
                <a:spcBef>
                  <a:spcPct val="50000"/>
                </a:spcBef>
                <a:spcAft>
                  <a:spcPct val="0"/>
                </a:spcAft>
                <a:buClr>
                  <a:srgbClr val="F0AB00"/>
                </a:buClr>
                <a:buSzPct val="80000"/>
              </a:pPr>
              <a:r>
                <a:rPr lang="en-US" sz="900" dirty="0">
                  <a:solidFill>
                    <a:srgbClr val="007CC0"/>
                  </a:solidFill>
                  <a:latin typeface="Arial" pitchFamily="34" charset="0"/>
                  <a:ea typeface="Open Sans Semibold" pitchFamily="34" charset="0"/>
                  <a:cs typeface="Arial" pitchFamily="34" charset="0"/>
                </a:rPr>
                <a:t>Lorem</a:t>
              </a:r>
            </a:p>
          </p:txBody>
        </p:sp>
        <p:sp>
          <p:nvSpPr>
            <p:cNvPr id="100" name="TextBox 99"/>
            <p:cNvSpPr txBox="1"/>
            <p:nvPr/>
          </p:nvSpPr>
          <p:spPr>
            <a:xfrm>
              <a:off x="1256626" y="4657587"/>
              <a:ext cx="648374"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000000"/>
                  </a:solidFill>
                  <a:latin typeface="Arial" pitchFamily="34" charset="0"/>
                  <a:cs typeface="Arial" pitchFamily="34" charset="0"/>
                </a:rPr>
                <a:t>Ipsum Dolor</a:t>
              </a:r>
            </a:p>
          </p:txBody>
        </p:sp>
        <p:sp>
          <p:nvSpPr>
            <p:cNvPr id="101" name="TextBox 100"/>
            <p:cNvSpPr txBox="1"/>
            <p:nvPr/>
          </p:nvSpPr>
          <p:spPr>
            <a:xfrm>
              <a:off x="2119021" y="4657587"/>
              <a:ext cx="46543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000000"/>
                  </a:solidFill>
                  <a:latin typeface="Arial" pitchFamily="34" charset="0"/>
                  <a:cs typeface="Arial" pitchFamily="34" charset="0"/>
                </a:rPr>
                <a:t>Sit Amet</a:t>
              </a:r>
            </a:p>
          </p:txBody>
        </p:sp>
        <p:sp>
          <p:nvSpPr>
            <p:cNvPr id="102" name="TextBox 101"/>
            <p:cNvSpPr txBox="1"/>
            <p:nvPr/>
          </p:nvSpPr>
          <p:spPr>
            <a:xfrm>
              <a:off x="2783790" y="4657587"/>
              <a:ext cx="78975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000000"/>
                  </a:solidFill>
                  <a:latin typeface="Arial" pitchFamily="34" charset="0"/>
                  <a:cs typeface="Arial" pitchFamily="34" charset="0"/>
                </a:rPr>
                <a:t>Consectetuer</a:t>
              </a:r>
            </a:p>
          </p:txBody>
        </p:sp>
      </p:grpSp>
      <p:sp>
        <p:nvSpPr>
          <p:cNvPr id="25" name="Rectangle 24"/>
          <p:cNvSpPr/>
          <p:nvPr/>
        </p:nvSpPr>
        <p:spPr bwMode="gray">
          <a:xfrm>
            <a:off x="2019733" y="2252162"/>
            <a:ext cx="2787488" cy="790758"/>
          </a:xfrm>
          <a:prstGeom prst="rect">
            <a:avLst/>
          </a:prstGeom>
          <a:solidFill>
            <a:schemeClr val="bg1">
              <a:lumMod val="8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latin typeface="BentonSans Bold"/>
                <a:ea typeface="Arial Unicode MS" pitchFamily="34" charset="-128"/>
                <a:cs typeface="BentonSans Bold"/>
              </a:rPr>
              <a:t>Container can be filled with any content </a:t>
            </a:r>
          </a:p>
        </p:txBody>
      </p:sp>
      <p:sp>
        <p:nvSpPr>
          <p:cNvPr id="27" name="Rectangle 26"/>
          <p:cNvSpPr/>
          <p:nvPr/>
        </p:nvSpPr>
        <p:spPr>
          <a:xfrm>
            <a:off x="602827" y="20130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34813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gray">
          <a:xfrm>
            <a:off x="0" y="1"/>
            <a:ext cx="9144000" cy="6867406"/>
          </a:xfrm>
          <a:prstGeom prst="rect">
            <a:avLst/>
          </a:prstGeom>
          <a:solidFill>
            <a:schemeClr val="bg1">
              <a:lumMod val="6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336" y="899271"/>
            <a:ext cx="2857500" cy="5072063"/>
          </a:xfrm>
          <a:prstGeom prst="rect">
            <a:avLst/>
          </a:prstGeom>
        </p:spPr>
      </p:pic>
      <p:grpSp>
        <p:nvGrpSpPr>
          <p:cNvPr id="40" name="Group 39"/>
          <p:cNvGrpSpPr/>
          <p:nvPr/>
        </p:nvGrpSpPr>
        <p:grpSpPr>
          <a:xfrm>
            <a:off x="1133939" y="899087"/>
            <a:ext cx="2860676" cy="430165"/>
            <a:chOff x="5144427" y="892785"/>
            <a:chExt cx="2860676" cy="430165"/>
          </a:xfrm>
        </p:grpSpPr>
        <p:sp>
          <p:nvSpPr>
            <p:cNvPr id="65" name="Rectangle 64"/>
            <p:cNvSpPr/>
            <p:nvPr/>
          </p:nvSpPr>
          <p:spPr>
            <a:xfrm>
              <a:off x="5144427"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66" name="Rectangle 65"/>
            <p:cNvSpPr/>
            <p:nvPr/>
          </p:nvSpPr>
          <p:spPr>
            <a:xfrm flipV="1">
              <a:off x="5144427"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67" name="TextBox 66"/>
            <p:cNvSpPr txBox="1"/>
            <p:nvPr/>
          </p:nvSpPr>
          <p:spPr>
            <a:xfrm>
              <a:off x="5264457" y="995602"/>
              <a:ext cx="229285" cy="2308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500" dirty="0">
                  <a:solidFill>
                    <a:srgbClr val="666666"/>
                  </a:solidFill>
                  <a:latin typeface="SAP-icons" pitchFamily="2" charset="0"/>
                </a:rPr>
                <a:t></a:t>
              </a:r>
              <a:endParaRPr lang="en-US" sz="1500" dirty="0">
                <a:solidFill>
                  <a:srgbClr val="666666"/>
                </a:solidFill>
                <a:latin typeface="SAP-icons" pitchFamily="2" charset="0"/>
                <a:cs typeface="Arial" pitchFamily="34" charset="0"/>
              </a:endParaRPr>
            </a:p>
          </p:txBody>
        </p:sp>
        <p:sp>
          <p:nvSpPr>
            <p:cNvPr id="68" name="TextBox 67"/>
            <p:cNvSpPr txBox="1"/>
            <p:nvPr/>
          </p:nvSpPr>
          <p:spPr>
            <a:xfrm>
              <a:off x="5636144" y="1033926"/>
              <a:ext cx="1884860"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Request</a:t>
              </a:r>
            </a:p>
          </p:txBody>
        </p:sp>
        <p:cxnSp>
          <p:nvCxnSpPr>
            <p:cNvPr id="69" name="Straight Connector 68"/>
            <p:cNvCxnSpPr/>
            <p:nvPr/>
          </p:nvCxnSpPr>
          <p:spPr>
            <a:xfrm>
              <a:off x="5146161" y="1322950"/>
              <a:ext cx="285894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249309" y="1533277"/>
            <a:ext cx="2608102" cy="917056"/>
            <a:chOff x="5259797" y="1526973"/>
            <a:chExt cx="2608102" cy="917055"/>
          </a:xfrm>
        </p:grpSpPr>
        <p:sp>
          <p:nvSpPr>
            <p:cNvPr id="60" name="TextBox 59"/>
            <p:cNvSpPr txBox="1"/>
            <p:nvPr/>
          </p:nvSpPr>
          <p:spPr>
            <a:xfrm>
              <a:off x="5259797" y="1680583"/>
              <a:ext cx="1187328"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dirty="0">
                  <a:solidFill>
                    <a:srgbClr val="00719E"/>
                  </a:solidFill>
                  <a:latin typeface="Arial" pitchFamily="34" charset="0"/>
                  <a:ea typeface="Open Sans" pitchFamily="34" charset="0"/>
                  <a:cs typeface="Arial" pitchFamily="34" charset="0"/>
                </a:rPr>
                <a:t>Name 1</a:t>
              </a:r>
              <a:endParaRPr lang="en-US" sz="900" dirty="0">
                <a:solidFill>
                  <a:srgbClr val="00719E"/>
                </a:solidFill>
                <a:latin typeface="Arial" pitchFamily="34" charset="0"/>
                <a:ea typeface="Open Sans" pitchFamily="34" charset="0"/>
                <a:cs typeface="Arial" pitchFamily="34" charset="0"/>
              </a:endParaRPr>
            </a:p>
          </p:txBody>
        </p:sp>
        <p:sp>
          <p:nvSpPr>
            <p:cNvPr id="61" name="TextBox 60"/>
            <p:cNvSpPr txBox="1"/>
            <p:nvPr/>
          </p:nvSpPr>
          <p:spPr>
            <a:xfrm>
              <a:off x="6574765" y="1650103"/>
              <a:ext cx="1293134"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solidFill>
                    <a:srgbClr val="444444"/>
                  </a:solidFill>
                  <a:latin typeface="Arial Narrow" pitchFamily="34" charset="0"/>
                  <a:ea typeface="Open Sans Condensed" pitchFamily="34" charset="0"/>
                  <a:cs typeface="Arial" pitchFamily="34" charset="0"/>
                </a:rPr>
                <a:t>3,762,199.90</a:t>
              </a:r>
            </a:p>
          </p:txBody>
        </p:sp>
        <p:sp>
          <p:nvSpPr>
            <p:cNvPr id="62" name="TextBox 61"/>
            <p:cNvSpPr txBox="1"/>
            <p:nvPr/>
          </p:nvSpPr>
          <p:spPr>
            <a:xfrm>
              <a:off x="7517964" y="1945501"/>
              <a:ext cx="347043"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USD</a:t>
              </a:r>
              <a:endParaRPr lang="en-US" sz="300" dirty="0">
                <a:latin typeface="Arial" pitchFamily="34" charset="0"/>
                <a:ea typeface="Open Sans" pitchFamily="34" charset="0"/>
                <a:cs typeface="Arial" pitchFamily="34" charset="0"/>
              </a:endParaRPr>
            </a:p>
          </p:txBody>
        </p:sp>
        <p:sp>
          <p:nvSpPr>
            <p:cNvPr id="63" name="TextBox 62"/>
            <p:cNvSpPr txBox="1"/>
            <p:nvPr/>
          </p:nvSpPr>
          <p:spPr>
            <a:xfrm>
              <a:off x="6991778" y="2290140"/>
              <a:ext cx="873230"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1 day ago</a:t>
              </a:r>
              <a:endParaRPr lang="en-US" sz="300" dirty="0">
                <a:latin typeface="Arial" pitchFamily="34" charset="0"/>
                <a:ea typeface="Open Sans" pitchFamily="34" charset="0"/>
                <a:cs typeface="Arial" pitchFamily="34" charset="0"/>
              </a:endParaRPr>
            </a:p>
          </p:txBody>
        </p:sp>
        <p:sp>
          <p:nvSpPr>
            <p:cNvPr id="64" name="TextBox 63"/>
            <p:cNvSpPr txBox="1"/>
            <p:nvPr/>
          </p:nvSpPr>
          <p:spPr>
            <a:xfrm>
              <a:off x="5265578" y="1526973"/>
              <a:ext cx="2255426"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444444"/>
                  </a:solidFill>
                  <a:latin typeface="Open Sans" pitchFamily="34" charset="0"/>
                  <a:ea typeface="Open Sans" pitchFamily="34" charset="0"/>
                  <a:cs typeface="Open Sans" pitchFamily="34" charset="0"/>
                </a:defRPr>
              </a:lvl1pPr>
            </a:lstStyle>
            <a:p>
              <a:r>
                <a:rPr lang="en-US" dirty="0">
                  <a:solidFill>
                    <a:srgbClr val="007CC0"/>
                  </a:solidFill>
                  <a:latin typeface="Arial" pitchFamily="34" charset="0"/>
                  <a:cs typeface="Arial" pitchFamily="34" charset="0"/>
                </a:rPr>
                <a:t>On</a:t>
              </a:r>
              <a:r>
                <a:rPr lang="en-US" dirty="0">
                  <a:latin typeface="Arial" pitchFamily="34" charset="0"/>
                  <a:cs typeface="Arial" pitchFamily="34" charset="0"/>
                </a:rPr>
                <a:t> </a:t>
              </a:r>
              <a:r>
                <a:rPr lang="en-US" dirty="0">
                  <a:solidFill>
                    <a:srgbClr val="007CC0"/>
                  </a:solidFill>
                  <a:latin typeface="Arial" pitchFamily="34" charset="0"/>
                  <a:cs typeface="Arial" pitchFamily="34" charset="0"/>
                </a:rPr>
                <a:t>behalf</a:t>
              </a:r>
              <a:r>
                <a:rPr lang="en-US" dirty="0">
                  <a:latin typeface="Arial" pitchFamily="34" charset="0"/>
                  <a:cs typeface="Arial" pitchFamily="34" charset="0"/>
                </a:rPr>
                <a:t> </a:t>
              </a:r>
              <a:r>
                <a:rPr lang="en-US" dirty="0">
                  <a:solidFill>
                    <a:srgbClr val="007CC0"/>
                  </a:solidFill>
                  <a:latin typeface="Arial" pitchFamily="34" charset="0"/>
                  <a:cs typeface="Arial" pitchFamily="34" charset="0"/>
                </a:rPr>
                <a:t>of</a:t>
              </a:r>
              <a:r>
                <a:rPr lang="en-US" dirty="0">
                  <a:latin typeface="Arial" pitchFamily="34" charset="0"/>
                  <a:cs typeface="Arial" pitchFamily="34" charset="0"/>
                </a:rPr>
                <a:t> </a:t>
              </a:r>
              <a:r>
                <a:rPr lang="en-US" dirty="0">
                  <a:solidFill>
                    <a:srgbClr val="007CC0"/>
                  </a:solidFill>
                  <a:latin typeface="Arial" pitchFamily="34" charset="0"/>
                  <a:cs typeface="Arial" pitchFamily="34" charset="0"/>
                </a:rPr>
                <a:t>Name 2</a:t>
              </a:r>
            </a:p>
          </p:txBody>
        </p:sp>
      </p:grpSp>
      <p:sp>
        <p:nvSpPr>
          <p:cNvPr id="42" name="Rectangle 41"/>
          <p:cNvSpPr/>
          <p:nvPr/>
        </p:nvSpPr>
        <p:spPr bwMode="gray">
          <a:xfrm>
            <a:off x="1139337" y="5730159"/>
            <a:ext cx="2848293" cy="241174"/>
          </a:xfrm>
          <a:prstGeom prst="rect">
            <a:avLst/>
          </a:prstGeom>
          <a:solidFill>
            <a:schemeClr val="bg1">
              <a:alpha val="70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solidFill>
                <a:srgbClr val="707070"/>
              </a:solidFill>
              <a:ea typeface="Arial Unicode MS" pitchFamily="34" charset="-128"/>
              <a:cs typeface="Arial Unicode MS" pitchFamily="34" charset="-128"/>
            </a:endParaRPr>
          </a:p>
        </p:txBody>
      </p:sp>
      <p:sp>
        <p:nvSpPr>
          <p:cNvPr id="43" name="TextBox 42"/>
          <p:cNvSpPr txBox="1"/>
          <p:nvPr/>
        </p:nvSpPr>
        <p:spPr>
          <a:xfrm>
            <a:off x="1276663" y="5796456"/>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ITEMS (3)</a:t>
            </a:r>
          </a:p>
        </p:txBody>
      </p:sp>
      <p:grpSp>
        <p:nvGrpSpPr>
          <p:cNvPr id="51" name="Group 50"/>
          <p:cNvGrpSpPr/>
          <p:nvPr/>
        </p:nvGrpSpPr>
        <p:grpSpPr>
          <a:xfrm>
            <a:off x="1139337" y="2528301"/>
            <a:ext cx="2855279" cy="2951765"/>
            <a:chOff x="5149824" y="2521998"/>
            <a:chExt cx="2855279" cy="2951765"/>
          </a:xfrm>
        </p:grpSpPr>
        <p:sp>
          <p:nvSpPr>
            <p:cNvPr id="52" name="Rectangle 51"/>
            <p:cNvSpPr/>
            <p:nvPr/>
          </p:nvSpPr>
          <p:spPr bwMode="gray">
            <a:xfrm>
              <a:off x="5149824" y="3155658"/>
              <a:ext cx="2855279" cy="2318105"/>
            </a:xfrm>
            <a:prstGeom prst="rect">
              <a:avLst/>
            </a:prstGeom>
            <a:solidFill>
              <a:schemeClr val="bg1"/>
            </a:solidFill>
            <a:ln w="6350" algn="ctr">
              <a:no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54" name="Straight Connector 53"/>
            <p:cNvCxnSpPr/>
            <p:nvPr/>
          </p:nvCxnSpPr>
          <p:spPr>
            <a:xfrm>
              <a:off x="5149824" y="5470191"/>
              <a:ext cx="2855279"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5442474" y="3326468"/>
              <a:ext cx="2169960" cy="200054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latin typeface="Arial" pitchFamily="34" charset="0"/>
                  <a:ea typeface="Open Sans" pitchFamily="34" charset="0"/>
                  <a:cs typeface="Arial" pitchFamily="34" charset="0"/>
                </a:rPr>
                <a:t>Label </a:t>
              </a:r>
              <a:r>
                <a:rPr lang="en-US" sz="1000">
                  <a:latin typeface="Arial" pitchFamily="34" charset="0"/>
                  <a:ea typeface="Open Sans" pitchFamily="34" charset="0"/>
                  <a:cs typeface="Arial" pitchFamily="34" charset="0"/>
                </a:rPr>
                <a:t>Lorem Ipsum:</a:t>
              </a:r>
              <a:endParaRPr lang="en-US" sz="1000" dirty="0">
                <a:latin typeface="Arial" pitchFamily="34" charset="0"/>
                <a:ea typeface="Open Sans" pitchFamily="34" charset="0"/>
                <a:cs typeface="Arial" pitchFamily="34" charset="0"/>
              </a:endParaRPr>
            </a:p>
            <a:p>
              <a:r>
                <a:rPr lang="en-US" sz="1000" dirty="0">
                  <a:solidFill>
                    <a:schemeClr val="tx1"/>
                  </a:solidFill>
                  <a:latin typeface="Arial" pitchFamily="34" charset="0"/>
                  <a:ea typeface="Open Sans" pitchFamily="34" charset="0"/>
                  <a:cs typeface="Arial" pitchFamily="34" charset="0"/>
                </a:rPr>
                <a:t>Description dolor sit</a:t>
              </a:r>
              <a:br>
                <a:rPr lang="en-US" sz="1000" dirty="0">
                  <a:solidFill>
                    <a:schemeClr val="tx1"/>
                  </a:solidFill>
                  <a:latin typeface="Arial" pitchFamily="34" charset="0"/>
                  <a:ea typeface="Open Sans" pitchFamily="34" charset="0"/>
                  <a:cs typeface="Arial" pitchFamily="34" charset="0"/>
                </a:rPr>
              </a:br>
              <a:br>
                <a:rPr lang="en-US" sz="1000">
                  <a:solidFill>
                    <a:schemeClr val="tx1"/>
                  </a:solidFill>
                  <a:latin typeface="Arial" pitchFamily="34" charset="0"/>
                  <a:ea typeface="Open Sans" pitchFamily="34" charset="0"/>
                  <a:cs typeface="Arial" pitchFamily="34" charset="0"/>
                </a:rPr>
              </a:br>
              <a:r>
                <a:rPr lang="en-US" sz="1000">
                  <a:latin typeface="Arial" pitchFamily="34" charset="0"/>
                  <a:ea typeface="Open Sans" pitchFamily="34" charset="0"/>
                  <a:cs typeface="Arial" pitchFamily="34" charset="0"/>
                </a:rPr>
                <a:t>Consectetuer:</a:t>
              </a:r>
              <a:endParaRPr lang="en-US" sz="1000" dirty="0">
                <a:latin typeface="Arial" pitchFamily="34" charset="0"/>
                <a:ea typeface="Open Sans" pitchFamily="34" charset="0"/>
                <a:cs typeface="Arial" pitchFamily="34" charset="0"/>
              </a:endParaRPr>
            </a:p>
            <a:p>
              <a:r>
                <a:rPr lang="en-US" sz="1000" dirty="0">
                  <a:solidFill>
                    <a:schemeClr val="tx1"/>
                  </a:solidFill>
                  <a:latin typeface="Arial" pitchFamily="34" charset="0"/>
                  <a:ea typeface="Open Sans" pitchFamily="34" charset="0"/>
                  <a:cs typeface="Arial" pitchFamily="34" charset="0"/>
                </a:rPr>
                <a:t>Eget dolor Aenean massa</a:t>
              </a:r>
              <a:br>
                <a:rPr lang="en-US" sz="1000" dirty="0">
                  <a:solidFill>
                    <a:schemeClr val="tx1"/>
                  </a:solidFill>
                  <a:latin typeface="Arial" pitchFamily="34" charset="0"/>
                  <a:ea typeface="Open Sans" pitchFamily="34" charset="0"/>
                  <a:cs typeface="Arial" pitchFamily="34" charset="0"/>
                </a:rPr>
              </a:br>
              <a:br>
                <a:rPr lang="en-US" sz="1000" dirty="0">
                  <a:solidFill>
                    <a:schemeClr val="tx1"/>
                  </a:solidFill>
                  <a:latin typeface="Arial" pitchFamily="34" charset="0"/>
                  <a:ea typeface="Open Sans" pitchFamily="34" charset="0"/>
                  <a:cs typeface="Arial" pitchFamily="34" charset="0"/>
                </a:rPr>
              </a:br>
              <a:r>
                <a:rPr lang="en-US" sz="1000" dirty="0">
                  <a:latin typeface="Arial" pitchFamily="34" charset="0"/>
                  <a:ea typeface="Open Sans" pitchFamily="34" charset="0"/>
                  <a:cs typeface="Arial" pitchFamily="34" charset="0"/>
                </a:rPr>
                <a:t>Adipiscing </a:t>
              </a:r>
              <a:r>
                <a:rPr lang="en-US" sz="1000">
                  <a:latin typeface="Arial" pitchFamily="34" charset="0"/>
                  <a:ea typeface="Open Sans" pitchFamily="34" charset="0"/>
                  <a:cs typeface="Arial" pitchFamily="34" charset="0"/>
                </a:rPr>
                <a:t>elit Aenean:</a:t>
              </a:r>
              <a:endParaRPr lang="en-US" sz="1000" dirty="0">
                <a:latin typeface="Arial" pitchFamily="34" charset="0"/>
                <a:ea typeface="Open Sans" pitchFamily="34" charset="0"/>
                <a:cs typeface="Arial" pitchFamily="34" charset="0"/>
              </a:endParaRPr>
            </a:p>
            <a:p>
              <a:r>
                <a:rPr lang="en-US" sz="1000" dirty="0">
                  <a:solidFill>
                    <a:schemeClr val="tx1"/>
                  </a:solidFill>
                  <a:latin typeface="Arial" pitchFamily="34" charset="0"/>
                  <a:ea typeface="Open Sans" pitchFamily="34" charset="0"/>
                  <a:cs typeface="Arial" pitchFamily="34" charset="0"/>
                </a:rPr>
                <a:t>Cum sociis natoque</a:t>
              </a:r>
              <a:br>
                <a:rPr lang="en-US" sz="1000" dirty="0">
                  <a:solidFill>
                    <a:schemeClr val="tx1"/>
                  </a:solidFill>
                  <a:latin typeface="Arial" pitchFamily="34" charset="0"/>
                  <a:ea typeface="Open Sans" pitchFamily="34" charset="0"/>
                  <a:cs typeface="Arial" pitchFamily="34" charset="0"/>
                </a:rPr>
              </a:br>
              <a:br>
                <a:rPr lang="en-US" sz="1000" dirty="0">
                  <a:solidFill>
                    <a:schemeClr val="tx1"/>
                  </a:solidFill>
                  <a:latin typeface="Arial" pitchFamily="34" charset="0"/>
                  <a:ea typeface="Open Sans" pitchFamily="34" charset="0"/>
                  <a:cs typeface="Arial" pitchFamily="34" charset="0"/>
                </a:rPr>
              </a:br>
              <a:r>
                <a:rPr lang="en-US" sz="1000">
                  <a:latin typeface="Arial" pitchFamily="34" charset="0"/>
                  <a:ea typeface="Open Sans" pitchFamily="34" charset="0"/>
                  <a:cs typeface="Arial" pitchFamily="34" charset="0"/>
                </a:rPr>
                <a:t>Commodo ligula:</a:t>
              </a:r>
              <a:endParaRPr lang="en-US" sz="1000" dirty="0">
                <a:latin typeface="Arial" pitchFamily="34" charset="0"/>
                <a:ea typeface="Open Sans" pitchFamily="34" charset="0"/>
                <a:cs typeface="Arial" pitchFamily="34" charset="0"/>
              </a:endParaRPr>
            </a:p>
            <a:p>
              <a:r>
                <a:rPr lang="fr-FR" sz="1000" dirty="0">
                  <a:solidFill>
                    <a:schemeClr val="tx1"/>
                  </a:solidFill>
                  <a:latin typeface="Arial" pitchFamily="34" charset="0"/>
                  <a:ea typeface="Open Sans" pitchFamily="34" charset="0"/>
                  <a:cs typeface="Arial" pitchFamily="34" charset="0"/>
                </a:rPr>
                <a:t>Penatibus et magnis dis parturient</a:t>
              </a:r>
            </a:p>
          </p:txBody>
        </p:sp>
        <p:sp>
          <p:nvSpPr>
            <p:cNvPr id="56" name="Oval 55"/>
            <p:cNvSpPr/>
            <p:nvPr/>
          </p:nvSpPr>
          <p:spPr bwMode="gray">
            <a:xfrm>
              <a:off x="5265578" y="2555270"/>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57" name="TextBox 56"/>
            <p:cNvSpPr txBox="1"/>
            <p:nvPr/>
          </p:nvSpPr>
          <p:spPr>
            <a:xfrm>
              <a:off x="6417159" y="2521998"/>
              <a:ext cx="15143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32</a:t>
              </a:r>
            </a:p>
          </p:txBody>
        </p:sp>
        <p:sp>
          <p:nvSpPr>
            <p:cNvPr id="58" name="Oval 57"/>
            <p:cNvSpPr/>
            <p:nvPr/>
          </p:nvSpPr>
          <p:spPr bwMode="gray">
            <a:xfrm>
              <a:off x="5981546" y="2555270"/>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59" name="Oval 58"/>
            <p:cNvSpPr/>
            <p:nvPr/>
          </p:nvSpPr>
          <p:spPr bwMode="gray">
            <a:xfrm>
              <a:off x="6701945" y="2555270"/>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grpSp>
      <p:sp>
        <p:nvSpPr>
          <p:cNvPr id="84" name="TextBox 83"/>
          <p:cNvSpPr txBox="1"/>
          <p:nvPr/>
        </p:nvSpPr>
        <p:spPr>
          <a:xfrm>
            <a:off x="0" y="121920"/>
            <a:ext cx="9144000"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b="1" dirty="0">
                <a:solidFill>
                  <a:srgbClr val="666666"/>
                </a:solidFill>
                <a:latin typeface="BentonSans Light"/>
                <a:ea typeface="+mj-ea"/>
                <a:cs typeface="BentonSans Light"/>
              </a:rPr>
              <a:t>Phone</a:t>
            </a:r>
            <a:endParaRPr lang="en-US" kern="0" dirty="0">
              <a:latin typeface="BentonSans Light"/>
              <a:ea typeface="Arial Unicode MS" pitchFamily="34" charset="-128"/>
              <a:cs typeface="BentonSans Light"/>
            </a:endParaRPr>
          </a:p>
        </p:txBody>
      </p:sp>
      <p:sp>
        <p:nvSpPr>
          <p:cNvPr id="2" name="Rectangle 1"/>
          <p:cNvSpPr/>
          <p:nvPr/>
        </p:nvSpPr>
        <p:spPr bwMode="gray">
          <a:xfrm>
            <a:off x="1137602" y="2456893"/>
            <a:ext cx="2857500" cy="3016322"/>
          </a:xfrm>
          <a:prstGeom prst="rect">
            <a:avLst/>
          </a:prstGeom>
          <a:noFill/>
          <a:ln w="6350" algn="ctr">
            <a:solidFill>
              <a:srgbClr val="FF00FF"/>
            </a:solidFill>
            <a:prstDash val="solid"/>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 name="TextBox 2"/>
          <p:cNvSpPr txBox="1"/>
          <p:nvPr/>
        </p:nvSpPr>
        <p:spPr>
          <a:xfrm>
            <a:off x="4385627" y="5319204"/>
            <a:ext cx="873111"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chemeClr val="bg1"/>
                </a:solidFill>
                <a:latin typeface="BentonSans Light"/>
                <a:ea typeface="Open Sans Semibold" pitchFamily="34" charset="0"/>
                <a:cs typeface="BentonSans Light"/>
              </a:rPr>
              <a:t>TabContainer</a:t>
            </a:r>
          </a:p>
        </p:txBody>
      </p:sp>
      <p:cxnSp>
        <p:nvCxnSpPr>
          <p:cNvPr id="5" name="Straight Connector 4"/>
          <p:cNvCxnSpPr/>
          <p:nvPr/>
        </p:nvCxnSpPr>
        <p:spPr>
          <a:xfrm flipH="1">
            <a:off x="3995103" y="5403841"/>
            <a:ext cx="390525" cy="0"/>
          </a:xfrm>
          <a:prstGeom prst="line">
            <a:avLst/>
          </a:prstGeom>
          <a:noFill/>
          <a:ln w="6350" algn="ctr">
            <a:solidFill>
              <a:srgbClr val="FF00FF"/>
            </a:solidFill>
            <a:prstDash val="solid"/>
            <a:miter lim="800000"/>
            <a:headEnd/>
            <a:tailEnd/>
          </a:ln>
        </p:spPr>
      </p:cxnSp>
      <p:grpSp>
        <p:nvGrpSpPr>
          <p:cNvPr id="36" name="Group 35"/>
          <p:cNvGrpSpPr/>
          <p:nvPr/>
        </p:nvGrpSpPr>
        <p:grpSpPr>
          <a:xfrm>
            <a:off x="1135063" y="5550693"/>
            <a:ext cx="2872029" cy="423864"/>
            <a:chOff x="5144258" y="5541167"/>
            <a:chExt cx="2872029" cy="423864"/>
          </a:xfrm>
        </p:grpSpPr>
        <p:sp>
          <p:nvSpPr>
            <p:cNvPr id="37" name="Rectangle 36"/>
            <p:cNvSpPr/>
            <p:nvPr/>
          </p:nvSpPr>
          <p:spPr>
            <a:xfrm>
              <a:off x="5144258" y="5541168"/>
              <a:ext cx="2872029"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7585439" y="5631108"/>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cxnSp>
          <p:nvCxnSpPr>
            <p:cNvPr id="47" name="Straight Connector 46"/>
            <p:cNvCxnSpPr/>
            <p:nvPr/>
          </p:nvCxnSpPr>
          <p:spPr>
            <a:xfrm>
              <a:off x="7585439" y="5541167"/>
              <a:ext cx="0" cy="423863"/>
            </a:xfrm>
            <a:prstGeom prst="line">
              <a:avLst/>
            </a:prstGeom>
            <a:ln w="12700">
              <a:solidFill>
                <a:srgbClr val="626F78"/>
              </a:solidFill>
            </a:ln>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1250527" y="31560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4783963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a:latin typeface="BentonSans Light"/>
                <a:ea typeface="Arial Unicode MS" pitchFamily="34" charset="-128"/>
                <a:cs typeface="BentonSans Light"/>
              </a:rPr>
              <a:t>Input</a:t>
            </a:r>
            <a:endParaRPr lang="en-US" dirty="0">
              <a:latin typeface="BentonSans Light"/>
              <a:cs typeface="BentonSans Light"/>
            </a:endParaRPr>
          </a:p>
        </p:txBody>
      </p:sp>
      <p:sp>
        <p:nvSpPr>
          <p:cNvPr id="12" name="Rectangle 350"/>
          <p:cNvSpPr>
            <a:spLocks noChangeArrowheads="1"/>
          </p:cNvSpPr>
          <p:nvPr/>
        </p:nvSpPr>
        <p:spPr bwMode="auto">
          <a:xfrm>
            <a:off x="334205" y="1792673"/>
            <a:ext cx="2559951" cy="318969"/>
          </a:xfrm>
          <a:prstGeom prst="rect">
            <a:avLst/>
          </a:prstGeom>
          <a:solidFill>
            <a:schemeClr val="bg1"/>
          </a:solidFill>
          <a:ln w="9525">
            <a:solidFill>
              <a:schemeClr val="bg1">
                <a:lumMod val="75000"/>
              </a:schemeClr>
            </a:solidFill>
            <a:miter lim="800000"/>
            <a:headEnd/>
            <a:tailEnd/>
          </a:ln>
          <a:extLst/>
        </p:spPr>
        <p:txBody>
          <a:bodyPr vert="horz" wrap="square" lIns="91434" tIns="45718" rIns="91434" bIns="45718" numCol="1" anchor="ctr" anchorCtr="0" compatLnSpc="1">
            <a:prstTxWarp prst="textNoShape">
              <a:avLst/>
            </a:prstTxWarp>
          </a:bodyPr>
          <a:lstStyle/>
          <a:p>
            <a:r>
              <a:rPr lang="en-US" sz="1000" i="1" dirty="0">
                <a:solidFill>
                  <a:srgbClr val="707070"/>
                </a:solidFill>
                <a:latin typeface="Arial" panose="020B0604020202020204" pitchFamily="34" charset="0"/>
                <a:ea typeface="Open Sans" panose="020B0606030504020204" pitchFamily="34" charset="0"/>
                <a:cs typeface="Arial" panose="020B0604020202020204" pitchFamily="34" charset="0"/>
              </a:rPr>
              <a:t>Prompt Text</a:t>
            </a:r>
            <a:endParaRPr lang="en-US" sz="4000" i="1" dirty="0">
              <a:solidFill>
                <a:srgbClr val="707070"/>
              </a:solidFill>
              <a:latin typeface="Arial" panose="020B0604020202020204" pitchFamily="34" charset="0"/>
              <a:ea typeface="Open Sans" panose="020B0606030504020204" pitchFamily="34" charset="0"/>
              <a:cs typeface="Arial" panose="020B0604020202020204" pitchFamily="34" charset="0"/>
            </a:endParaRPr>
          </a:p>
        </p:txBody>
      </p:sp>
      <p:sp>
        <p:nvSpPr>
          <p:cNvPr id="16" name="Rectangle 350"/>
          <p:cNvSpPr>
            <a:spLocks noChangeArrowheads="1"/>
          </p:cNvSpPr>
          <p:nvPr/>
        </p:nvSpPr>
        <p:spPr bwMode="auto">
          <a:xfrm>
            <a:off x="334205" y="2271662"/>
            <a:ext cx="2559951" cy="318969"/>
          </a:xfrm>
          <a:prstGeom prst="rect">
            <a:avLst/>
          </a:prstGeom>
          <a:solidFill>
            <a:schemeClr val="bg1"/>
          </a:solidFill>
          <a:ln w="9525">
            <a:solidFill>
              <a:schemeClr val="bg1">
                <a:lumMod val="75000"/>
              </a:schemeClr>
            </a:solidFill>
            <a:miter lim="800000"/>
            <a:headEnd/>
            <a:tailEnd/>
          </a:ln>
          <a:extLst/>
        </p:spPr>
        <p:txBody>
          <a:bodyPr vert="horz" wrap="square" lIns="91434" tIns="45718" rIns="91434" bIns="45718" numCol="1" anchor="ctr" anchorCtr="0" compatLnSpc="1">
            <a:prstTxWarp prst="textNoShape">
              <a:avLst/>
            </a:prstTxWarp>
          </a:bodyPr>
          <a:lstStyle/>
          <a:p>
            <a:r>
              <a:rPr lang="en-US" sz="1000" dirty="0">
                <a:latin typeface="Arial" panose="020B0604020202020204" pitchFamily="34" charset="0"/>
                <a:ea typeface="Open Sans" panose="020B0606030504020204" pitchFamily="34" charset="0"/>
                <a:cs typeface="Arial" panose="020B0604020202020204" pitchFamily="34" charset="0"/>
              </a:rPr>
              <a:t>Lorem ipsum</a:t>
            </a:r>
            <a:endParaRPr lang="en-US" sz="4400" spc="-150" dirty="0">
              <a:latin typeface="Arial" panose="020B0604020202020204" pitchFamily="34" charset="0"/>
              <a:ea typeface="Open Sans" panose="020B0606030504020204" pitchFamily="34" charset="0"/>
              <a:cs typeface="Arial" panose="020B0604020202020204" pitchFamily="34" charset="0"/>
            </a:endParaRPr>
          </a:p>
        </p:txBody>
      </p:sp>
      <p:sp>
        <p:nvSpPr>
          <p:cNvPr id="17" name="Rectangle 350"/>
          <p:cNvSpPr>
            <a:spLocks noChangeArrowheads="1"/>
          </p:cNvSpPr>
          <p:nvPr/>
        </p:nvSpPr>
        <p:spPr bwMode="auto">
          <a:xfrm>
            <a:off x="334205" y="2756274"/>
            <a:ext cx="2559951" cy="318969"/>
          </a:xfrm>
          <a:prstGeom prst="rect">
            <a:avLst/>
          </a:prstGeom>
          <a:solidFill>
            <a:schemeClr val="bg1">
              <a:alpha val="30000"/>
            </a:schemeClr>
          </a:solidFill>
          <a:ln w="9525">
            <a:solidFill>
              <a:schemeClr val="bg1">
                <a:lumMod val="75000"/>
                <a:alpha val="20000"/>
              </a:schemeClr>
            </a:solidFill>
            <a:miter lim="800000"/>
            <a:headEnd/>
            <a:tailEnd/>
          </a:ln>
          <a:extLst/>
        </p:spPr>
        <p:txBody>
          <a:bodyPr vert="horz" wrap="square" lIns="91434" tIns="45718" rIns="91434" bIns="45718" numCol="1" anchor="ctr" anchorCtr="0" compatLnSpc="1">
            <a:prstTxWarp prst="textNoShape">
              <a:avLst/>
            </a:prstTxWarp>
          </a:bodyPr>
          <a:lstStyle/>
          <a:p>
            <a:r>
              <a:rPr lang="en-US" sz="1000" dirty="0">
                <a:solidFill>
                  <a:schemeClr val="bg1">
                    <a:lumMod val="75000"/>
                  </a:schemeClr>
                </a:solidFill>
                <a:latin typeface="Arial" panose="020B0604020202020204" pitchFamily="34" charset="0"/>
                <a:ea typeface="Open Sans" panose="020B0606030504020204" pitchFamily="34" charset="0"/>
                <a:cs typeface="Arial" panose="020B0604020202020204" pitchFamily="34" charset="0"/>
              </a:rPr>
              <a:t>Lorem ipsum</a:t>
            </a:r>
            <a:endParaRPr lang="en-US" sz="4400" spc="-150" dirty="0">
              <a:solidFill>
                <a:schemeClr val="bg1">
                  <a:lumMod val="75000"/>
                </a:schemeClr>
              </a:solidFill>
              <a:latin typeface="Arial" panose="020B0604020202020204" pitchFamily="34" charset="0"/>
              <a:ea typeface="Open Sans" panose="020B0606030504020204" pitchFamily="34" charset="0"/>
              <a:cs typeface="Arial" panose="020B0604020202020204" pitchFamily="34" charset="0"/>
            </a:endParaRPr>
          </a:p>
        </p:txBody>
      </p:sp>
      <p:sp>
        <p:nvSpPr>
          <p:cNvPr id="19" name="Rectangle 350"/>
          <p:cNvSpPr>
            <a:spLocks noChangeArrowheads="1"/>
          </p:cNvSpPr>
          <p:nvPr/>
        </p:nvSpPr>
        <p:spPr bwMode="auto">
          <a:xfrm>
            <a:off x="3995872" y="2271661"/>
            <a:ext cx="2559951" cy="318969"/>
          </a:xfrm>
          <a:prstGeom prst="rect">
            <a:avLst/>
          </a:prstGeom>
          <a:solidFill>
            <a:schemeClr val="bg1"/>
          </a:solidFill>
          <a:ln w="9525">
            <a:solidFill>
              <a:srgbClr val="007CC0"/>
            </a:solidFill>
            <a:miter lim="800000"/>
            <a:headEnd/>
            <a:tailEnd/>
          </a:ln>
          <a:extLst/>
        </p:spPr>
        <p:txBody>
          <a:bodyPr vert="horz" wrap="square" lIns="91434" tIns="45718" rIns="91434" bIns="45718" numCol="1" anchor="ctr" anchorCtr="0" compatLnSpc="1">
            <a:prstTxWarp prst="textNoShape">
              <a:avLst/>
            </a:prstTxWarp>
          </a:bodyPr>
          <a:lstStyle/>
          <a:p>
            <a:r>
              <a:rPr lang="en-US" sz="1000" dirty="0">
                <a:latin typeface="Arial" panose="020B0604020202020204" pitchFamily="34" charset="0"/>
                <a:ea typeface="Open Sans" panose="020B0606030504020204" pitchFamily="34" charset="0"/>
                <a:cs typeface="Arial" panose="020B0604020202020204" pitchFamily="34" charset="0"/>
              </a:rPr>
              <a:t>Lorem ipsum</a:t>
            </a:r>
            <a:r>
              <a:rPr lang="en-US" sz="1200" b="1" spc="-300" dirty="0">
                <a:solidFill>
                  <a:srgbClr val="000000"/>
                </a:solidFill>
                <a:latin typeface="Arial" panose="020B0604020202020204" pitchFamily="34" charset="0"/>
                <a:ea typeface="Open Sans" panose="020B0606030504020204" pitchFamily="34" charset="0"/>
                <a:cs typeface="Arial" panose="020B0604020202020204" pitchFamily="34" charset="0"/>
              </a:rPr>
              <a:t> |</a:t>
            </a:r>
            <a:endParaRPr lang="en-US" sz="4400" b="1" spc="-300" dirty="0">
              <a:latin typeface="Arial" panose="020B0604020202020204" pitchFamily="34" charset="0"/>
              <a:ea typeface="Open Sans" panose="020B0606030504020204" pitchFamily="34" charset="0"/>
              <a:cs typeface="Arial" panose="020B0604020202020204" pitchFamily="34" charset="0"/>
            </a:endParaRPr>
          </a:p>
        </p:txBody>
      </p:sp>
      <p:sp>
        <p:nvSpPr>
          <p:cNvPr id="21" name="Rectangle 350"/>
          <p:cNvSpPr>
            <a:spLocks noChangeArrowheads="1"/>
          </p:cNvSpPr>
          <p:nvPr/>
        </p:nvSpPr>
        <p:spPr bwMode="auto">
          <a:xfrm>
            <a:off x="3995872" y="1792673"/>
            <a:ext cx="2559951" cy="318969"/>
          </a:xfrm>
          <a:prstGeom prst="rect">
            <a:avLst/>
          </a:prstGeom>
          <a:solidFill>
            <a:schemeClr val="bg1"/>
          </a:solidFill>
          <a:ln w="9525">
            <a:solidFill>
              <a:srgbClr val="007CC0"/>
            </a:solidFill>
            <a:miter lim="800000"/>
            <a:headEnd/>
            <a:tailEnd/>
          </a:ln>
          <a:extLst/>
        </p:spPr>
        <p:txBody>
          <a:bodyPr vert="horz" wrap="square" lIns="91434" tIns="45718" rIns="91434" bIns="45718" numCol="1" anchor="ctr" anchorCtr="0" compatLnSpc="1">
            <a:prstTxWarp prst="textNoShape">
              <a:avLst/>
            </a:prstTxWarp>
          </a:bodyPr>
          <a:lstStyle/>
          <a:p>
            <a:pPr lvl="0"/>
            <a:r>
              <a:rPr lang="en-US" sz="1200" b="1" spc="-300" dirty="0">
                <a:solidFill>
                  <a:srgbClr val="000000"/>
                </a:solidFill>
                <a:latin typeface="Arial" panose="020B0604020202020204" pitchFamily="34" charset="0"/>
                <a:ea typeface="Open Sans" panose="020B0606030504020204" pitchFamily="34" charset="0"/>
                <a:cs typeface="Arial" panose="020B0604020202020204" pitchFamily="34" charset="0"/>
              </a:rPr>
              <a:t>|</a:t>
            </a:r>
            <a:endParaRPr lang="en-US" sz="4000" i="1" dirty="0">
              <a:solidFill>
                <a:srgbClr val="707070"/>
              </a:solidFill>
              <a:latin typeface="Arial" panose="020B0604020202020204" pitchFamily="34" charset="0"/>
              <a:ea typeface="Open Sans" panose="020B0606030504020204" pitchFamily="34" charset="0"/>
              <a:cs typeface="Arial" panose="020B0604020202020204" pitchFamily="34" charset="0"/>
            </a:endParaRPr>
          </a:p>
        </p:txBody>
      </p:sp>
      <p:sp>
        <p:nvSpPr>
          <p:cNvPr id="22" name="Rectangle 350"/>
          <p:cNvSpPr>
            <a:spLocks noChangeArrowheads="1"/>
          </p:cNvSpPr>
          <p:nvPr/>
        </p:nvSpPr>
        <p:spPr bwMode="auto">
          <a:xfrm>
            <a:off x="334205" y="3897907"/>
            <a:ext cx="2559951" cy="318969"/>
          </a:xfrm>
          <a:prstGeom prst="rect">
            <a:avLst/>
          </a:prstGeom>
          <a:solidFill>
            <a:schemeClr val="bg1"/>
          </a:solidFill>
          <a:ln w="15875">
            <a:solidFill>
              <a:srgbClr val="E52929"/>
            </a:solidFill>
            <a:miter lim="800000"/>
            <a:headEnd/>
            <a:tailEnd/>
          </a:ln>
          <a:extLst/>
        </p:spPr>
        <p:txBody>
          <a:bodyPr vert="horz" wrap="square" lIns="91434" tIns="45718" rIns="91434" bIns="45718" numCol="1" anchor="ctr" anchorCtr="0" compatLnSpc="1">
            <a:prstTxWarp prst="textNoShape">
              <a:avLst/>
            </a:prstTxWarp>
          </a:bodyPr>
          <a:lstStyle/>
          <a:p>
            <a:r>
              <a:rPr lang="en-US" sz="1000" dirty="0">
                <a:latin typeface="Arial" panose="020B0604020202020204" pitchFamily="34" charset="0"/>
                <a:ea typeface="Open Sans" panose="020B0606030504020204" pitchFamily="34" charset="0"/>
                <a:cs typeface="Arial" panose="020B0604020202020204" pitchFamily="34" charset="0"/>
              </a:rPr>
              <a:t>Error</a:t>
            </a:r>
          </a:p>
        </p:txBody>
      </p:sp>
      <p:sp>
        <p:nvSpPr>
          <p:cNvPr id="23" name="Rectangle 350"/>
          <p:cNvSpPr>
            <a:spLocks noChangeArrowheads="1"/>
          </p:cNvSpPr>
          <p:nvPr/>
        </p:nvSpPr>
        <p:spPr bwMode="auto">
          <a:xfrm>
            <a:off x="334205" y="4376896"/>
            <a:ext cx="2559951" cy="318969"/>
          </a:xfrm>
          <a:prstGeom prst="rect">
            <a:avLst/>
          </a:prstGeom>
          <a:solidFill>
            <a:schemeClr val="bg1"/>
          </a:solidFill>
          <a:ln w="15875">
            <a:solidFill>
              <a:srgbClr val="F0AB00"/>
            </a:solidFill>
            <a:miter lim="800000"/>
            <a:headEnd/>
            <a:tailEnd/>
          </a:ln>
          <a:extLst/>
        </p:spPr>
        <p:txBody>
          <a:bodyPr vert="horz" wrap="square" lIns="91434" tIns="45718" rIns="91434" bIns="45718" numCol="1" anchor="ctr" anchorCtr="0" compatLnSpc="1">
            <a:prstTxWarp prst="textNoShape">
              <a:avLst/>
            </a:prstTxWarp>
          </a:bodyPr>
          <a:lstStyle/>
          <a:p>
            <a:r>
              <a:rPr lang="en-US" sz="1000" dirty="0">
                <a:latin typeface="Arial" panose="020B0604020202020204" pitchFamily="34" charset="0"/>
                <a:ea typeface="Open Sans" panose="020B0606030504020204" pitchFamily="34" charset="0"/>
                <a:cs typeface="Arial" panose="020B0604020202020204" pitchFamily="34" charset="0"/>
              </a:rPr>
              <a:t>Warning</a:t>
            </a:r>
            <a:endParaRPr lang="en-US" sz="4400" spc="-150" dirty="0">
              <a:latin typeface="Arial" panose="020B0604020202020204" pitchFamily="34" charset="0"/>
              <a:ea typeface="Open Sans" panose="020B0606030504020204" pitchFamily="34" charset="0"/>
              <a:cs typeface="Arial" panose="020B0604020202020204" pitchFamily="34" charset="0"/>
            </a:endParaRPr>
          </a:p>
        </p:txBody>
      </p:sp>
      <p:sp>
        <p:nvSpPr>
          <p:cNvPr id="24" name="Rectangle 350"/>
          <p:cNvSpPr>
            <a:spLocks noChangeArrowheads="1"/>
          </p:cNvSpPr>
          <p:nvPr/>
        </p:nvSpPr>
        <p:spPr bwMode="auto">
          <a:xfrm>
            <a:off x="334205" y="4861508"/>
            <a:ext cx="2559951" cy="318969"/>
          </a:xfrm>
          <a:prstGeom prst="rect">
            <a:avLst/>
          </a:prstGeom>
          <a:solidFill>
            <a:schemeClr val="bg1"/>
          </a:solidFill>
          <a:ln w="15875">
            <a:solidFill>
              <a:srgbClr val="008A3B"/>
            </a:solidFill>
            <a:miter lim="800000"/>
            <a:headEnd/>
            <a:tailEnd/>
          </a:ln>
          <a:extLst/>
        </p:spPr>
        <p:txBody>
          <a:bodyPr vert="horz" wrap="square" lIns="91434" tIns="45718" rIns="91434" bIns="45718" numCol="1" anchor="ctr" anchorCtr="0" compatLnSpc="1">
            <a:prstTxWarp prst="textNoShape">
              <a:avLst/>
            </a:prstTxWarp>
          </a:bodyPr>
          <a:lstStyle/>
          <a:p>
            <a:r>
              <a:rPr lang="en-US" sz="1000" dirty="0">
                <a:latin typeface="Arial" panose="020B0604020202020204" pitchFamily="34" charset="0"/>
                <a:ea typeface="Open Sans" panose="020B0606030504020204" pitchFamily="34" charset="0"/>
                <a:cs typeface="Arial" panose="020B0604020202020204" pitchFamily="34" charset="0"/>
              </a:rPr>
              <a:t>Success</a:t>
            </a:r>
          </a:p>
        </p:txBody>
      </p:sp>
    </p:spTree>
    <p:extLst>
      <p:ext uri="{BB962C8B-B14F-4D97-AF65-F5344CB8AC3E}">
        <p14:creationId xmlns:p14="http://schemas.microsoft.com/office/powerpoint/2010/main" val="26200591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Table</a:t>
            </a:r>
          </a:p>
        </p:txBody>
      </p:sp>
      <p:sp>
        <p:nvSpPr>
          <p:cNvPr id="43" name="TextBox 42"/>
          <p:cNvSpPr txBox="1"/>
          <p:nvPr/>
        </p:nvSpPr>
        <p:spPr>
          <a:xfrm>
            <a:off x="618703" y="1462109"/>
            <a:ext cx="2735836"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444444"/>
                </a:solidFill>
                <a:latin typeface="Arial" pitchFamily="34" charset="0"/>
                <a:cs typeface="Arial" pitchFamily="34" charset="0"/>
              </a:rPr>
              <a:t>Pricing Details (3)</a:t>
            </a:r>
          </a:p>
        </p:txBody>
      </p:sp>
      <p:sp>
        <p:nvSpPr>
          <p:cNvPr id="44" name="Rectangle 43"/>
          <p:cNvSpPr/>
          <p:nvPr/>
        </p:nvSpPr>
        <p:spPr bwMode="gray">
          <a:xfrm>
            <a:off x="444500" y="1733550"/>
            <a:ext cx="8528050" cy="508000"/>
          </a:xfrm>
          <a:prstGeom prst="rect">
            <a:avLst/>
          </a:prstGeom>
          <a:solidFill>
            <a:srgbClr val="F2F2F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Rectangle 44"/>
          <p:cNvSpPr/>
          <p:nvPr/>
        </p:nvSpPr>
        <p:spPr bwMode="gray">
          <a:xfrm>
            <a:off x="433881" y="1716484"/>
            <a:ext cx="8557720" cy="2007765"/>
          </a:xfrm>
          <a:prstGeom prst="rect">
            <a:avLst/>
          </a:prstGeom>
          <a:noFill/>
          <a:ln w="6350" algn="ctr">
            <a:noFill/>
            <a:miter lim="800000"/>
            <a:headEnd/>
            <a:tailEnd/>
          </a:ln>
        </p:spPr>
        <p:txBody>
          <a:bodyPr lIns="117858" tIns="94287" rIns="117858" bIns="94287" rtlCol="0" anchor="ctr"/>
          <a:lstStyle/>
          <a:p>
            <a:pPr algn="ctr" defTabSz="1197445" fontAlgn="base">
              <a:spcBef>
                <a:spcPct val="50000"/>
              </a:spcBef>
              <a:spcAft>
                <a:spcPct val="0"/>
              </a:spcAft>
              <a:buClr>
                <a:srgbClr val="F0AB00"/>
              </a:buClr>
              <a:buSzPct val="80000"/>
            </a:pPr>
            <a:endParaRPr lang="en-US" kern="0" dirty="0">
              <a:solidFill>
                <a:srgbClr val="707070"/>
              </a:solidFill>
              <a:latin typeface="Arial" pitchFamily="34" charset="0"/>
              <a:ea typeface="Arial Unicode MS" pitchFamily="34" charset="-128"/>
              <a:cs typeface="Arial" pitchFamily="34" charset="0"/>
            </a:endParaRPr>
          </a:p>
        </p:txBody>
      </p:sp>
      <p:sp>
        <p:nvSpPr>
          <p:cNvPr id="46" name="TextBox 45"/>
          <p:cNvSpPr txBox="1"/>
          <p:nvPr/>
        </p:nvSpPr>
        <p:spPr>
          <a:xfrm>
            <a:off x="1218199" y="2466731"/>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444444"/>
                </a:solidFill>
                <a:latin typeface="Arial" pitchFamily="34" charset="0"/>
                <a:cs typeface="Arial" pitchFamily="34" charset="0"/>
              </a:rPr>
              <a:t>Senior Consultant</a:t>
            </a:r>
          </a:p>
        </p:txBody>
      </p:sp>
      <p:sp>
        <p:nvSpPr>
          <p:cNvPr id="47" name="TextBox 46"/>
          <p:cNvSpPr txBox="1"/>
          <p:nvPr/>
        </p:nvSpPr>
        <p:spPr>
          <a:xfrm>
            <a:off x="1218199" y="3129081"/>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444444"/>
                </a:solidFill>
                <a:latin typeface="Arial" pitchFamily="34" charset="0"/>
                <a:cs typeface="Arial" pitchFamily="34" charset="0"/>
              </a:rPr>
              <a:t>Junior Consultant</a:t>
            </a:r>
          </a:p>
        </p:txBody>
      </p:sp>
      <p:sp>
        <p:nvSpPr>
          <p:cNvPr id="48" name="TextBox 47"/>
          <p:cNvSpPr txBox="1"/>
          <p:nvPr/>
        </p:nvSpPr>
        <p:spPr>
          <a:xfrm>
            <a:off x="1218199" y="3735193"/>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5A5A5A"/>
                </a:solidFill>
                <a:latin typeface="Arial" pitchFamily="34" charset="0"/>
                <a:cs typeface="Arial" pitchFamily="34" charset="0"/>
              </a:rPr>
              <a:t>Project Manager</a:t>
            </a:r>
          </a:p>
        </p:txBody>
      </p:sp>
      <p:grpSp>
        <p:nvGrpSpPr>
          <p:cNvPr id="49" name="Group 48"/>
          <p:cNvGrpSpPr/>
          <p:nvPr/>
        </p:nvGrpSpPr>
        <p:grpSpPr>
          <a:xfrm>
            <a:off x="438941" y="1729584"/>
            <a:ext cx="8539959" cy="1759150"/>
            <a:chOff x="1452346" y="4417615"/>
            <a:chExt cx="8766473" cy="1501636"/>
          </a:xfrm>
        </p:grpSpPr>
        <p:cxnSp>
          <p:nvCxnSpPr>
            <p:cNvPr id="50" name="Straight Connector 49"/>
            <p:cNvCxnSpPr/>
            <p:nvPr/>
          </p:nvCxnSpPr>
          <p:spPr>
            <a:xfrm>
              <a:off x="1452346" y="4417615"/>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452346" y="4842273"/>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452346" y="5418706"/>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452346" y="5919251"/>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59" name="TextBox 58"/>
          <p:cNvSpPr txBox="1"/>
          <p:nvPr/>
        </p:nvSpPr>
        <p:spPr>
          <a:xfrm>
            <a:off x="1247073" y="1893788"/>
            <a:ext cx="1340496"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444444"/>
                </a:solidFill>
                <a:latin typeface="Arial" pitchFamily="34" charset="0"/>
                <a:ea typeface="Open Sans" pitchFamily="34" charset="0"/>
                <a:cs typeface="Arial" pitchFamily="34" charset="0"/>
              </a:rPr>
              <a:t>Role</a:t>
            </a:r>
          </a:p>
        </p:txBody>
      </p:sp>
      <p:sp>
        <p:nvSpPr>
          <p:cNvPr id="60" name="TextBox 59"/>
          <p:cNvSpPr txBox="1"/>
          <p:nvPr/>
        </p:nvSpPr>
        <p:spPr>
          <a:xfrm>
            <a:off x="6873538" y="1893788"/>
            <a:ext cx="1859645"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300" dirty="0">
                <a:solidFill>
                  <a:srgbClr val="444444"/>
                </a:solidFill>
                <a:latin typeface="Arial" pitchFamily="34" charset="0"/>
                <a:ea typeface="Open Sans" pitchFamily="34" charset="0"/>
                <a:cs typeface="Arial" pitchFamily="34" charset="0"/>
              </a:rPr>
              <a:t>Project Price/ h</a:t>
            </a:r>
          </a:p>
        </p:txBody>
      </p:sp>
      <p:sp>
        <p:nvSpPr>
          <p:cNvPr id="61" name="Rectangle 60"/>
          <p:cNvSpPr/>
          <p:nvPr/>
        </p:nvSpPr>
        <p:spPr>
          <a:xfrm>
            <a:off x="7539952" y="238387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300" b="1" dirty="0">
                <a:solidFill>
                  <a:srgbClr val="D14900"/>
                </a:solidFill>
                <a:latin typeface="Arial" panose="020B0604020202020204" pitchFamily="34" charset="0"/>
                <a:cs typeface="Arial" panose="020B0604020202020204" pitchFamily="34" charset="0"/>
              </a:rPr>
              <a:t>95.00</a:t>
            </a:r>
          </a:p>
        </p:txBody>
      </p:sp>
      <p:sp>
        <p:nvSpPr>
          <p:cNvPr id="62" name="TextBox 61"/>
          <p:cNvSpPr txBox="1"/>
          <p:nvPr/>
        </p:nvSpPr>
        <p:spPr>
          <a:xfrm>
            <a:off x="3920623" y="2466731"/>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000000"/>
                </a:solidFill>
                <a:latin typeface="Open Sans" pitchFamily="34" charset="0"/>
                <a:cs typeface="Arial" pitchFamily="34" charset="0"/>
              </a:rPr>
              <a:t>01/01/14 </a:t>
            </a:r>
            <a:endParaRPr lang="en-US" sz="1300" dirty="0">
              <a:solidFill>
                <a:srgbClr val="444444"/>
              </a:solidFill>
              <a:latin typeface="Arial" pitchFamily="34" charset="0"/>
              <a:cs typeface="Arial" pitchFamily="34" charset="0"/>
            </a:endParaRPr>
          </a:p>
        </p:txBody>
      </p:sp>
      <p:sp>
        <p:nvSpPr>
          <p:cNvPr id="63" name="Rectangle 62"/>
          <p:cNvSpPr/>
          <p:nvPr/>
        </p:nvSpPr>
        <p:spPr>
          <a:xfrm>
            <a:off x="3825199" y="2383877"/>
            <a:ext cx="155448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64" name="TextBox 63"/>
          <p:cNvSpPr txBox="1"/>
          <p:nvPr/>
        </p:nvSpPr>
        <p:spPr>
          <a:xfrm>
            <a:off x="3920623" y="3129081"/>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000000"/>
                </a:solidFill>
                <a:latin typeface="Open Sans" pitchFamily="34" charset="0"/>
                <a:cs typeface="Arial" pitchFamily="34" charset="0"/>
              </a:rPr>
              <a:t>01/01/14 </a:t>
            </a:r>
            <a:endParaRPr lang="en-US" sz="1300" dirty="0">
              <a:solidFill>
                <a:srgbClr val="444444"/>
              </a:solidFill>
              <a:latin typeface="Arial" pitchFamily="34" charset="0"/>
              <a:cs typeface="Arial" pitchFamily="34" charset="0"/>
            </a:endParaRPr>
          </a:p>
        </p:txBody>
      </p:sp>
      <p:sp>
        <p:nvSpPr>
          <p:cNvPr id="65" name="Rectangle 64"/>
          <p:cNvSpPr/>
          <p:nvPr/>
        </p:nvSpPr>
        <p:spPr>
          <a:xfrm>
            <a:off x="3825199" y="3046227"/>
            <a:ext cx="155448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66" name="TextBox 65"/>
          <p:cNvSpPr txBox="1"/>
          <p:nvPr/>
        </p:nvSpPr>
        <p:spPr>
          <a:xfrm>
            <a:off x="3920623" y="3735193"/>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000000"/>
                </a:solidFill>
                <a:latin typeface="Open Sans" pitchFamily="34" charset="0"/>
                <a:cs typeface="Arial" pitchFamily="34" charset="0"/>
              </a:rPr>
              <a:t>01/01/14 </a:t>
            </a:r>
            <a:endParaRPr lang="en-US" sz="1300" dirty="0">
              <a:solidFill>
                <a:srgbClr val="444444"/>
              </a:solidFill>
              <a:latin typeface="Arial" pitchFamily="34" charset="0"/>
              <a:cs typeface="Arial" pitchFamily="34" charset="0"/>
            </a:endParaRPr>
          </a:p>
        </p:txBody>
      </p:sp>
      <p:sp>
        <p:nvSpPr>
          <p:cNvPr id="67" name="Rectangle 66"/>
          <p:cNvSpPr/>
          <p:nvPr/>
        </p:nvSpPr>
        <p:spPr>
          <a:xfrm>
            <a:off x="3825199" y="3652340"/>
            <a:ext cx="155448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68" name="TextBox 67"/>
          <p:cNvSpPr txBox="1"/>
          <p:nvPr/>
        </p:nvSpPr>
        <p:spPr>
          <a:xfrm>
            <a:off x="5622382" y="2466731"/>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000000"/>
                </a:solidFill>
                <a:latin typeface="Open Sans" pitchFamily="34" charset="0"/>
                <a:cs typeface="Arial" pitchFamily="34" charset="0"/>
              </a:rPr>
              <a:t>12/31/14 </a:t>
            </a:r>
            <a:endParaRPr lang="en-US" sz="1300" dirty="0">
              <a:solidFill>
                <a:srgbClr val="444444"/>
              </a:solidFill>
              <a:latin typeface="Arial" pitchFamily="34" charset="0"/>
              <a:cs typeface="Arial" pitchFamily="34" charset="0"/>
            </a:endParaRPr>
          </a:p>
        </p:txBody>
      </p:sp>
      <p:sp>
        <p:nvSpPr>
          <p:cNvPr id="69" name="Rectangle 68"/>
          <p:cNvSpPr/>
          <p:nvPr/>
        </p:nvSpPr>
        <p:spPr>
          <a:xfrm>
            <a:off x="5526958" y="2383877"/>
            <a:ext cx="155448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70" name="TextBox 69"/>
          <p:cNvSpPr txBox="1"/>
          <p:nvPr/>
        </p:nvSpPr>
        <p:spPr>
          <a:xfrm>
            <a:off x="5622382" y="3129081"/>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000000"/>
                </a:solidFill>
                <a:latin typeface="Open Sans" pitchFamily="34" charset="0"/>
                <a:cs typeface="Arial" pitchFamily="34" charset="0"/>
              </a:rPr>
              <a:t>12/31/14 </a:t>
            </a:r>
            <a:endParaRPr lang="en-US" sz="1300" dirty="0">
              <a:solidFill>
                <a:srgbClr val="444444"/>
              </a:solidFill>
              <a:latin typeface="Arial" pitchFamily="34" charset="0"/>
              <a:cs typeface="Arial" pitchFamily="34" charset="0"/>
            </a:endParaRPr>
          </a:p>
        </p:txBody>
      </p:sp>
      <p:sp>
        <p:nvSpPr>
          <p:cNvPr id="71" name="Rectangle 70"/>
          <p:cNvSpPr/>
          <p:nvPr/>
        </p:nvSpPr>
        <p:spPr>
          <a:xfrm>
            <a:off x="5526958" y="3046227"/>
            <a:ext cx="155448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72" name="TextBox 71"/>
          <p:cNvSpPr txBox="1"/>
          <p:nvPr/>
        </p:nvSpPr>
        <p:spPr>
          <a:xfrm>
            <a:off x="5622382" y="3735193"/>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000000"/>
                </a:solidFill>
                <a:latin typeface="Open Sans" pitchFamily="34" charset="0"/>
                <a:cs typeface="Arial" pitchFamily="34" charset="0"/>
              </a:rPr>
              <a:t>12/31/14 </a:t>
            </a:r>
            <a:endParaRPr lang="en-US" sz="1300" dirty="0">
              <a:solidFill>
                <a:srgbClr val="444444"/>
              </a:solidFill>
              <a:latin typeface="Arial" pitchFamily="34" charset="0"/>
              <a:cs typeface="Arial" pitchFamily="34" charset="0"/>
            </a:endParaRPr>
          </a:p>
        </p:txBody>
      </p:sp>
      <p:sp>
        <p:nvSpPr>
          <p:cNvPr id="73" name="Rectangle 72"/>
          <p:cNvSpPr/>
          <p:nvPr/>
        </p:nvSpPr>
        <p:spPr>
          <a:xfrm>
            <a:off x="5526958" y="3652340"/>
            <a:ext cx="155448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74" name="TextBox 73"/>
          <p:cNvSpPr txBox="1"/>
          <p:nvPr/>
        </p:nvSpPr>
        <p:spPr>
          <a:xfrm>
            <a:off x="3804639" y="1893788"/>
            <a:ext cx="1657021"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444444"/>
                </a:solidFill>
                <a:latin typeface="Arial" pitchFamily="34" charset="0"/>
                <a:ea typeface="Open Sans" pitchFamily="34" charset="0"/>
                <a:cs typeface="Arial" pitchFamily="34" charset="0"/>
              </a:rPr>
              <a:t>Valid from</a:t>
            </a:r>
          </a:p>
        </p:txBody>
      </p:sp>
      <p:sp>
        <p:nvSpPr>
          <p:cNvPr id="75" name="TextBox 74"/>
          <p:cNvSpPr txBox="1"/>
          <p:nvPr/>
        </p:nvSpPr>
        <p:spPr>
          <a:xfrm>
            <a:off x="5528555" y="1893788"/>
            <a:ext cx="1657021"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444444"/>
                </a:solidFill>
                <a:latin typeface="Arial" pitchFamily="34" charset="0"/>
                <a:ea typeface="Open Sans" pitchFamily="34" charset="0"/>
                <a:cs typeface="Arial" pitchFamily="34" charset="0"/>
              </a:rPr>
              <a:t>Valid to</a:t>
            </a:r>
          </a:p>
        </p:txBody>
      </p:sp>
      <p:sp>
        <p:nvSpPr>
          <p:cNvPr id="76" name="Rectangle 75"/>
          <p:cNvSpPr/>
          <p:nvPr/>
        </p:nvSpPr>
        <p:spPr>
          <a:xfrm>
            <a:off x="7514552" y="304622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300" b="1" dirty="0">
                <a:solidFill>
                  <a:schemeClr val="tx1"/>
                </a:solidFill>
                <a:latin typeface="Arial" panose="020B0604020202020204" pitchFamily="34" charset="0"/>
                <a:cs typeface="Arial" panose="020B0604020202020204" pitchFamily="34" charset="0"/>
              </a:rPr>
              <a:t>66.50</a:t>
            </a:r>
          </a:p>
        </p:txBody>
      </p:sp>
      <p:sp>
        <p:nvSpPr>
          <p:cNvPr id="77" name="Rectangle 76"/>
          <p:cNvSpPr/>
          <p:nvPr/>
        </p:nvSpPr>
        <p:spPr>
          <a:xfrm>
            <a:off x="7514552" y="3639640"/>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300" b="1" dirty="0">
                <a:solidFill>
                  <a:srgbClr val="CC1919"/>
                </a:solidFill>
                <a:latin typeface="Arial" panose="020B0604020202020204" pitchFamily="34" charset="0"/>
                <a:cs typeface="Arial" panose="020B0604020202020204" pitchFamily="34" charset="0"/>
              </a:rPr>
              <a:t>99.00</a:t>
            </a:r>
          </a:p>
        </p:txBody>
      </p:sp>
      <p:sp>
        <p:nvSpPr>
          <p:cNvPr id="78" name="Rectangle 11"/>
          <p:cNvSpPr>
            <a:spLocks noChangeArrowheads="1"/>
          </p:cNvSpPr>
          <p:nvPr/>
        </p:nvSpPr>
        <p:spPr bwMode="auto">
          <a:xfrm>
            <a:off x="8156068" y="236101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1000" kern="0" dirty="0">
                <a:latin typeface="Arial" panose="020B0604020202020204" pitchFamily="34" charset="0"/>
                <a:cs typeface="Arial" panose="020B0604020202020204" pitchFamily="34" charset="0"/>
              </a:rPr>
              <a:t>USD</a:t>
            </a:r>
          </a:p>
        </p:txBody>
      </p:sp>
      <p:sp>
        <p:nvSpPr>
          <p:cNvPr id="79" name="Rectangle 11"/>
          <p:cNvSpPr>
            <a:spLocks noChangeArrowheads="1"/>
          </p:cNvSpPr>
          <p:nvPr/>
        </p:nvSpPr>
        <p:spPr bwMode="auto">
          <a:xfrm>
            <a:off x="8156068" y="302336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1000" kern="0" dirty="0">
                <a:latin typeface="Arial" panose="020B0604020202020204" pitchFamily="34" charset="0"/>
                <a:cs typeface="Arial" panose="020B0604020202020204" pitchFamily="34" charset="0"/>
              </a:rPr>
              <a:t>USD</a:t>
            </a:r>
          </a:p>
        </p:txBody>
      </p:sp>
      <p:sp>
        <p:nvSpPr>
          <p:cNvPr id="80" name="Rectangle 11"/>
          <p:cNvSpPr>
            <a:spLocks noChangeArrowheads="1"/>
          </p:cNvSpPr>
          <p:nvPr/>
        </p:nvSpPr>
        <p:spPr bwMode="auto">
          <a:xfrm>
            <a:off x="8156068" y="3629480"/>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1000" kern="0" dirty="0">
                <a:latin typeface="Arial" panose="020B0604020202020204" pitchFamily="34" charset="0"/>
                <a:cs typeface="Arial" panose="020B0604020202020204" pitchFamily="34" charset="0"/>
              </a:rPr>
              <a:t>USD</a:t>
            </a:r>
          </a:p>
        </p:txBody>
      </p:sp>
      <p:sp>
        <p:nvSpPr>
          <p:cNvPr id="81" name="Rounded Rectangle 80"/>
          <p:cNvSpPr/>
          <p:nvPr/>
        </p:nvSpPr>
        <p:spPr bwMode="gray">
          <a:xfrm>
            <a:off x="613672" y="2460368"/>
            <a:ext cx="238312" cy="201188"/>
          </a:xfrm>
          <a:prstGeom prst="roundRect">
            <a:avLst>
              <a:gd name="adj" fmla="val 4188"/>
            </a:avLst>
          </a:prstGeom>
          <a:solidFill>
            <a:srgbClr val="FFFFFF"/>
          </a:solidFill>
          <a:ln w="12700" algn="ctr">
            <a:solidFill>
              <a:srgbClr val="C4C4C4"/>
            </a:solidFill>
            <a:miter lim="800000"/>
            <a:headEnd/>
            <a:tailEnd/>
          </a:ln>
        </p:spPr>
        <p:txBody>
          <a:bodyPr lIns="0" tIns="23565" rIns="0" bIns="0" rtlCol="0" anchor="ctr"/>
          <a:lstStyle/>
          <a:p>
            <a:pPr algn="ctr" defTabSz="1197031" fontAlgn="base">
              <a:spcBef>
                <a:spcPct val="50000"/>
              </a:spcBef>
              <a:spcAft>
                <a:spcPct val="0"/>
              </a:spcAft>
              <a:buClr>
                <a:srgbClr val="F0AB00"/>
              </a:buClr>
              <a:buSzPct val="80000"/>
              <a:defRPr/>
            </a:pPr>
            <a:endParaRPr lang="en-US" sz="1300" kern="0" dirty="0">
              <a:solidFill>
                <a:srgbClr val="007CC0"/>
              </a:solidFill>
              <a:ea typeface="Arial Unicode MS" pitchFamily="34" charset="-128"/>
              <a:cs typeface="Arial Unicode MS" pitchFamily="34" charset="-128"/>
            </a:endParaRPr>
          </a:p>
        </p:txBody>
      </p:sp>
      <p:sp>
        <p:nvSpPr>
          <p:cNvPr id="82" name="Rounded Rectangle 81"/>
          <p:cNvSpPr/>
          <p:nvPr/>
        </p:nvSpPr>
        <p:spPr bwMode="gray">
          <a:xfrm>
            <a:off x="613672" y="3129524"/>
            <a:ext cx="238312" cy="201188"/>
          </a:xfrm>
          <a:prstGeom prst="roundRect">
            <a:avLst>
              <a:gd name="adj" fmla="val 4188"/>
            </a:avLst>
          </a:prstGeom>
          <a:noFill/>
          <a:ln w="12700" algn="ctr">
            <a:solidFill>
              <a:srgbClr val="C4C4C4"/>
            </a:solidFill>
            <a:miter lim="800000"/>
            <a:headEnd/>
            <a:tailEnd/>
          </a:ln>
        </p:spPr>
        <p:txBody>
          <a:bodyPr lIns="0" tIns="23565" rIns="0" bIns="0" rtlCol="0" anchor="ctr"/>
          <a:lstStyle/>
          <a:p>
            <a:pPr algn="ctr" defTabSz="1197031" fontAlgn="base">
              <a:spcBef>
                <a:spcPct val="50000"/>
              </a:spcBef>
              <a:spcAft>
                <a:spcPct val="0"/>
              </a:spcAft>
              <a:buClr>
                <a:srgbClr val="F0AB00"/>
              </a:buClr>
              <a:buSzPct val="80000"/>
              <a:defRPr/>
            </a:pPr>
            <a:endParaRPr lang="en-US" sz="1300" kern="0" dirty="0">
              <a:solidFill>
                <a:srgbClr val="007CC0"/>
              </a:solidFill>
              <a:ea typeface="Arial Unicode MS" pitchFamily="34" charset="-128"/>
              <a:cs typeface="Arial Unicode MS" pitchFamily="34" charset="-128"/>
            </a:endParaRPr>
          </a:p>
        </p:txBody>
      </p:sp>
      <p:sp>
        <p:nvSpPr>
          <p:cNvPr id="83" name="Rounded Rectangle 82"/>
          <p:cNvSpPr/>
          <p:nvPr/>
        </p:nvSpPr>
        <p:spPr bwMode="gray">
          <a:xfrm>
            <a:off x="612503" y="3728268"/>
            <a:ext cx="238312" cy="201188"/>
          </a:xfrm>
          <a:prstGeom prst="roundRect">
            <a:avLst>
              <a:gd name="adj" fmla="val 4188"/>
            </a:avLst>
          </a:prstGeom>
          <a:noFill/>
          <a:ln w="12700" algn="ctr">
            <a:solidFill>
              <a:srgbClr val="C4C4C4"/>
            </a:solidFill>
            <a:miter lim="800000"/>
            <a:headEnd/>
            <a:tailEnd/>
          </a:ln>
        </p:spPr>
        <p:txBody>
          <a:bodyPr lIns="0" tIns="23565" rIns="0" bIns="0" rtlCol="0" anchor="ctr"/>
          <a:lstStyle/>
          <a:p>
            <a:pPr algn="ctr" defTabSz="1197031" fontAlgn="base">
              <a:spcBef>
                <a:spcPct val="50000"/>
              </a:spcBef>
              <a:spcAft>
                <a:spcPct val="0"/>
              </a:spcAft>
              <a:buClr>
                <a:srgbClr val="F0AB00"/>
              </a:buClr>
              <a:buSzPct val="80000"/>
              <a:defRPr/>
            </a:pPr>
            <a:endParaRPr lang="en-US" sz="1300" kern="0" dirty="0">
              <a:solidFill>
                <a:srgbClr val="007CC0"/>
              </a:solidFill>
              <a:ea typeface="Arial Unicode MS" pitchFamily="34" charset="-128"/>
              <a:cs typeface="Arial Unicode MS" pitchFamily="34" charset="-128"/>
            </a:endParaRPr>
          </a:p>
        </p:txBody>
      </p:sp>
      <p:sp>
        <p:nvSpPr>
          <p:cNvPr id="84" name="Rectangle 83"/>
          <p:cNvSpPr/>
          <p:nvPr/>
        </p:nvSpPr>
        <p:spPr bwMode="gray">
          <a:xfrm>
            <a:off x="450850" y="1720850"/>
            <a:ext cx="8509000" cy="2444750"/>
          </a:xfrm>
          <a:prstGeom prst="rect">
            <a:avLst/>
          </a:prstGeom>
          <a:noFill/>
          <a:ln w="6350" algn="ctr">
            <a:solidFill>
              <a:schemeClr val="bg1">
                <a:lumMod val="5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5" name="Rectangle 84"/>
          <p:cNvSpPr/>
          <p:nvPr/>
        </p:nvSpPr>
        <p:spPr>
          <a:xfrm>
            <a:off x="4932955" y="2358530"/>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86" name="Rectangle 85"/>
          <p:cNvSpPr/>
          <p:nvPr/>
        </p:nvSpPr>
        <p:spPr>
          <a:xfrm>
            <a:off x="4932680" y="3045275"/>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87" name="Rectangle 86"/>
          <p:cNvSpPr/>
          <p:nvPr/>
        </p:nvSpPr>
        <p:spPr>
          <a:xfrm>
            <a:off x="4932680" y="3649015"/>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88" name="Rectangle 87"/>
          <p:cNvSpPr/>
          <p:nvPr/>
        </p:nvSpPr>
        <p:spPr>
          <a:xfrm>
            <a:off x="6688439" y="2372139"/>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89" name="Rectangle 88"/>
          <p:cNvSpPr/>
          <p:nvPr/>
        </p:nvSpPr>
        <p:spPr>
          <a:xfrm>
            <a:off x="6688439" y="3031395"/>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90" name="Rectangle 89"/>
          <p:cNvSpPr/>
          <p:nvPr/>
        </p:nvSpPr>
        <p:spPr>
          <a:xfrm>
            <a:off x="6688439" y="3635135"/>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Tree>
    <p:extLst>
      <p:ext uri="{BB962C8B-B14F-4D97-AF65-F5344CB8AC3E}">
        <p14:creationId xmlns:p14="http://schemas.microsoft.com/office/powerpoint/2010/main" val="31942623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gray">
          <a:xfrm>
            <a:off x="0" y="19051"/>
            <a:ext cx="9144000" cy="6867406"/>
          </a:xfrm>
          <a:prstGeom prst="rect">
            <a:avLst/>
          </a:prstGeom>
          <a:solidFill>
            <a:schemeClr val="bg1">
              <a:lumMod val="6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84" name="TextBox 83"/>
          <p:cNvSpPr txBox="1"/>
          <p:nvPr/>
        </p:nvSpPr>
        <p:spPr>
          <a:xfrm>
            <a:off x="0" y="121920"/>
            <a:ext cx="9144000"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b="1" dirty="0">
                <a:solidFill>
                  <a:srgbClr val="666666"/>
                </a:solidFill>
                <a:latin typeface="BentonSans Light" panose="02000503000000020004" pitchFamily="2" charset="0"/>
                <a:ea typeface="+mj-ea"/>
                <a:cs typeface="+mj-cs"/>
              </a:rPr>
              <a:t>Phone</a:t>
            </a:r>
            <a:endParaRPr lang="en-US" kern="0" dirty="0">
              <a:latin typeface="BentonSans Light" panose="02000503000000020004" pitchFamily="2" charset="0"/>
              <a:ea typeface="Arial Unicode MS" pitchFamily="34" charset="-128"/>
              <a:cs typeface="Arial Unicode MS" pitchFamily="34" charset="-128"/>
            </a:endParaRPr>
          </a:p>
        </p:txBody>
      </p:sp>
      <p:pic>
        <p:nvPicPr>
          <p:cNvPr id="108" name="Picture 10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5067" y="1388269"/>
            <a:ext cx="2857500" cy="5072063"/>
          </a:xfrm>
          <a:prstGeom prst="rect">
            <a:avLst/>
          </a:prstGeom>
        </p:spPr>
      </p:pic>
      <p:grpSp>
        <p:nvGrpSpPr>
          <p:cNvPr id="113" name="Group 112"/>
          <p:cNvGrpSpPr/>
          <p:nvPr/>
        </p:nvGrpSpPr>
        <p:grpSpPr>
          <a:xfrm>
            <a:off x="3085067" y="2690421"/>
            <a:ext cx="2858533" cy="1638842"/>
            <a:chOff x="-3009900" y="847723"/>
            <a:chExt cx="2860676" cy="1638842"/>
          </a:xfrm>
        </p:grpSpPr>
        <p:sp>
          <p:nvSpPr>
            <p:cNvPr id="179" name="Rectangle 178"/>
            <p:cNvSpPr/>
            <p:nvPr/>
          </p:nvSpPr>
          <p:spPr bwMode="gray">
            <a:xfrm>
              <a:off x="-3009900" y="847723"/>
              <a:ext cx="2860676" cy="1632911"/>
            </a:xfrm>
            <a:prstGeom prst="rect">
              <a:avLst/>
            </a:prstGeom>
            <a:solidFill>
              <a:schemeClr val="bg1"/>
            </a:solidFill>
            <a:ln w="6350" algn="ctr">
              <a:noFill/>
              <a:miter lim="800000"/>
              <a:headEnd/>
              <a:tailEnd/>
            </a:ln>
          </p:spPr>
          <p:txBody>
            <a:bodyPr lIns="90000" tIns="72000" rIns="90000" bIns="72000" rtlCol="0" anchor="ctr"/>
            <a:lstStyle/>
            <a:p>
              <a:pPr fontAlgn="base">
                <a:lnSpc>
                  <a:spcPts val="1100"/>
                </a:lnSpc>
                <a:spcBef>
                  <a:spcPct val="50000"/>
                </a:spcBef>
                <a:spcAft>
                  <a:spcPct val="0"/>
                </a:spcAft>
                <a:buClr>
                  <a:srgbClr val="F0AB00"/>
                </a:buClr>
                <a:buSzPct val="80000"/>
              </a:pPr>
              <a:r>
                <a:rPr lang="de-DE" sz="1000" dirty="0">
                  <a:solidFill>
                    <a:srgbClr val="000000"/>
                  </a:solidFill>
                  <a:latin typeface="Arial" panose="020B0604020202020204" pitchFamily="34" charset="0"/>
                  <a:ea typeface="Open Sans Semibold" pitchFamily="34" charset="0"/>
                  <a:cs typeface="Arial" panose="020B0604020202020204" pitchFamily="34" charset="0"/>
                </a:rPr>
                <a:t>			</a:t>
              </a:r>
            </a:p>
            <a:p>
              <a:pPr fontAlgn="base">
                <a:lnSpc>
                  <a:spcPts val="1100"/>
                </a:lnSpc>
                <a:spcBef>
                  <a:spcPct val="50000"/>
                </a:spcBef>
                <a:spcAft>
                  <a:spcPct val="0"/>
                </a:spcAft>
                <a:buClr>
                  <a:srgbClr val="F0AB00"/>
                </a:buClr>
                <a:buSzPct val="80000"/>
              </a:pPr>
              <a:endParaRPr lang="de-DE" sz="1200" dirty="0">
                <a:solidFill>
                  <a:srgbClr val="000000"/>
                </a:solidFill>
                <a:latin typeface="Arial" panose="020B0604020202020204" pitchFamily="34" charset="0"/>
                <a:ea typeface="Open Sans Semibold" pitchFamily="34" charset="0"/>
                <a:cs typeface="Arial" panose="020B0604020202020204" pitchFamily="34" charset="0"/>
              </a:endParaRPr>
            </a:p>
            <a:p>
              <a:pPr fontAlgn="base">
                <a:lnSpc>
                  <a:spcPts val="1100"/>
                </a:lnSpc>
                <a:spcBef>
                  <a:spcPct val="50000"/>
                </a:spcBef>
                <a:spcAft>
                  <a:spcPct val="0"/>
                </a:spcAft>
                <a:buClr>
                  <a:srgbClr val="F0AB00"/>
                </a:buClr>
                <a:buSzPct val="80000"/>
              </a:pPr>
              <a:endParaRPr lang="de-DE" sz="1000" dirty="0">
                <a:solidFill>
                  <a:srgbClr val="000000"/>
                </a:solidFill>
                <a:latin typeface="Arial" panose="020B0604020202020204" pitchFamily="34" charset="0"/>
                <a:ea typeface="Open Sans" pitchFamily="34" charset="0"/>
                <a:cs typeface="Arial" panose="020B0604020202020204" pitchFamily="34" charset="0"/>
              </a:endParaRPr>
            </a:p>
            <a:p>
              <a:pPr fontAlgn="base">
                <a:lnSpc>
                  <a:spcPts val="1100"/>
                </a:lnSpc>
                <a:spcBef>
                  <a:spcPct val="50000"/>
                </a:spcBef>
                <a:spcAft>
                  <a:spcPct val="0"/>
                </a:spcAft>
                <a:buClr>
                  <a:srgbClr val="F0AB00"/>
                </a:buClr>
                <a:buSzPct val="80000"/>
              </a:pPr>
              <a:endParaRPr lang="de-DE" sz="1000" dirty="0">
                <a:solidFill>
                  <a:srgbClr val="000000"/>
                </a:solidFill>
                <a:latin typeface="Arial" panose="020B0604020202020204" pitchFamily="34" charset="0"/>
                <a:ea typeface="Open Sans" pitchFamily="34" charset="0"/>
                <a:cs typeface="Arial" panose="020B0604020202020204" pitchFamily="34" charset="0"/>
              </a:endParaRPr>
            </a:p>
          </p:txBody>
        </p:sp>
        <p:cxnSp>
          <p:nvCxnSpPr>
            <p:cNvPr id="180" name="Straight Connector 179"/>
            <p:cNvCxnSpPr/>
            <p:nvPr/>
          </p:nvCxnSpPr>
          <p:spPr>
            <a:xfrm>
              <a:off x="-3009900" y="2486565"/>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3085068" y="1818251"/>
            <a:ext cx="2860676" cy="423863"/>
            <a:chOff x="5142467" y="1322950"/>
            <a:chExt cx="2860676" cy="423863"/>
          </a:xfrm>
        </p:grpSpPr>
        <p:sp>
          <p:nvSpPr>
            <p:cNvPr id="166" name="Rectangle 165"/>
            <p:cNvSpPr/>
            <p:nvPr/>
          </p:nvSpPr>
          <p:spPr>
            <a:xfrm>
              <a:off x="5142467" y="1322950"/>
              <a:ext cx="2860676" cy="42386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Connector 166"/>
            <p:cNvCxnSpPr/>
            <p:nvPr/>
          </p:nvCxnSpPr>
          <p:spPr>
            <a:xfrm>
              <a:off x="5146276" y="1746813"/>
              <a:ext cx="285686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3085067" y="1388086"/>
            <a:ext cx="2861306" cy="430165"/>
            <a:chOff x="5142467" y="892785"/>
            <a:chExt cx="2861306" cy="430165"/>
          </a:xfrm>
        </p:grpSpPr>
        <p:sp>
          <p:nvSpPr>
            <p:cNvPr id="161" name="Rectangle 160"/>
            <p:cNvSpPr/>
            <p:nvPr/>
          </p:nvSpPr>
          <p:spPr>
            <a:xfrm>
              <a:off x="5142467"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p:cNvCxnSpPr/>
            <p:nvPr/>
          </p:nvCxnSpPr>
          <p:spPr>
            <a:xfrm>
              <a:off x="5146276" y="1322950"/>
              <a:ext cx="285749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3" name="TextBox 162"/>
            <p:cNvSpPr txBox="1"/>
            <p:nvPr/>
          </p:nvSpPr>
          <p:spPr>
            <a:xfrm>
              <a:off x="5146276" y="995602"/>
              <a:ext cx="419057"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27" name="Rectangle 126"/>
            <p:cNvSpPr/>
            <p:nvPr/>
          </p:nvSpPr>
          <p:spPr bwMode="gray">
            <a:xfrm>
              <a:off x="5575295" y="933755"/>
              <a:ext cx="1995020" cy="384262"/>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Customer</a:t>
              </a:r>
            </a:p>
          </p:txBody>
        </p:sp>
        <p:sp>
          <p:nvSpPr>
            <p:cNvPr id="164" name="Rectangle 163"/>
            <p:cNvSpPr/>
            <p:nvPr/>
          </p:nvSpPr>
          <p:spPr>
            <a:xfrm flipV="1">
              <a:off x="5142467"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p:cNvGrpSpPr/>
          <p:nvPr/>
        </p:nvGrpSpPr>
        <p:grpSpPr>
          <a:xfrm>
            <a:off x="3091418" y="2256401"/>
            <a:ext cx="2860676" cy="423863"/>
            <a:chOff x="5142467" y="1322950"/>
            <a:chExt cx="2860676" cy="423863"/>
          </a:xfrm>
        </p:grpSpPr>
        <p:sp>
          <p:nvSpPr>
            <p:cNvPr id="97" name="Rectangle 96"/>
            <p:cNvSpPr/>
            <p:nvPr/>
          </p:nvSpPr>
          <p:spPr>
            <a:xfrm>
              <a:off x="5142467" y="1322950"/>
              <a:ext cx="2860676" cy="42386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p:cNvCxnSpPr/>
            <p:nvPr/>
          </p:nvCxnSpPr>
          <p:spPr>
            <a:xfrm>
              <a:off x="5146276" y="1746813"/>
              <a:ext cx="285686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5236702" y="1467314"/>
              <a:ext cx="1186089" cy="153888"/>
            </a:xfrm>
            <a:prstGeom prst="rect">
              <a:avLst/>
            </a:prstGeom>
            <a:solidFill>
              <a:srgbClr val="F2F2F2"/>
            </a:solid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Role</a:t>
              </a:r>
            </a:p>
          </p:txBody>
        </p:sp>
      </p:grpSp>
      <p:grpSp>
        <p:nvGrpSpPr>
          <p:cNvPr id="104" name="Group 103"/>
          <p:cNvGrpSpPr/>
          <p:nvPr/>
        </p:nvGrpSpPr>
        <p:grpSpPr>
          <a:xfrm>
            <a:off x="3079750" y="1816100"/>
            <a:ext cx="2870200" cy="438150"/>
            <a:chOff x="1123950" y="736600"/>
            <a:chExt cx="2870200" cy="5092700"/>
          </a:xfrm>
        </p:grpSpPr>
        <p:sp>
          <p:nvSpPr>
            <p:cNvPr id="105" name="Rectangle 104"/>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06" name="Rectangle 105"/>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107" name="TextBox 106"/>
          <p:cNvSpPr txBox="1"/>
          <p:nvPr/>
        </p:nvSpPr>
        <p:spPr>
          <a:xfrm>
            <a:off x="3211053" y="1956265"/>
            <a:ext cx="118608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Pricing Details</a:t>
            </a:r>
          </a:p>
        </p:txBody>
      </p:sp>
      <p:sp>
        <p:nvSpPr>
          <p:cNvPr id="115" name="TextBox 114"/>
          <p:cNvSpPr txBox="1"/>
          <p:nvPr/>
        </p:nvSpPr>
        <p:spPr>
          <a:xfrm>
            <a:off x="4970003" y="2400299"/>
            <a:ext cx="903747" cy="153888"/>
          </a:xfrm>
          <a:prstGeom prst="rect">
            <a:avLst/>
          </a:prstGeom>
          <a:solidFill>
            <a:srgbClr val="F2F2F2"/>
          </a:solid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Project Price/h</a:t>
            </a:r>
          </a:p>
        </p:txBody>
      </p:sp>
      <p:sp>
        <p:nvSpPr>
          <p:cNvPr id="118" name="Rectangle 117"/>
          <p:cNvSpPr/>
          <p:nvPr/>
        </p:nvSpPr>
        <p:spPr>
          <a:xfrm>
            <a:off x="4580852" y="276487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rgbClr val="D14900"/>
                </a:solidFill>
                <a:latin typeface="Arial" panose="020B0604020202020204" pitchFamily="34" charset="0"/>
                <a:cs typeface="Arial" panose="020B0604020202020204" pitchFamily="34" charset="0"/>
              </a:rPr>
              <a:t>95.00</a:t>
            </a:r>
          </a:p>
        </p:txBody>
      </p:sp>
      <p:sp>
        <p:nvSpPr>
          <p:cNvPr id="119" name="Rectangle 11"/>
          <p:cNvSpPr>
            <a:spLocks noChangeArrowheads="1"/>
          </p:cNvSpPr>
          <p:nvPr/>
        </p:nvSpPr>
        <p:spPr bwMode="auto">
          <a:xfrm>
            <a:off x="5125938" y="274895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122" name="TextBox 121"/>
          <p:cNvSpPr txBox="1"/>
          <p:nvPr/>
        </p:nvSpPr>
        <p:spPr>
          <a:xfrm>
            <a:off x="3279273" y="36351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123" name="Rectangle 122"/>
          <p:cNvSpPr/>
          <p:nvPr/>
        </p:nvSpPr>
        <p:spPr>
          <a:xfrm>
            <a:off x="3213099" y="3619499"/>
            <a:ext cx="1436329" cy="171451"/>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131" name="TextBox 130"/>
          <p:cNvSpPr txBox="1"/>
          <p:nvPr/>
        </p:nvSpPr>
        <p:spPr>
          <a:xfrm>
            <a:off x="3253873" y="40698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132" name="Rectangle 131"/>
          <p:cNvSpPr/>
          <p:nvPr/>
        </p:nvSpPr>
        <p:spPr>
          <a:xfrm>
            <a:off x="3187699" y="4054249"/>
            <a:ext cx="1436329" cy="171451"/>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grpSp>
        <p:nvGrpSpPr>
          <p:cNvPr id="170" name="Group 169"/>
          <p:cNvGrpSpPr/>
          <p:nvPr/>
        </p:nvGrpSpPr>
        <p:grpSpPr>
          <a:xfrm>
            <a:off x="3078717" y="4330272"/>
            <a:ext cx="2858533" cy="1517679"/>
            <a:chOff x="-3009900" y="847724"/>
            <a:chExt cx="2860676" cy="1576381"/>
          </a:xfrm>
        </p:grpSpPr>
        <p:sp>
          <p:nvSpPr>
            <p:cNvPr id="171" name="Rectangle 170"/>
            <p:cNvSpPr/>
            <p:nvPr/>
          </p:nvSpPr>
          <p:spPr bwMode="gray">
            <a:xfrm>
              <a:off x="-3009900" y="847724"/>
              <a:ext cx="2860676" cy="1570428"/>
            </a:xfrm>
            <a:prstGeom prst="rect">
              <a:avLst/>
            </a:prstGeom>
            <a:solidFill>
              <a:schemeClr val="bg1"/>
            </a:solidFill>
            <a:ln w="6350" algn="ctr">
              <a:noFill/>
              <a:miter lim="800000"/>
              <a:headEnd/>
              <a:tailEnd/>
            </a:ln>
          </p:spPr>
          <p:txBody>
            <a:bodyPr lIns="90000" tIns="72000" rIns="90000" bIns="72000" rtlCol="0" anchor="ctr"/>
            <a:lstStyle/>
            <a:p>
              <a:pPr fontAlgn="base">
                <a:lnSpc>
                  <a:spcPts val="1100"/>
                </a:lnSpc>
                <a:spcBef>
                  <a:spcPct val="50000"/>
                </a:spcBef>
                <a:spcAft>
                  <a:spcPct val="0"/>
                </a:spcAft>
                <a:buClr>
                  <a:srgbClr val="F0AB00"/>
                </a:buClr>
                <a:buSzPct val="80000"/>
              </a:pPr>
              <a:endParaRPr lang="de-DE" sz="1200" dirty="0">
                <a:solidFill>
                  <a:srgbClr val="000000"/>
                </a:solidFill>
                <a:latin typeface="Arial" panose="020B0604020202020204" pitchFamily="34" charset="0"/>
                <a:ea typeface="Open Sans Semibold" pitchFamily="34" charset="0"/>
                <a:cs typeface="Arial" panose="020B0604020202020204" pitchFamily="34" charset="0"/>
              </a:endParaRPr>
            </a:p>
            <a:p>
              <a:pPr fontAlgn="base">
                <a:lnSpc>
                  <a:spcPts val="1100"/>
                </a:lnSpc>
                <a:spcBef>
                  <a:spcPct val="50000"/>
                </a:spcBef>
                <a:spcAft>
                  <a:spcPct val="0"/>
                </a:spcAft>
                <a:buClr>
                  <a:srgbClr val="F0AB00"/>
                </a:buClr>
                <a:buSzPct val="80000"/>
              </a:pPr>
              <a:endParaRPr lang="de-DE" sz="1000" dirty="0">
                <a:solidFill>
                  <a:srgbClr val="000000"/>
                </a:solidFill>
                <a:latin typeface="Arial" panose="020B0604020202020204" pitchFamily="34" charset="0"/>
                <a:ea typeface="Open Sans" pitchFamily="34" charset="0"/>
                <a:cs typeface="Arial" panose="020B0604020202020204" pitchFamily="34" charset="0"/>
              </a:endParaRPr>
            </a:p>
          </p:txBody>
        </p:sp>
        <p:cxnSp>
          <p:nvCxnSpPr>
            <p:cNvPr id="172" name="Straight Connector 171"/>
            <p:cNvCxnSpPr/>
            <p:nvPr/>
          </p:nvCxnSpPr>
          <p:spPr>
            <a:xfrm>
              <a:off x="-3009900" y="2424105"/>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75" name="Rectangle 174"/>
          <p:cNvSpPr/>
          <p:nvPr/>
        </p:nvSpPr>
        <p:spPr>
          <a:xfrm>
            <a:off x="4574502" y="434602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rgbClr val="D14900"/>
                </a:solidFill>
                <a:latin typeface="Arial" panose="020B0604020202020204" pitchFamily="34" charset="0"/>
                <a:cs typeface="Arial" panose="020B0604020202020204" pitchFamily="34" charset="0"/>
              </a:rPr>
              <a:t>66.50</a:t>
            </a:r>
          </a:p>
        </p:txBody>
      </p:sp>
      <p:sp>
        <p:nvSpPr>
          <p:cNvPr id="177" name="Rectangle 11"/>
          <p:cNvSpPr>
            <a:spLocks noChangeArrowheads="1"/>
          </p:cNvSpPr>
          <p:nvPr/>
        </p:nvSpPr>
        <p:spPr bwMode="auto">
          <a:xfrm>
            <a:off x="5119588" y="433010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grpSp>
        <p:nvGrpSpPr>
          <p:cNvPr id="191" name="Group 190"/>
          <p:cNvGrpSpPr/>
          <p:nvPr/>
        </p:nvGrpSpPr>
        <p:grpSpPr>
          <a:xfrm>
            <a:off x="3078717" y="5840023"/>
            <a:ext cx="2858533" cy="617927"/>
            <a:chOff x="-3009900" y="847724"/>
            <a:chExt cx="2860676" cy="1576381"/>
          </a:xfrm>
        </p:grpSpPr>
        <p:sp>
          <p:nvSpPr>
            <p:cNvPr id="192" name="Rectangle 191"/>
            <p:cNvSpPr/>
            <p:nvPr/>
          </p:nvSpPr>
          <p:spPr bwMode="gray">
            <a:xfrm>
              <a:off x="-3009900" y="847724"/>
              <a:ext cx="2860676" cy="1570428"/>
            </a:xfrm>
            <a:prstGeom prst="rect">
              <a:avLst/>
            </a:prstGeom>
            <a:solidFill>
              <a:schemeClr val="bg1"/>
            </a:solidFill>
            <a:ln w="6350" algn="ctr">
              <a:noFill/>
              <a:miter lim="800000"/>
              <a:headEnd/>
              <a:tailEnd/>
            </a:ln>
          </p:spPr>
          <p:txBody>
            <a:bodyPr lIns="90000" tIns="72000" rIns="90000" bIns="72000" rtlCol="0" anchor="ctr"/>
            <a:lstStyle/>
            <a:p>
              <a:pPr fontAlgn="base">
                <a:lnSpc>
                  <a:spcPts val="1100"/>
                </a:lnSpc>
                <a:spcBef>
                  <a:spcPct val="50000"/>
                </a:spcBef>
                <a:spcAft>
                  <a:spcPct val="0"/>
                </a:spcAft>
                <a:buClr>
                  <a:srgbClr val="F0AB00"/>
                </a:buClr>
                <a:buSzPct val="80000"/>
              </a:pPr>
              <a:endParaRPr lang="de-DE" sz="1000" b="1" dirty="0">
                <a:solidFill>
                  <a:srgbClr val="000000"/>
                </a:solidFill>
                <a:latin typeface="Arial" panose="020B0604020202020204" pitchFamily="34" charset="0"/>
                <a:ea typeface="Open Sans Semibold" pitchFamily="34" charset="0"/>
                <a:cs typeface="Arial" panose="020B0604020202020204" pitchFamily="34" charset="0"/>
              </a:endParaRPr>
            </a:p>
            <a:p>
              <a:pPr fontAlgn="base">
                <a:lnSpc>
                  <a:spcPts val="1100"/>
                </a:lnSpc>
                <a:spcBef>
                  <a:spcPct val="50000"/>
                </a:spcBef>
                <a:spcAft>
                  <a:spcPct val="0"/>
                </a:spcAft>
                <a:buClr>
                  <a:srgbClr val="F0AB00"/>
                </a:buClr>
                <a:buSzPct val="80000"/>
              </a:pPr>
              <a:r>
                <a:rPr lang="de-DE" sz="1000" dirty="0">
                  <a:solidFill>
                    <a:srgbClr val="000000"/>
                  </a:solidFill>
                  <a:latin typeface="Arial" panose="020B0604020202020204" pitchFamily="34" charset="0"/>
                  <a:ea typeface="Open Sans Semibold" pitchFamily="34" charset="0"/>
                  <a:cs typeface="Arial" panose="020B0604020202020204" pitchFamily="34" charset="0"/>
                </a:rPr>
                <a:t>	</a:t>
              </a:r>
            </a:p>
            <a:p>
              <a:pPr fontAlgn="base">
                <a:lnSpc>
                  <a:spcPts val="1100"/>
                </a:lnSpc>
                <a:spcBef>
                  <a:spcPct val="50000"/>
                </a:spcBef>
                <a:spcAft>
                  <a:spcPct val="0"/>
                </a:spcAft>
                <a:buClr>
                  <a:srgbClr val="F0AB00"/>
                </a:buClr>
                <a:buSzPct val="80000"/>
              </a:pPr>
              <a:endParaRPr lang="de-DE" sz="1200" dirty="0">
                <a:solidFill>
                  <a:srgbClr val="000000"/>
                </a:solidFill>
                <a:latin typeface="Arial" panose="020B0604020202020204" pitchFamily="34" charset="0"/>
                <a:ea typeface="Open Sans Semibold" pitchFamily="34" charset="0"/>
                <a:cs typeface="Arial" panose="020B0604020202020204" pitchFamily="34" charset="0"/>
              </a:endParaRPr>
            </a:p>
          </p:txBody>
        </p:sp>
        <p:cxnSp>
          <p:nvCxnSpPr>
            <p:cNvPr id="193" name="Straight Connector 192"/>
            <p:cNvCxnSpPr/>
            <p:nvPr/>
          </p:nvCxnSpPr>
          <p:spPr>
            <a:xfrm>
              <a:off x="-3009900" y="2424105"/>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94" name="Rectangle 193"/>
          <p:cNvSpPr/>
          <p:nvPr/>
        </p:nvSpPr>
        <p:spPr>
          <a:xfrm>
            <a:off x="4595669" y="597797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chemeClr val="tx1"/>
                </a:solidFill>
                <a:latin typeface="Arial" panose="020B0604020202020204" pitchFamily="34" charset="0"/>
                <a:cs typeface="Arial" panose="020B0604020202020204" pitchFamily="34" charset="0"/>
              </a:rPr>
              <a:t>99.00</a:t>
            </a:r>
          </a:p>
        </p:txBody>
      </p:sp>
      <p:sp>
        <p:nvSpPr>
          <p:cNvPr id="195" name="Rectangle 11"/>
          <p:cNvSpPr>
            <a:spLocks noChangeArrowheads="1"/>
          </p:cNvSpPr>
          <p:nvPr/>
        </p:nvSpPr>
        <p:spPr bwMode="auto">
          <a:xfrm>
            <a:off x="5140755" y="596205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 name="TextBox 1"/>
          <p:cNvSpPr txBox="1"/>
          <p:nvPr/>
        </p:nvSpPr>
        <p:spPr>
          <a:xfrm>
            <a:off x="3171470" y="2866029"/>
            <a:ext cx="1025922"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Senior Consultant</a:t>
            </a:r>
          </a:p>
        </p:txBody>
      </p:sp>
      <p:sp>
        <p:nvSpPr>
          <p:cNvPr id="58" name="TextBox 57"/>
          <p:cNvSpPr txBox="1"/>
          <p:nvPr/>
        </p:nvSpPr>
        <p:spPr>
          <a:xfrm>
            <a:off x="3171195" y="4447974"/>
            <a:ext cx="1000274"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Junior Consultant</a:t>
            </a:r>
          </a:p>
        </p:txBody>
      </p:sp>
      <p:sp>
        <p:nvSpPr>
          <p:cNvPr id="59" name="TextBox 58"/>
          <p:cNvSpPr txBox="1"/>
          <p:nvPr/>
        </p:nvSpPr>
        <p:spPr>
          <a:xfrm>
            <a:off x="3184800" y="6093656"/>
            <a:ext cx="1025922"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Senior Consultant</a:t>
            </a:r>
          </a:p>
        </p:txBody>
      </p:sp>
      <p:sp>
        <p:nvSpPr>
          <p:cNvPr id="60" name="Rectangle 59"/>
          <p:cNvSpPr/>
          <p:nvPr/>
        </p:nvSpPr>
        <p:spPr>
          <a:xfrm>
            <a:off x="4392867" y="3586828"/>
            <a:ext cx="215592" cy="246221"/>
          </a:xfrm>
          <a:prstGeom prst="rect">
            <a:avLst/>
          </a:prstGeom>
        </p:spPr>
        <p:txBody>
          <a:bodyPr wrap="square">
            <a:spAutoFit/>
          </a:bodyPr>
          <a:lstStyle/>
          <a:p>
            <a:r>
              <a:rPr lang="en-US" sz="1000" dirty="0">
                <a:solidFill>
                  <a:srgbClr val="666666"/>
                </a:solidFill>
                <a:latin typeface="SAP-icons"/>
              </a:rPr>
              <a:t></a:t>
            </a:r>
            <a:endParaRPr lang="en-US" sz="1000" dirty="0">
              <a:solidFill>
                <a:srgbClr val="666666"/>
              </a:solidFill>
            </a:endParaRPr>
          </a:p>
        </p:txBody>
      </p:sp>
      <p:sp>
        <p:nvSpPr>
          <p:cNvPr id="61" name="Rectangle 60"/>
          <p:cNvSpPr/>
          <p:nvPr/>
        </p:nvSpPr>
        <p:spPr>
          <a:xfrm>
            <a:off x="4392592" y="4016811"/>
            <a:ext cx="215592" cy="246221"/>
          </a:xfrm>
          <a:prstGeom prst="rect">
            <a:avLst/>
          </a:prstGeom>
        </p:spPr>
        <p:txBody>
          <a:bodyPr wrap="square">
            <a:spAutoFit/>
          </a:bodyPr>
          <a:lstStyle/>
          <a:p>
            <a:r>
              <a:rPr lang="en-US" sz="1000" dirty="0">
                <a:solidFill>
                  <a:srgbClr val="666666"/>
                </a:solidFill>
                <a:latin typeface="SAP-icons"/>
              </a:rPr>
              <a:t></a:t>
            </a:r>
            <a:endParaRPr lang="en-US" sz="1000" dirty="0">
              <a:solidFill>
                <a:srgbClr val="666666"/>
              </a:solidFill>
            </a:endParaRPr>
          </a:p>
        </p:txBody>
      </p:sp>
      <p:sp>
        <p:nvSpPr>
          <p:cNvPr id="64" name="TextBox 63"/>
          <p:cNvSpPr txBox="1"/>
          <p:nvPr/>
        </p:nvSpPr>
        <p:spPr>
          <a:xfrm>
            <a:off x="3198954" y="3407043"/>
            <a:ext cx="612898"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Valid from:</a:t>
            </a:r>
          </a:p>
        </p:txBody>
      </p:sp>
      <p:sp>
        <p:nvSpPr>
          <p:cNvPr id="65" name="TextBox 64"/>
          <p:cNvSpPr txBox="1"/>
          <p:nvPr/>
        </p:nvSpPr>
        <p:spPr>
          <a:xfrm>
            <a:off x="3198680" y="3871726"/>
            <a:ext cx="463368"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Valid to:</a:t>
            </a:r>
          </a:p>
        </p:txBody>
      </p:sp>
      <p:sp>
        <p:nvSpPr>
          <p:cNvPr id="72" name="Rectangle 71"/>
          <p:cNvSpPr/>
          <p:nvPr/>
        </p:nvSpPr>
        <p:spPr>
          <a:xfrm>
            <a:off x="3224388" y="5274760"/>
            <a:ext cx="1436329" cy="171451"/>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73" name="Rectangle 72"/>
          <p:cNvSpPr/>
          <p:nvPr/>
        </p:nvSpPr>
        <p:spPr>
          <a:xfrm>
            <a:off x="3198988" y="5709510"/>
            <a:ext cx="1436329" cy="171451"/>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74" name="Rectangle 73"/>
          <p:cNvSpPr/>
          <p:nvPr/>
        </p:nvSpPr>
        <p:spPr>
          <a:xfrm>
            <a:off x="4404156" y="5242089"/>
            <a:ext cx="215592" cy="246221"/>
          </a:xfrm>
          <a:prstGeom prst="rect">
            <a:avLst/>
          </a:prstGeom>
        </p:spPr>
        <p:txBody>
          <a:bodyPr wrap="square">
            <a:spAutoFit/>
          </a:bodyPr>
          <a:lstStyle/>
          <a:p>
            <a:r>
              <a:rPr lang="en-US" sz="1000" dirty="0">
                <a:solidFill>
                  <a:srgbClr val="666666"/>
                </a:solidFill>
                <a:latin typeface="SAP-icons"/>
              </a:rPr>
              <a:t></a:t>
            </a:r>
            <a:endParaRPr lang="en-US" sz="1000" dirty="0">
              <a:solidFill>
                <a:srgbClr val="666666"/>
              </a:solidFill>
            </a:endParaRPr>
          </a:p>
        </p:txBody>
      </p:sp>
      <p:sp>
        <p:nvSpPr>
          <p:cNvPr id="75" name="Rectangle 74"/>
          <p:cNvSpPr/>
          <p:nvPr/>
        </p:nvSpPr>
        <p:spPr>
          <a:xfrm>
            <a:off x="4403881" y="5672072"/>
            <a:ext cx="215592" cy="246221"/>
          </a:xfrm>
          <a:prstGeom prst="rect">
            <a:avLst/>
          </a:prstGeom>
        </p:spPr>
        <p:txBody>
          <a:bodyPr wrap="square">
            <a:spAutoFit/>
          </a:bodyPr>
          <a:lstStyle/>
          <a:p>
            <a:r>
              <a:rPr lang="en-US" sz="1000" dirty="0">
                <a:solidFill>
                  <a:srgbClr val="666666"/>
                </a:solidFill>
                <a:latin typeface="SAP-icons"/>
              </a:rPr>
              <a:t></a:t>
            </a:r>
            <a:endParaRPr lang="en-US" sz="1000" dirty="0">
              <a:solidFill>
                <a:srgbClr val="666666"/>
              </a:solidFill>
            </a:endParaRPr>
          </a:p>
        </p:txBody>
      </p:sp>
      <p:sp>
        <p:nvSpPr>
          <p:cNvPr id="76" name="TextBox 75"/>
          <p:cNvSpPr txBox="1"/>
          <p:nvPr/>
        </p:nvSpPr>
        <p:spPr>
          <a:xfrm>
            <a:off x="3210243" y="5062304"/>
            <a:ext cx="612898"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Valid from:</a:t>
            </a:r>
          </a:p>
        </p:txBody>
      </p:sp>
      <p:sp>
        <p:nvSpPr>
          <p:cNvPr id="77" name="TextBox 76"/>
          <p:cNvSpPr txBox="1"/>
          <p:nvPr/>
        </p:nvSpPr>
        <p:spPr>
          <a:xfrm>
            <a:off x="3209969" y="5526987"/>
            <a:ext cx="463368"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Valid to:</a:t>
            </a:r>
          </a:p>
        </p:txBody>
      </p:sp>
      <p:sp>
        <p:nvSpPr>
          <p:cNvPr id="79" name="TextBox 78"/>
          <p:cNvSpPr txBox="1"/>
          <p:nvPr/>
        </p:nvSpPr>
        <p:spPr>
          <a:xfrm>
            <a:off x="3297618" y="527625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80" name="TextBox 79"/>
          <p:cNvSpPr txBox="1"/>
          <p:nvPr/>
        </p:nvSpPr>
        <p:spPr>
          <a:xfrm>
            <a:off x="3272218" y="571100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cxnSp>
        <p:nvCxnSpPr>
          <p:cNvPr id="83" name="Straight Connector 82"/>
          <p:cNvCxnSpPr/>
          <p:nvPr/>
        </p:nvCxnSpPr>
        <p:spPr>
          <a:xfrm>
            <a:off x="3057127" y="5993553"/>
            <a:ext cx="285686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0118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a:cs typeface="BentonSans Light"/>
              </a:rPr>
              <a:t>Analytical Table (ALV)- NOT RESPONSIVE</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4440" b="5256"/>
          <a:stretch/>
        </p:blipFill>
        <p:spPr bwMode="auto">
          <a:xfrm>
            <a:off x="584613" y="1354511"/>
            <a:ext cx="8146637" cy="4460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Table 4"/>
          <p:cNvGraphicFramePr>
            <a:graphicFrameLocks noGrp="1"/>
          </p:cNvGraphicFramePr>
          <p:nvPr>
            <p:extLst>
              <p:ext uri="{D42A27DB-BD31-4B8C-83A1-F6EECF244321}">
                <p14:modId xmlns:p14="http://schemas.microsoft.com/office/powerpoint/2010/main" val="3464766610"/>
              </p:ext>
            </p:extLst>
          </p:nvPr>
        </p:nvGraphicFramePr>
        <p:xfrm>
          <a:off x="584200" y="1695450"/>
          <a:ext cx="8137935" cy="4114800"/>
        </p:xfrm>
        <a:graphic>
          <a:graphicData uri="http://schemas.openxmlformats.org/drawingml/2006/table">
            <a:tbl>
              <a:tblPr firstRow="1" bandRow="1">
                <a:solidFill>
                  <a:schemeClr val="bg1"/>
                </a:solidFill>
                <a:tableStyleId>{2D5ABB26-0587-4C30-8999-92F81FD0307C}</a:tableStyleId>
              </a:tblPr>
              <a:tblGrid>
                <a:gridCol w="312216">
                  <a:extLst>
                    <a:ext uri="{9D8B030D-6E8A-4147-A177-3AD203B41FA5}">
                      <a16:colId xmlns:a16="http://schemas.microsoft.com/office/drawing/2014/main" val="20000"/>
                    </a:ext>
                  </a:extLst>
                </a:gridCol>
                <a:gridCol w="1393166">
                  <a:extLst>
                    <a:ext uri="{9D8B030D-6E8A-4147-A177-3AD203B41FA5}">
                      <a16:colId xmlns:a16="http://schemas.microsoft.com/office/drawing/2014/main" val="20001"/>
                    </a:ext>
                  </a:extLst>
                </a:gridCol>
                <a:gridCol w="2486025">
                  <a:extLst>
                    <a:ext uri="{9D8B030D-6E8A-4147-A177-3AD203B41FA5}">
                      <a16:colId xmlns:a16="http://schemas.microsoft.com/office/drawing/2014/main" val="20002"/>
                    </a:ext>
                  </a:extLst>
                </a:gridCol>
                <a:gridCol w="5715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gridCol w="1695450">
                  <a:extLst>
                    <a:ext uri="{9D8B030D-6E8A-4147-A177-3AD203B41FA5}">
                      <a16:colId xmlns:a16="http://schemas.microsoft.com/office/drawing/2014/main" val="20005"/>
                    </a:ext>
                  </a:extLst>
                </a:gridCol>
                <a:gridCol w="231778">
                  <a:extLst>
                    <a:ext uri="{9D8B030D-6E8A-4147-A177-3AD203B41FA5}">
                      <a16:colId xmlns:a16="http://schemas.microsoft.com/office/drawing/2014/main" val="20006"/>
                    </a:ext>
                  </a:extLst>
                </a:gridCol>
              </a:tblGrid>
              <a:tr h="21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lumMod val="50000"/>
                            </a:schemeClr>
                          </a:solidFill>
                          <a:effectLst/>
                          <a:uLnTx/>
                          <a:uFillTx/>
                          <a:latin typeface="SAP-icons"/>
                        </a:rPr>
                        <a:t></a:t>
                      </a:r>
                      <a:endParaRPr kumimoji="0" lang="en-US" sz="1050" b="0" i="0" u="none" strike="noStrike" kern="1200" cap="none" spc="0" normalizeH="0" baseline="0" noProof="0" dirty="0">
                        <a:ln>
                          <a:noFill/>
                        </a:ln>
                        <a:solidFill>
                          <a:schemeClr val="bg1">
                            <a:lumMod val="50000"/>
                          </a:schemeClr>
                        </a:solidFill>
                        <a:effectLst/>
                        <a:uLnTx/>
                        <a:uFillTx/>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Document No.</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lumMod val="75000"/>
                      </a:schemeClr>
                    </a:solidFill>
                  </a:tcPr>
                </a:tc>
                <a:tc>
                  <a:txBody>
                    <a:bodyPr/>
                    <a:lstStyle/>
                    <a:p>
                      <a:r>
                        <a:rPr lang="en-US" sz="1000" b="0" dirty="0">
                          <a:solidFill>
                            <a:prstClr val="black"/>
                          </a:solidFill>
                          <a:latin typeface="Arial" panose="020B0604020202020204" pitchFamily="34" charset="0"/>
                          <a:cs typeface="Arial" panose="020B0604020202020204" pitchFamily="34" charset="0"/>
                        </a:rPr>
                        <a:t>Description</a:t>
                      </a:r>
                      <a:endParaRPr lang="en-US" sz="1000" b="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lumMod val="75000"/>
                      </a:schemeClr>
                    </a:solidFill>
                  </a:tcPr>
                </a:tc>
                <a:tc>
                  <a:txBody>
                    <a:bodyPr/>
                    <a:lstStyle/>
                    <a:p>
                      <a:pPr algn="r"/>
                      <a:r>
                        <a:rPr lang="en-US" sz="1000" b="0" dirty="0">
                          <a:solidFill>
                            <a:prstClr val="black"/>
                          </a:solidFill>
                          <a:latin typeface="Arial" panose="020B0604020202020204" pitchFamily="34" charset="0"/>
                          <a:cs typeface="Arial" panose="020B0604020202020204" pitchFamily="34" charset="0"/>
                        </a:rPr>
                        <a:t>PK</a:t>
                      </a:r>
                      <a:endParaRPr lang="en-US" sz="1000" b="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lumMod val="75000"/>
                      </a:scheme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Posting Date</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lumMod val="75000"/>
                      </a:scheme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Offset Account</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lumMod val="75000"/>
                      </a:schemeClr>
                    </a:solidFill>
                  </a:tcPr>
                </a:tc>
                <a:tc>
                  <a:txBody>
                    <a:bodyPr/>
                    <a:lstStyle/>
                    <a:p>
                      <a:endParaRPr lang="en-US" sz="1000" b="1"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4F81BD"/>
                          </a:solidFill>
                          <a:latin typeface="Arial" panose="020B0604020202020204" pitchFamily="34" charset="0"/>
                          <a:cs typeface="Arial" panose="020B0604020202020204" pitchFamily="34" charset="0"/>
                        </a:rPr>
                        <a:t>90000201</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Laptops Brand1</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90000213</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HANA Servers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90000183</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dirty="0">
                          <a:solidFill>
                            <a:prstClr val="black"/>
                          </a:solidFill>
                          <a:latin typeface="Arial" panose="020B0604020202020204" pitchFamily="34" charset="0"/>
                          <a:cs typeface="Arial" panose="020B0604020202020204" pitchFamily="34" charset="0"/>
                        </a:rPr>
                        <a:t>Tablet</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90000623</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Printers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90000871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dirty="0">
                          <a:latin typeface="Arial" panose="020B0604020202020204" pitchFamily="34" charset="0"/>
                          <a:cs typeface="Arial" panose="020B0604020202020204" pitchFamily="34" charset="0"/>
                        </a:rPr>
                        <a:t>3D </a:t>
                      </a:r>
                      <a:r>
                        <a:rPr lang="en-US" sz="1000" dirty="0">
                          <a:solidFill>
                            <a:prstClr val="black"/>
                          </a:solidFill>
                          <a:latin typeface="Arial" panose="020B0604020202020204" pitchFamily="34" charset="0"/>
                          <a:cs typeface="Arial" panose="020B0604020202020204" pitchFamily="34" charset="0"/>
                        </a:rPr>
                        <a:t>Printers</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90007211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dirty="0">
                          <a:solidFill>
                            <a:prstClr val="black"/>
                          </a:solidFill>
                          <a:latin typeface="Arial" panose="020B0604020202020204" pitchFamily="34" charset="0"/>
                          <a:cs typeface="Arial" panose="020B0604020202020204" pitchFamily="34" charset="0"/>
                        </a:rPr>
                        <a:t>Smartphone</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90002121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HANA Servers</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Chair</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Printers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9"/>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90381122</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3D Printers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0"/>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92192911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Laptops </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1"/>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90000371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Tablet</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2"/>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de-DE" sz="1000" b="1" kern="1200" dirty="0">
                          <a:solidFill>
                            <a:srgbClr val="4F81BD"/>
                          </a:solidFill>
                          <a:latin typeface="Arial" panose="020B0604020202020204" pitchFamily="34" charset="0"/>
                          <a:ea typeface="+mn-ea"/>
                          <a:cs typeface="Arial" panose="020B0604020202020204" pitchFamily="34" charset="0"/>
                        </a:rPr>
                        <a:t>90000812</a:t>
                      </a:r>
                      <a:endParaRPr lang="en-US" sz="1000" b="1" kern="1200" dirty="0">
                        <a:solidFill>
                          <a:srgbClr val="4F81BD"/>
                        </a:solidFill>
                        <a:latin typeface="Arial" panose="020B0604020202020204" pitchFamily="34" charset="0"/>
                        <a:ea typeface="+mn-ea"/>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de-DE" sz="1000" dirty="0">
                          <a:latin typeface="Arial" panose="020B0604020202020204" pitchFamily="34" charset="0"/>
                          <a:cs typeface="Arial" panose="020B0604020202020204" pitchFamily="34" charset="0"/>
                        </a:rPr>
                        <a:t>HANA Servers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3"/>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000" b="1" kern="1200" dirty="0">
                          <a:solidFill>
                            <a:srgbClr val="4F81BD"/>
                          </a:solidFill>
                          <a:latin typeface="Arial" panose="020B0604020202020204" pitchFamily="34" charset="0"/>
                          <a:ea typeface="+mn-ea"/>
                          <a:cs typeface="Arial" panose="020B0604020202020204" pitchFamily="34" charset="0"/>
                        </a:rPr>
                        <a:t>90007211</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de-DE" sz="1000" dirty="0">
                          <a:latin typeface="Arial" panose="020B0604020202020204" pitchFamily="34" charset="0"/>
                          <a:cs typeface="Arial" panose="020B0604020202020204" pitchFamily="34" charset="0"/>
                        </a:rPr>
                        <a:t>Smartphone</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4"/>
                  </a:ext>
                </a:extLst>
              </a:tr>
            </a:tbl>
          </a:graphicData>
        </a:graphic>
      </p:graphicFrame>
      <p:grpSp>
        <p:nvGrpSpPr>
          <p:cNvPr id="6" name="Group 5"/>
          <p:cNvGrpSpPr/>
          <p:nvPr/>
        </p:nvGrpSpPr>
        <p:grpSpPr>
          <a:xfrm>
            <a:off x="584606" y="1339207"/>
            <a:ext cx="8140762" cy="360040"/>
            <a:chOff x="-1" y="2124113"/>
            <a:chExt cx="8140762" cy="360040"/>
          </a:xfrm>
        </p:grpSpPr>
        <p:sp>
          <p:nvSpPr>
            <p:cNvPr id="7" name="Rectangle 6"/>
            <p:cNvSpPr/>
            <p:nvPr/>
          </p:nvSpPr>
          <p:spPr>
            <a:xfrm>
              <a:off x="-1" y="2124113"/>
              <a:ext cx="8133944" cy="360040"/>
            </a:xfrm>
            <a:prstGeom prst="rect">
              <a:avLst/>
            </a:prstGeom>
            <a:solidFill>
              <a:sysClr val="window" lastClr="FFFFFF">
                <a:lumMod val="95000"/>
              </a:sysClr>
            </a:solidFill>
            <a:ln w="9525" cap="flat" cmpd="sng" algn="ctr">
              <a:solidFill>
                <a:sysClr val="window" lastClr="FFFFFF">
                  <a:lumMod val="85000"/>
                </a:sysClr>
              </a:solidFill>
              <a:prstDash val="solid"/>
            </a:ln>
            <a:effectLst/>
          </p:spPr>
          <p:txBody>
            <a:bodyPr rtlCol="0" anchor="ctr"/>
            <a:lstStyle/>
            <a:p>
              <a:pPr lvl="0"/>
              <a:r>
                <a:rPr lang="en-US" sz="1000" dirty="0">
                  <a:solidFill>
                    <a:prstClr val="black"/>
                  </a:solidFill>
                  <a:latin typeface="Arial" panose="020B0604020202020204" pitchFamily="34" charset="0"/>
                  <a:cs typeface="Arial" panose="020B0604020202020204" pitchFamily="34" charset="0"/>
                </a:rPr>
                <a:t>Items (1234)</a:t>
              </a:r>
            </a:p>
          </p:txBody>
        </p:sp>
        <p:sp>
          <p:nvSpPr>
            <p:cNvPr id="8" name="TextBox 7"/>
            <p:cNvSpPr txBox="1"/>
            <p:nvPr/>
          </p:nvSpPr>
          <p:spPr>
            <a:xfrm>
              <a:off x="7931652" y="2148277"/>
              <a:ext cx="209109" cy="288147"/>
            </a:xfrm>
            <a:prstGeom prst="rect">
              <a:avLst/>
            </a:prstGeom>
            <a:noFill/>
          </p:spPr>
          <p:txBody>
            <a:bodyPr wrap="none" lIns="36000" tIns="36000" rIns="36000" bIns="3600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AP-icons"/>
                </a:rPr>
                <a:t></a:t>
              </a:r>
              <a:endParaRPr kumimoji="0" lang="en-US" sz="1400" b="0" i="0" u="none" strike="noStrike" kern="0" cap="none" spc="0" normalizeH="0" baseline="0" noProof="0" dirty="0">
                <a:ln>
                  <a:noFill/>
                </a:ln>
                <a:solidFill>
                  <a:sysClr val="windowText" lastClr="000000"/>
                </a:solidFill>
                <a:effectLst/>
                <a:uLnTx/>
                <a:uFillTx/>
              </a:endParaRPr>
            </a:p>
          </p:txBody>
        </p:sp>
        <p:sp>
          <p:nvSpPr>
            <p:cNvPr id="9" name="TextBox 8"/>
            <p:cNvSpPr txBox="1"/>
            <p:nvPr/>
          </p:nvSpPr>
          <p:spPr>
            <a:xfrm>
              <a:off x="7667138" y="2148968"/>
              <a:ext cx="252239" cy="288147"/>
            </a:xfrm>
            <a:prstGeom prst="rect">
              <a:avLst/>
            </a:prstGeom>
            <a:noFill/>
          </p:spPr>
          <p:txBody>
            <a:bodyPr wrap="none" lIns="36000" tIns="36000" rIns="36000" bIns="36000" rtlCol="0" anchor="ctr">
              <a:spAutoFit/>
            </a:bodyPr>
            <a:lstStyle>
              <a:defPPr>
                <a:defRPr lang="de-DE"/>
              </a:defPPr>
              <a:lvl1pPr algn="ctr">
                <a:defRPr sz="1200">
                  <a:latin typeface="SAP-icons"/>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AP-icons"/>
                </a:rPr>
                <a:t></a:t>
              </a:r>
            </a:p>
          </p:txBody>
        </p:sp>
        <p:sp>
          <p:nvSpPr>
            <p:cNvPr id="10" name="TextBox 9"/>
            <p:cNvSpPr txBox="1"/>
            <p:nvPr/>
          </p:nvSpPr>
          <p:spPr>
            <a:xfrm>
              <a:off x="7329642" y="2160398"/>
              <a:ext cx="253642" cy="288147"/>
            </a:xfrm>
            <a:prstGeom prst="rect">
              <a:avLst/>
            </a:prstGeom>
            <a:solidFill>
              <a:srgbClr val="4F81BD"/>
            </a:solidFill>
          </p:spPr>
          <p:txBody>
            <a:bodyPr wrap="none" lIns="36000" tIns="36000" rIns="36000" bIns="3600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latin typeface="SAP-icons"/>
                </a:rPr>
                <a:t></a:t>
              </a:r>
              <a:endParaRPr kumimoji="0" lang="en-US" sz="1400" b="0" i="0" u="none" strike="noStrike" kern="0" cap="none" spc="0" normalizeH="0" baseline="0" noProof="0" dirty="0">
                <a:ln>
                  <a:noFill/>
                </a:ln>
                <a:solidFill>
                  <a:sysClr val="window" lastClr="FFFFFF"/>
                </a:solidFill>
                <a:effectLst/>
                <a:uLnTx/>
                <a:uFillTx/>
              </a:endParaRPr>
            </a:p>
          </p:txBody>
        </p:sp>
        <p:sp>
          <p:nvSpPr>
            <p:cNvPr id="11" name="TextBox 10"/>
            <p:cNvSpPr txBox="1"/>
            <p:nvPr/>
          </p:nvSpPr>
          <p:spPr>
            <a:xfrm>
              <a:off x="7041428" y="2160398"/>
              <a:ext cx="252239" cy="288147"/>
            </a:xfrm>
            <a:prstGeom prst="rect">
              <a:avLst/>
            </a:prstGeom>
            <a:noFill/>
          </p:spPr>
          <p:txBody>
            <a:bodyPr wrap="none" lIns="36000" tIns="36000" rIns="36000" bIns="36000" rtlCol="0" anchor="ctr">
              <a:spAutoFit/>
            </a:bodyPr>
            <a:lstStyle>
              <a:defPPr>
                <a:defRPr lang="de-DE"/>
              </a:defPPr>
              <a:lvl1pPr algn="ctr">
                <a:defRPr sz="1200">
                  <a:latin typeface="SAP-icons"/>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AP-icons"/>
                </a:rPr>
                <a:t></a:t>
              </a:r>
            </a:p>
          </p:txBody>
        </p:sp>
        <p:sp>
          <p:nvSpPr>
            <p:cNvPr id="12" name="Rectangle 11"/>
            <p:cNvSpPr/>
            <p:nvPr/>
          </p:nvSpPr>
          <p:spPr>
            <a:xfrm>
              <a:off x="5497439" y="2186748"/>
              <a:ext cx="1440160" cy="219232"/>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 name="TextBox 12"/>
            <p:cNvSpPr txBox="1"/>
            <p:nvPr/>
          </p:nvSpPr>
          <p:spPr>
            <a:xfrm>
              <a:off x="6662500" y="2164357"/>
              <a:ext cx="277888" cy="257369"/>
            </a:xfrm>
            <a:prstGeom prst="rect">
              <a:avLst/>
            </a:prstGeom>
            <a:noFill/>
          </p:spPr>
          <p:txBody>
            <a:bodyPr wrap="none" lIns="36000" tIns="36000" rIns="36000" bIns="36000" rtlCol="0" anchor="ctr">
              <a:spAutoFit/>
            </a:bodyPr>
            <a:lstStyle>
              <a:defPPr>
                <a:defRPr lang="de-DE"/>
              </a:defPPr>
              <a:lvl1pPr algn="ctr">
                <a:defRPr sz="1200">
                  <a:latin typeface="SAP-icons"/>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AP-icons"/>
                </a:rPr>
                <a:t> </a:t>
              </a:r>
              <a:r>
                <a:rPr kumimoji="0" lang="en-US" b="0" i="0" u="none" strike="noStrike" kern="0" cap="none" spc="0" normalizeH="0" baseline="0" noProof="0" dirty="0">
                  <a:ln>
                    <a:noFill/>
                  </a:ln>
                  <a:solidFill>
                    <a:sysClr val="windowText" lastClr="000000"/>
                  </a:solidFill>
                  <a:effectLst/>
                  <a:uLnTx/>
                  <a:uFillTx/>
                  <a:latin typeface="SAP-icons"/>
                </a:rPr>
                <a:t></a:t>
              </a:r>
              <a:endParaRPr kumimoji="0" lang="en-US" sz="1200" b="0" i="0" u="none" strike="noStrike" kern="0" cap="none" spc="0" normalizeH="0" baseline="0" noProof="0" dirty="0">
                <a:ln>
                  <a:noFill/>
                </a:ln>
                <a:solidFill>
                  <a:sysClr val="windowText" lastClr="000000"/>
                </a:solidFill>
                <a:effectLst/>
                <a:uLnTx/>
                <a:uFillTx/>
                <a:latin typeface="SAP-icons"/>
              </a:endParaRPr>
            </a:p>
          </p:txBody>
        </p:sp>
      </p:grpSp>
      <p:sp>
        <p:nvSpPr>
          <p:cNvPr id="14" name="Rectangle 13"/>
          <p:cNvSpPr/>
          <p:nvPr/>
        </p:nvSpPr>
        <p:spPr>
          <a:xfrm>
            <a:off x="8531856" y="2057400"/>
            <a:ext cx="131376" cy="865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65429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Timeline</a:t>
            </a:r>
          </a:p>
        </p:txBody>
      </p:sp>
      <p:cxnSp>
        <p:nvCxnSpPr>
          <p:cNvPr id="5" name="Straight Connector 4"/>
          <p:cNvCxnSpPr/>
          <p:nvPr/>
        </p:nvCxnSpPr>
        <p:spPr>
          <a:xfrm>
            <a:off x="780537" y="1509531"/>
            <a:ext cx="13213" cy="4834119"/>
          </a:xfrm>
          <a:prstGeom prst="line">
            <a:avLst/>
          </a:prstGeom>
          <a:gradFill>
            <a:gsLst>
              <a:gs pos="0">
                <a:schemeClr val="bg1">
                  <a:alpha val="0"/>
                </a:schemeClr>
              </a:gs>
              <a:gs pos="64000">
                <a:schemeClr val="bg1"/>
              </a:gs>
            </a:gsLst>
            <a:lin ang="0" scaled="0"/>
          </a:gradFill>
          <a:ln w="28575" algn="ctr">
            <a:gradFill>
              <a:gsLst>
                <a:gs pos="0">
                  <a:schemeClr val="bg1"/>
                </a:gs>
                <a:gs pos="80000">
                  <a:srgbClr val="009DE0"/>
                </a:gs>
                <a:gs pos="15000">
                  <a:srgbClr val="009DE0"/>
                </a:gs>
                <a:gs pos="100000">
                  <a:schemeClr val="bg1"/>
                </a:gs>
              </a:gsLst>
              <a:lin ang="5400000" scaled="0"/>
            </a:gradFill>
            <a:miter lim="800000"/>
            <a:headEnd/>
            <a:tailEnd/>
          </a:ln>
        </p:spPr>
      </p:cxnSp>
      <p:grpSp>
        <p:nvGrpSpPr>
          <p:cNvPr id="31" name="Group 30"/>
          <p:cNvGrpSpPr/>
          <p:nvPr/>
        </p:nvGrpSpPr>
        <p:grpSpPr>
          <a:xfrm>
            <a:off x="649825" y="2786267"/>
            <a:ext cx="2771238" cy="809251"/>
            <a:chOff x="11444825" y="2596643"/>
            <a:chExt cx="2771238" cy="809251"/>
          </a:xfrm>
        </p:grpSpPr>
        <p:sp>
          <p:nvSpPr>
            <p:cNvPr id="32" name="Oval 31"/>
            <p:cNvSpPr/>
            <p:nvPr/>
          </p:nvSpPr>
          <p:spPr bwMode="gray">
            <a:xfrm>
              <a:off x="11444825" y="2596643"/>
              <a:ext cx="293150" cy="293150"/>
            </a:xfrm>
            <a:prstGeom prst="ellipse">
              <a:avLst/>
            </a:prstGeom>
            <a:solidFill>
              <a:schemeClr val="bg1"/>
            </a:solid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500" dirty="0">
                  <a:solidFill>
                    <a:srgbClr val="666666"/>
                  </a:solidFill>
                  <a:latin typeface="SAP-icons"/>
                </a:rPr>
                <a:t></a:t>
              </a:r>
            </a:p>
          </p:txBody>
        </p:sp>
        <p:sp>
          <p:nvSpPr>
            <p:cNvPr id="33" name="Rectangle 32"/>
            <p:cNvSpPr/>
            <p:nvPr/>
          </p:nvSpPr>
          <p:spPr bwMode="gray">
            <a:xfrm>
              <a:off x="11804376" y="2596643"/>
              <a:ext cx="2411687" cy="809251"/>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rtlCol="0" anchor="t"/>
            <a:lstStyle/>
            <a:p>
              <a:r>
                <a:rPr lang="en-US" sz="900" dirty="0">
                  <a:solidFill>
                    <a:schemeClr val="tx1"/>
                  </a:solidFill>
                  <a:latin typeface="Arial" panose="020B0604020202020204" pitchFamily="34" charset="0"/>
                  <a:ea typeface="Open Sans" pitchFamily="34" charset="0"/>
                  <a:cs typeface="Arial" panose="020B0604020202020204" pitchFamily="34" charset="0"/>
                </a:rPr>
                <a:t>Name 3 completed a call.</a:t>
              </a:r>
            </a:p>
            <a:p>
              <a:r>
                <a:rPr lang="en-US" sz="800" dirty="0">
                  <a:solidFill>
                    <a:srgbClr val="666666"/>
                  </a:solidFill>
                  <a:latin typeface="Arial" panose="020B0604020202020204" pitchFamily="34" charset="0"/>
                  <a:ea typeface="Open Sans" pitchFamily="34" charset="0"/>
                  <a:cs typeface="Arial" panose="020B0604020202020204" pitchFamily="34" charset="0"/>
                </a:rPr>
                <a:t>Today at 12:56 AM</a:t>
              </a:r>
            </a:p>
            <a:p>
              <a:endParaRPr lang="en-US" sz="600" dirty="0">
                <a:solidFill>
                  <a:prstClr val="black"/>
                </a:solidFill>
                <a:latin typeface="Arial" panose="020B0604020202020204" pitchFamily="34" charset="0"/>
                <a:ea typeface="Open Sans" pitchFamily="34" charset="0"/>
                <a:cs typeface="Arial" panose="020B0604020202020204" pitchFamily="34" charset="0"/>
              </a:endParaRPr>
            </a:p>
            <a:p>
              <a:r>
                <a:rPr lang="en-US" sz="900" dirty="0">
                  <a:solidFill>
                    <a:prstClr val="black"/>
                  </a:solidFill>
                  <a:latin typeface="Arial" panose="020B0604020202020204" pitchFamily="34" charset="0"/>
                  <a:ea typeface="Open Sans" pitchFamily="34" charset="0"/>
                  <a:cs typeface="Arial" panose="020B0604020202020204" pitchFamily="34" charset="0"/>
                </a:rPr>
                <a:t>Called Name1 to discuss Lorem ipsum dolor sit amet, consectetuer adipiscing elit.</a:t>
              </a:r>
            </a:p>
          </p:txBody>
        </p:sp>
        <p:sp>
          <p:nvSpPr>
            <p:cNvPr id="34" name="Flowchart: Merge 140"/>
            <p:cNvSpPr/>
            <p:nvPr/>
          </p:nvSpPr>
          <p:spPr bwMode="gray">
            <a:xfrm rot="5400000">
              <a:off x="11694852" y="2692997"/>
              <a:ext cx="142865" cy="91294"/>
            </a:xfrm>
            <a:prstGeom prst="flowChartMerge">
              <a:avLst/>
            </a:prstGeom>
            <a:solidFill>
              <a:schemeClr val="bg1"/>
            </a:solidFill>
            <a:ln w="12700" algn="ctr">
              <a:noFill/>
              <a:miter lim="800000"/>
              <a:headEnd/>
              <a:tailEnd/>
            </a:ln>
            <a:effectLst>
              <a:innerShdw dist="12700" dir="5400000">
                <a:prstClr val="black">
                  <a:alpha val="25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grpSp>
      <p:grpSp>
        <p:nvGrpSpPr>
          <p:cNvPr id="35" name="Group 34"/>
          <p:cNvGrpSpPr/>
          <p:nvPr/>
        </p:nvGrpSpPr>
        <p:grpSpPr>
          <a:xfrm>
            <a:off x="649825" y="1735884"/>
            <a:ext cx="2771238" cy="970890"/>
            <a:chOff x="11444825" y="1354884"/>
            <a:chExt cx="2771238" cy="970890"/>
          </a:xfrm>
        </p:grpSpPr>
        <p:sp>
          <p:nvSpPr>
            <p:cNvPr id="36" name="Oval 35"/>
            <p:cNvSpPr/>
            <p:nvPr/>
          </p:nvSpPr>
          <p:spPr bwMode="gray">
            <a:xfrm>
              <a:off x="11444825" y="1354884"/>
              <a:ext cx="293150" cy="293150"/>
            </a:xfrm>
            <a:prstGeom prst="ellipse">
              <a:avLst/>
            </a:prstGeom>
            <a:solidFill>
              <a:schemeClr val="bg1"/>
            </a:solid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500" dirty="0">
                  <a:solidFill>
                    <a:srgbClr val="666666"/>
                  </a:solidFill>
                  <a:latin typeface="SAP-icons"/>
                </a:rPr>
                <a:t></a:t>
              </a:r>
            </a:p>
          </p:txBody>
        </p:sp>
        <p:sp>
          <p:nvSpPr>
            <p:cNvPr id="37" name="Rectangle 36"/>
            <p:cNvSpPr/>
            <p:nvPr/>
          </p:nvSpPr>
          <p:spPr bwMode="gray">
            <a:xfrm>
              <a:off x="11804376" y="1354885"/>
              <a:ext cx="2411687" cy="970889"/>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rtlCol="0" anchor="t"/>
            <a:lstStyle/>
            <a:p>
              <a:r>
                <a:rPr lang="en-US" sz="900" dirty="0">
                  <a:solidFill>
                    <a:schemeClr val="tx1"/>
                  </a:solidFill>
                  <a:latin typeface="Arial" panose="020B0604020202020204" pitchFamily="34" charset="0"/>
                  <a:ea typeface="Open Sans" pitchFamily="34" charset="0"/>
                  <a:cs typeface="Arial" panose="020B0604020202020204" pitchFamily="34" charset="0"/>
                </a:rPr>
                <a:t>Name 2 added a note.</a:t>
              </a:r>
            </a:p>
            <a:p>
              <a:r>
                <a:rPr lang="en-US" sz="800" dirty="0">
                  <a:solidFill>
                    <a:srgbClr val="666666"/>
                  </a:solidFill>
                  <a:latin typeface="Arial" panose="020B0604020202020204" pitchFamily="34" charset="0"/>
                  <a:ea typeface="Open Sans" pitchFamily="34" charset="0"/>
                  <a:cs typeface="Arial" panose="020B0604020202020204" pitchFamily="34" charset="0"/>
                </a:rPr>
                <a:t>Today at 11:32 AM</a:t>
              </a:r>
            </a:p>
            <a:p>
              <a:endParaRPr lang="en-US" sz="600" dirty="0">
                <a:solidFill>
                  <a:srgbClr val="666666"/>
                </a:solidFill>
                <a:latin typeface="Arial" panose="020B0604020202020204" pitchFamily="34" charset="0"/>
                <a:ea typeface="Open Sans" pitchFamily="34" charset="0"/>
                <a:cs typeface="Arial" panose="020B0604020202020204" pitchFamily="34" charset="0"/>
              </a:endParaRPr>
            </a:p>
            <a:p>
              <a:r>
                <a:rPr lang="en-US" sz="900" dirty="0">
                  <a:solidFill>
                    <a:prstClr val="black"/>
                  </a:solidFill>
                  <a:latin typeface="Arial" panose="020B0604020202020204" pitchFamily="34" charset="0"/>
                  <a:ea typeface="Open Sans" pitchFamily="34" charset="0"/>
                  <a:cs typeface="Arial" panose="020B0604020202020204" pitchFamily="34" charset="0"/>
                </a:rPr>
                <a:t>Lorem ipsum dolor sit amet, consectetuer adipiscing elit. Aenean commodo ligula eget dolor. Aenean massa. </a:t>
              </a:r>
              <a:r>
                <a:rPr lang="en-US" sz="900" dirty="0" err="1">
                  <a:solidFill>
                    <a:prstClr val="black"/>
                  </a:solidFill>
                  <a:latin typeface="Arial" panose="020B0604020202020204" pitchFamily="34" charset="0"/>
                  <a:ea typeface="Open Sans" pitchFamily="34" charset="0"/>
                  <a:cs typeface="Arial" panose="020B0604020202020204" pitchFamily="34" charset="0"/>
                </a:rPr>
                <a:t>Sociis</a:t>
              </a:r>
              <a:r>
                <a:rPr lang="en-US" sz="900" dirty="0">
                  <a:solidFill>
                    <a:prstClr val="black"/>
                  </a:solidFill>
                  <a:latin typeface="Arial" panose="020B0604020202020204" pitchFamily="34" charset="0"/>
                  <a:ea typeface="Open Sans" pitchFamily="34" charset="0"/>
                  <a:cs typeface="Arial" panose="020B0604020202020204" pitchFamily="34" charset="0"/>
                </a:rPr>
                <a:t>.</a:t>
              </a:r>
              <a:r>
                <a:rPr lang="en-US" sz="900" dirty="0">
                  <a:solidFill>
                    <a:srgbClr val="0070C0"/>
                  </a:solidFill>
                  <a:latin typeface="Arial" panose="020B0604020202020204" pitchFamily="34" charset="0"/>
                  <a:ea typeface="Open Sans" pitchFamily="34" charset="0"/>
                  <a:cs typeface="Arial" panose="020B0604020202020204" pitchFamily="34" charset="0"/>
                </a:rPr>
                <a:t> </a:t>
              </a:r>
            </a:p>
          </p:txBody>
        </p:sp>
        <p:sp>
          <p:nvSpPr>
            <p:cNvPr id="38" name="Flowchart: Merge 17"/>
            <p:cNvSpPr/>
            <p:nvPr/>
          </p:nvSpPr>
          <p:spPr bwMode="gray">
            <a:xfrm rot="5400000">
              <a:off x="11694852" y="1451239"/>
              <a:ext cx="142865" cy="91294"/>
            </a:xfrm>
            <a:prstGeom prst="flowChartMerge">
              <a:avLst/>
            </a:prstGeom>
            <a:solidFill>
              <a:schemeClr val="bg1"/>
            </a:solidFill>
            <a:ln w="12700" algn="ctr">
              <a:noFill/>
              <a:miter lim="800000"/>
              <a:headEnd/>
              <a:tailEnd/>
            </a:ln>
            <a:effectLst>
              <a:innerShdw dist="12700" dir="5400000">
                <a:prstClr val="black">
                  <a:alpha val="25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grpSp>
      <p:grpSp>
        <p:nvGrpSpPr>
          <p:cNvPr id="39" name="Group 38"/>
          <p:cNvGrpSpPr/>
          <p:nvPr/>
        </p:nvGrpSpPr>
        <p:grpSpPr>
          <a:xfrm>
            <a:off x="649825" y="3681243"/>
            <a:ext cx="2771238" cy="945999"/>
            <a:chOff x="11444825" y="3690258"/>
            <a:chExt cx="2771238" cy="945999"/>
          </a:xfrm>
        </p:grpSpPr>
        <p:sp>
          <p:nvSpPr>
            <p:cNvPr id="40" name="Oval 39"/>
            <p:cNvSpPr/>
            <p:nvPr/>
          </p:nvSpPr>
          <p:spPr bwMode="gray">
            <a:xfrm>
              <a:off x="11444825" y="3690258"/>
              <a:ext cx="293150" cy="293150"/>
            </a:xfrm>
            <a:prstGeom prst="ellipse">
              <a:avLst/>
            </a:prstGeom>
            <a:solidFill>
              <a:schemeClr val="bg1"/>
            </a:solid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500" dirty="0">
                  <a:solidFill>
                    <a:srgbClr val="666666"/>
                  </a:solidFill>
                  <a:latin typeface="SAP-icons"/>
                </a:rPr>
                <a:t></a:t>
              </a:r>
            </a:p>
          </p:txBody>
        </p:sp>
        <p:sp>
          <p:nvSpPr>
            <p:cNvPr id="41" name="Rectangle 40"/>
            <p:cNvSpPr/>
            <p:nvPr/>
          </p:nvSpPr>
          <p:spPr bwMode="gray">
            <a:xfrm>
              <a:off x="11804376" y="3690259"/>
              <a:ext cx="2411687" cy="945998"/>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rtlCol="0" anchor="t"/>
            <a:lstStyle/>
            <a:p>
              <a:pPr lvl="0"/>
              <a:r>
                <a:rPr lang="en-US" sz="900" dirty="0">
                  <a:solidFill>
                    <a:schemeClr val="tx1"/>
                  </a:solidFill>
                  <a:latin typeface="Arial" panose="020B0604020202020204" pitchFamily="34" charset="0"/>
                  <a:ea typeface="Open Sans" pitchFamily="34" charset="0"/>
                  <a:cs typeface="Arial" panose="020B0604020202020204" pitchFamily="34" charset="0"/>
                </a:rPr>
                <a:t>Name 2 </a:t>
              </a:r>
              <a:r>
                <a:rPr lang="en-US" sz="900" dirty="0">
                  <a:solidFill>
                    <a:prstClr val="black"/>
                  </a:solidFill>
                  <a:latin typeface="Arial" panose="020B0604020202020204" pitchFamily="34" charset="0"/>
                  <a:ea typeface="Open Sans" pitchFamily="34" charset="0"/>
                  <a:cs typeface="Arial" panose="020B0604020202020204" pitchFamily="34" charset="0"/>
                </a:rPr>
                <a:t>added an </a:t>
              </a:r>
              <a:r>
                <a:rPr lang="en-US" sz="900" dirty="0">
                  <a:solidFill>
                    <a:srgbClr val="007CC0"/>
                  </a:solidFill>
                  <a:latin typeface="Arial" panose="020B0604020202020204" pitchFamily="34" charset="0"/>
                  <a:ea typeface="Open Sans" pitchFamily="34" charset="0"/>
                  <a:cs typeface="Arial" panose="020B0604020202020204" pitchFamily="34" charset="0"/>
                </a:rPr>
                <a:t>invoice</a:t>
              </a:r>
              <a:r>
                <a:rPr lang="en-US" sz="900" dirty="0">
                  <a:solidFill>
                    <a:prstClr val="black"/>
                  </a:solidFill>
                  <a:latin typeface="Arial" panose="020B0604020202020204" pitchFamily="34" charset="0"/>
                  <a:ea typeface="Open Sans" pitchFamily="34" charset="0"/>
                  <a:cs typeface="Arial" panose="020B0604020202020204" pitchFamily="34" charset="0"/>
                </a:rPr>
                <a:t>.</a:t>
              </a:r>
              <a:endParaRPr lang="en-US" sz="900" dirty="0">
                <a:solidFill>
                  <a:srgbClr val="007CC0"/>
                </a:solidFill>
                <a:latin typeface="Arial" panose="020B0604020202020204" pitchFamily="34" charset="0"/>
                <a:ea typeface="Open Sans" pitchFamily="34" charset="0"/>
                <a:cs typeface="Arial" panose="020B0604020202020204" pitchFamily="34" charset="0"/>
              </a:endParaRPr>
            </a:p>
            <a:p>
              <a:pPr lvl="0"/>
              <a:r>
                <a:rPr lang="en-US" sz="800" dirty="0">
                  <a:solidFill>
                    <a:srgbClr val="666666"/>
                  </a:solidFill>
                  <a:latin typeface="Arial" panose="020B0604020202020204" pitchFamily="34" charset="0"/>
                  <a:ea typeface="Open Sans" pitchFamily="34" charset="0"/>
                  <a:cs typeface="Arial" panose="020B0604020202020204" pitchFamily="34" charset="0"/>
                </a:rPr>
                <a:t>Yesterday at 11:14 PM</a:t>
              </a:r>
            </a:p>
            <a:p>
              <a:pPr lvl="0"/>
              <a:endParaRPr lang="en-US" sz="600" dirty="0">
                <a:solidFill>
                  <a:prstClr val="black"/>
                </a:solidFill>
                <a:latin typeface="Arial" panose="020B0604020202020204" pitchFamily="34" charset="0"/>
                <a:ea typeface="Open Sans" pitchFamily="34" charset="0"/>
                <a:cs typeface="Arial" panose="020B0604020202020204" pitchFamily="34" charset="0"/>
              </a:endParaRPr>
            </a:p>
            <a:p>
              <a:pPr lvl="0"/>
              <a:r>
                <a:rPr lang="en-US" sz="900" dirty="0">
                  <a:solidFill>
                    <a:prstClr val="black"/>
                  </a:solidFill>
                  <a:latin typeface="Arial" panose="020B0604020202020204" pitchFamily="34" charset="0"/>
                  <a:ea typeface="Open Sans" pitchFamily="34" charset="0"/>
                  <a:cs typeface="Arial" panose="020B0604020202020204" pitchFamily="34" charset="0"/>
                </a:rPr>
                <a:t>Invoice</a:t>
              </a:r>
            </a:p>
            <a:p>
              <a:pPr lvl="0"/>
              <a:r>
                <a:rPr lang="en-US" sz="900" dirty="0">
                  <a:solidFill>
                    <a:prstClr val="white">
                      <a:lumMod val="65000"/>
                    </a:prstClr>
                  </a:solidFill>
                  <a:latin typeface="Arial" panose="020B0604020202020204" pitchFamily="34" charset="0"/>
                  <a:ea typeface="Open Sans" pitchFamily="34" charset="0"/>
                  <a:cs typeface="Arial" panose="020B0604020202020204" pitchFamily="34" charset="0"/>
                </a:rPr>
                <a:t>(421999)</a:t>
              </a:r>
            </a:p>
          </p:txBody>
        </p:sp>
        <p:sp>
          <p:nvSpPr>
            <p:cNvPr id="42" name="Flowchart: Merge 148"/>
            <p:cNvSpPr/>
            <p:nvPr/>
          </p:nvSpPr>
          <p:spPr bwMode="gray">
            <a:xfrm rot="5400000">
              <a:off x="11694852" y="3786613"/>
              <a:ext cx="142865" cy="91294"/>
            </a:xfrm>
            <a:prstGeom prst="flowChartMerge">
              <a:avLst/>
            </a:prstGeom>
            <a:solidFill>
              <a:schemeClr val="bg1"/>
            </a:solidFill>
            <a:ln w="12700" algn="ctr">
              <a:noFill/>
              <a:miter lim="800000"/>
              <a:headEnd/>
              <a:tailEnd/>
            </a:ln>
            <a:effectLst>
              <a:innerShdw dist="12700" dir="5400000">
                <a:prstClr val="black">
                  <a:alpha val="25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43" name="TextBox 42"/>
            <p:cNvSpPr txBox="1"/>
            <p:nvPr/>
          </p:nvSpPr>
          <p:spPr>
            <a:xfrm>
              <a:off x="13377863" y="4036092"/>
              <a:ext cx="838200" cy="600164"/>
            </a:xfrm>
            <a:prstGeom prst="rect">
              <a:avLst/>
            </a:prstGeom>
            <a:noFill/>
          </p:spPr>
          <p:txBody>
            <a:bodyPr wrap="square" rtlCol="0">
              <a:spAutoFit/>
            </a:bodyPr>
            <a:lstStyle/>
            <a:p>
              <a:pPr algn="r"/>
              <a:r>
                <a:rPr lang="en-US" sz="900" dirty="0">
                  <a:solidFill>
                    <a:prstClr val="black"/>
                  </a:solidFill>
                  <a:latin typeface="Arial" panose="020B0604020202020204" pitchFamily="34" charset="0"/>
                  <a:ea typeface="Open Sans" pitchFamily="34" charset="0"/>
                  <a:cs typeface="Arial" panose="020B0604020202020204" pitchFamily="34" charset="0"/>
                </a:rPr>
                <a:t>199,00</a:t>
              </a:r>
            </a:p>
            <a:p>
              <a:pPr algn="r"/>
              <a:r>
                <a:rPr lang="en-US" sz="800" dirty="0">
                  <a:solidFill>
                    <a:srgbClr val="666666"/>
                  </a:solidFill>
                  <a:latin typeface="Arial" panose="020B0604020202020204" pitchFamily="34" charset="0"/>
                  <a:ea typeface="Open Sans" pitchFamily="34" charset="0"/>
                  <a:cs typeface="Arial" panose="020B0604020202020204" pitchFamily="34" charset="0"/>
                </a:rPr>
                <a:t>USD</a:t>
              </a:r>
            </a:p>
            <a:p>
              <a:pPr algn="r"/>
              <a:endParaRPr lang="en-US" sz="600" dirty="0">
                <a:solidFill>
                  <a:srgbClr val="666666"/>
                </a:solidFill>
                <a:latin typeface="Arial" panose="020B0604020202020204" pitchFamily="34" charset="0"/>
                <a:ea typeface="Open Sans" pitchFamily="34" charset="0"/>
                <a:cs typeface="Arial" panose="020B0604020202020204" pitchFamily="34" charset="0"/>
              </a:endParaRPr>
            </a:p>
            <a:p>
              <a:pPr algn="r"/>
              <a:r>
                <a:rPr lang="en-US" sz="900" dirty="0">
                  <a:solidFill>
                    <a:srgbClr val="CC1919"/>
                  </a:solidFill>
                  <a:latin typeface="Arial" panose="020B0604020202020204" pitchFamily="34" charset="0"/>
                  <a:ea typeface="Open Sans Semibold" pitchFamily="34" charset="0"/>
                  <a:cs typeface="Arial" panose="020B0604020202020204" pitchFamily="34" charset="0"/>
                </a:rPr>
                <a:t>Open</a:t>
              </a:r>
              <a:endParaRPr lang="en-US" sz="1050" dirty="0">
                <a:solidFill>
                  <a:srgbClr val="666666"/>
                </a:solidFill>
                <a:latin typeface="Arial" panose="020B0604020202020204" pitchFamily="34" charset="0"/>
                <a:ea typeface="Open Sans" pitchFamily="34" charset="0"/>
                <a:cs typeface="Arial" panose="020B0604020202020204" pitchFamily="34" charset="0"/>
              </a:endParaRPr>
            </a:p>
          </p:txBody>
        </p:sp>
      </p:grpSp>
      <p:grpSp>
        <p:nvGrpSpPr>
          <p:cNvPr id="44" name="Group 43"/>
          <p:cNvGrpSpPr/>
          <p:nvPr/>
        </p:nvGrpSpPr>
        <p:grpSpPr>
          <a:xfrm>
            <a:off x="649825" y="4712967"/>
            <a:ext cx="2771238" cy="562700"/>
            <a:chOff x="11444825" y="4933225"/>
            <a:chExt cx="2771238" cy="562700"/>
          </a:xfrm>
        </p:grpSpPr>
        <p:sp>
          <p:nvSpPr>
            <p:cNvPr id="45" name="Oval 44"/>
            <p:cNvSpPr/>
            <p:nvPr/>
          </p:nvSpPr>
          <p:spPr bwMode="gray">
            <a:xfrm>
              <a:off x="11444825" y="4946349"/>
              <a:ext cx="293150" cy="293150"/>
            </a:xfrm>
            <a:prstGeom prst="ellipse">
              <a:avLst/>
            </a:prstGeom>
            <a:solidFill>
              <a:schemeClr val="bg1"/>
            </a:solid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500" dirty="0">
                  <a:solidFill>
                    <a:srgbClr val="666666"/>
                  </a:solidFill>
                  <a:latin typeface="SAP-icons"/>
                </a:rPr>
                <a:t></a:t>
              </a:r>
            </a:p>
          </p:txBody>
        </p:sp>
        <p:sp>
          <p:nvSpPr>
            <p:cNvPr id="46" name="Rectangle 45"/>
            <p:cNvSpPr/>
            <p:nvPr/>
          </p:nvSpPr>
          <p:spPr bwMode="gray">
            <a:xfrm>
              <a:off x="11804376" y="4933225"/>
              <a:ext cx="2411687" cy="562700"/>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rtlCol="0" anchor="t"/>
            <a:lstStyle/>
            <a:p>
              <a:r>
                <a:rPr lang="en-US" sz="900" dirty="0">
                  <a:solidFill>
                    <a:schemeClr val="tx1"/>
                  </a:solidFill>
                  <a:latin typeface="Arial" panose="020B0604020202020204" pitchFamily="34" charset="0"/>
                  <a:ea typeface="Open Sans" pitchFamily="34" charset="0"/>
                  <a:cs typeface="Arial" panose="020B0604020202020204" pitchFamily="34" charset="0"/>
                </a:rPr>
                <a:t>Name1 increased the </a:t>
              </a:r>
              <a:r>
                <a:rPr lang="en-US" sz="900" dirty="0">
                  <a:solidFill>
                    <a:prstClr val="black"/>
                  </a:solidFill>
                  <a:latin typeface="Arial" panose="020B0604020202020204" pitchFamily="34" charset="0"/>
                  <a:ea typeface="Open Sans" pitchFamily="34" charset="0"/>
                  <a:cs typeface="Arial" panose="020B0604020202020204" pitchFamily="34" charset="0"/>
                </a:rPr>
                <a:t>probability from 20% to 30%.</a:t>
              </a:r>
              <a:endParaRPr lang="en-US" sz="900" dirty="0">
                <a:solidFill>
                  <a:srgbClr val="007CC0"/>
                </a:solidFill>
                <a:latin typeface="Arial" panose="020B0604020202020204" pitchFamily="34" charset="0"/>
                <a:ea typeface="Open Sans" pitchFamily="34" charset="0"/>
                <a:cs typeface="Arial" panose="020B0604020202020204" pitchFamily="34" charset="0"/>
              </a:endParaRPr>
            </a:p>
            <a:p>
              <a:r>
                <a:rPr lang="en-US" sz="800" dirty="0">
                  <a:solidFill>
                    <a:srgbClr val="666666"/>
                  </a:solidFill>
                  <a:latin typeface="Arial" panose="020B0604020202020204" pitchFamily="34" charset="0"/>
                  <a:ea typeface="Open Sans" pitchFamily="34" charset="0"/>
                  <a:cs typeface="Arial" panose="020B0604020202020204" pitchFamily="34" charset="0"/>
                </a:rPr>
                <a:t>Two days ago at 03:36 PM</a:t>
              </a:r>
            </a:p>
          </p:txBody>
        </p:sp>
        <p:sp>
          <p:nvSpPr>
            <p:cNvPr id="47" name="Flowchart: Merge 159"/>
            <p:cNvSpPr/>
            <p:nvPr/>
          </p:nvSpPr>
          <p:spPr bwMode="gray">
            <a:xfrm rot="5400000">
              <a:off x="11694852" y="5029579"/>
              <a:ext cx="142865" cy="91294"/>
            </a:xfrm>
            <a:prstGeom prst="flowChartMerge">
              <a:avLst/>
            </a:prstGeom>
            <a:solidFill>
              <a:schemeClr val="bg1"/>
            </a:solidFill>
            <a:ln w="12700" algn="ctr">
              <a:noFill/>
              <a:miter lim="800000"/>
              <a:headEnd/>
              <a:tailEnd/>
            </a:ln>
            <a:effectLst>
              <a:innerShdw dist="12700" dir="5400000">
                <a:prstClr val="black">
                  <a:alpha val="25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grpSp>
      <p:grpSp>
        <p:nvGrpSpPr>
          <p:cNvPr id="48" name="Group 47"/>
          <p:cNvGrpSpPr/>
          <p:nvPr/>
        </p:nvGrpSpPr>
        <p:grpSpPr>
          <a:xfrm>
            <a:off x="649825" y="5365895"/>
            <a:ext cx="2771238" cy="958706"/>
            <a:chOff x="11444825" y="5790137"/>
            <a:chExt cx="2771238" cy="958706"/>
          </a:xfrm>
        </p:grpSpPr>
        <p:sp>
          <p:nvSpPr>
            <p:cNvPr id="49" name="Oval 48"/>
            <p:cNvSpPr/>
            <p:nvPr/>
          </p:nvSpPr>
          <p:spPr bwMode="gray">
            <a:xfrm>
              <a:off x="11444825" y="5790137"/>
              <a:ext cx="293150" cy="293150"/>
            </a:xfrm>
            <a:prstGeom prst="ellipse">
              <a:avLst/>
            </a:prstGeom>
            <a:solidFill>
              <a:schemeClr val="bg1"/>
            </a:solid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500" dirty="0">
                  <a:solidFill>
                    <a:srgbClr val="666666"/>
                  </a:solidFill>
                  <a:latin typeface="SAP-icons"/>
                </a:rPr>
                <a:t></a:t>
              </a:r>
            </a:p>
          </p:txBody>
        </p:sp>
        <p:sp>
          <p:nvSpPr>
            <p:cNvPr id="50" name="Rectangle 49"/>
            <p:cNvSpPr/>
            <p:nvPr/>
          </p:nvSpPr>
          <p:spPr bwMode="gray">
            <a:xfrm>
              <a:off x="11804376" y="5790137"/>
              <a:ext cx="2411687" cy="958706"/>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rtlCol="0" anchor="t"/>
            <a:lstStyle/>
            <a:p>
              <a:r>
                <a:rPr lang="en-US" sz="900" dirty="0">
                  <a:solidFill>
                    <a:schemeClr val="tx1"/>
                  </a:solidFill>
                  <a:latin typeface="Arial" panose="020B0604020202020204" pitchFamily="34" charset="0"/>
                  <a:ea typeface="Open Sans" pitchFamily="34" charset="0"/>
                  <a:cs typeface="Arial" panose="020B0604020202020204" pitchFamily="34" charset="0"/>
                </a:rPr>
                <a:t>Name1 completed a call.</a:t>
              </a:r>
            </a:p>
            <a:p>
              <a:r>
                <a:rPr lang="en-US" sz="800" dirty="0">
                  <a:solidFill>
                    <a:srgbClr val="666666"/>
                  </a:solidFill>
                  <a:latin typeface="Arial" panose="020B0604020202020204" pitchFamily="34" charset="0"/>
                  <a:ea typeface="Open Sans" pitchFamily="34" charset="0"/>
                  <a:cs typeface="Arial" panose="020B0604020202020204" pitchFamily="34" charset="0"/>
                </a:rPr>
                <a:t>Two days ago at 12:56 AM</a:t>
              </a:r>
            </a:p>
            <a:p>
              <a:endParaRPr lang="en-US" sz="600" dirty="0">
                <a:solidFill>
                  <a:prstClr val="black"/>
                </a:solidFill>
                <a:latin typeface="Arial" panose="020B0604020202020204" pitchFamily="34" charset="0"/>
                <a:ea typeface="Open Sans" pitchFamily="34" charset="0"/>
                <a:cs typeface="Arial" panose="020B0604020202020204" pitchFamily="34" charset="0"/>
              </a:endParaRPr>
            </a:p>
            <a:p>
              <a:r>
                <a:rPr lang="en-US" sz="900">
                  <a:solidFill>
                    <a:prstClr val="black"/>
                  </a:solidFill>
                  <a:latin typeface="Arial" panose="020B0604020202020204" pitchFamily="34" charset="0"/>
                  <a:ea typeface="Open Sans" pitchFamily="34" charset="0"/>
                  <a:cs typeface="Arial" panose="020B0604020202020204" pitchFamily="34" charset="0"/>
                </a:rPr>
                <a:t>Called Name3 </a:t>
              </a:r>
              <a:r>
                <a:rPr lang="en-US" sz="900" dirty="0">
                  <a:solidFill>
                    <a:prstClr val="black"/>
                  </a:solidFill>
                  <a:latin typeface="Arial" panose="020B0604020202020204" pitchFamily="34" charset="0"/>
                  <a:ea typeface="Open Sans" pitchFamily="34" charset="0"/>
                  <a:cs typeface="Arial" panose="020B0604020202020204" pitchFamily="34" charset="0"/>
                </a:rPr>
                <a:t>to clarify the details on the latest Nulla consequat massa quis enim. Donec </a:t>
              </a:r>
              <a:r>
                <a:rPr lang="en-US" sz="900" dirty="0" err="1">
                  <a:solidFill>
                    <a:prstClr val="black"/>
                  </a:solidFill>
                  <a:latin typeface="Arial" panose="020B0604020202020204" pitchFamily="34" charset="0"/>
                  <a:ea typeface="Open Sans" pitchFamily="34" charset="0"/>
                  <a:cs typeface="Arial" panose="020B0604020202020204" pitchFamily="34" charset="0"/>
                </a:rPr>
                <a:t>pede</a:t>
              </a:r>
              <a:r>
                <a:rPr lang="en-US" sz="900" dirty="0">
                  <a:solidFill>
                    <a:prstClr val="black"/>
                  </a:solidFill>
                  <a:latin typeface="Arial" panose="020B0604020202020204" pitchFamily="34" charset="0"/>
                  <a:ea typeface="Open Sans" pitchFamily="34" charset="0"/>
                  <a:cs typeface="Arial" panose="020B0604020202020204" pitchFamily="34" charset="0"/>
                </a:rPr>
                <a:t> </a:t>
              </a:r>
              <a:r>
                <a:rPr lang="en-US" sz="900" dirty="0" err="1">
                  <a:solidFill>
                    <a:prstClr val="black"/>
                  </a:solidFill>
                  <a:latin typeface="Arial" panose="020B0604020202020204" pitchFamily="34" charset="0"/>
                  <a:ea typeface="Open Sans" pitchFamily="34" charset="0"/>
                  <a:cs typeface="Arial" panose="020B0604020202020204" pitchFamily="34" charset="0"/>
                </a:rPr>
                <a:t>justo</a:t>
              </a:r>
              <a:r>
                <a:rPr lang="en-US" sz="900" dirty="0">
                  <a:solidFill>
                    <a:prstClr val="black"/>
                  </a:solidFill>
                  <a:latin typeface="Arial" panose="020B0604020202020204" pitchFamily="34" charset="0"/>
                  <a:ea typeface="Open Sans" pitchFamily="34" charset="0"/>
                  <a:cs typeface="Arial" panose="020B0604020202020204" pitchFamily="34" charset="0"/>
                </a:rPr>
                <a:t>.</a:t>
              </a:r>
              <a:endParaRPr lang="en-US" sz="900" dirty="0">
                <a:solidFill>
                  <a:srgbClr val="0070C0"/>
                </a:solidFill>
                <a:latin typeface="Arial" panose="020B0604020202020204" pitchFamily="34" charset="0"/>
                <a:ea typeface="Open Sans" pitchFamily="34" charset="0"/>
                <a:cs typeface="Arial" panose="020B0604020202020204" pitchFamily="34" charset="0"/>
              </a:endParaRPr>
            </a:p>
          </p:txBody>
        </p:sp>
        <p:sp>
          <p:nvSpPr>
            <p:cNvPr id="51" name="Flowchart: Merge 167"/>
            <p:cNvSpPr/>
            <p:nvPr/>
          </p:nvSpPr>
          <p:spPr bwMode="gray">
            <a:xfrm rot="5400000">
              <a:off x="11694852" y="5886491"/>
              <a:ext cx="142865" cy="91294"/>
            </a:xfrm>
            <a:prstGeom prst="flowChartMerge">
              <a:avLst/>
            </a:prstGeom>
            <a:solidFill>
              <a:schemeClr val="bg1"/>
            </a:solidFill>
            <a:ln w="12700" algn="ctr">
              <a:noFill/>
              <a:miter lim="800000"/>
              <a:headEnd/>
              <a:tailEnd/>
            </a:ln>
            <a:effectLst>
              <a:innerShdw dist="12700" dir="5400000">
                <a:prstClr val="black">
                  <a:alpha val="25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grpSp>
    </p:spTree>
    <p:extLst>
      <p:ext uri="{BB962C8B-B14F-4D97-AF65-F5344CB8AC3E}">
        <p14:creationId xmlns:p14="http://schemas.microsoft.com/office/powerpoint/2010/main" val="29083226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panose="02000503000000020004" pitchFamily="2" charset="0"/>
              </a:rPr>
              <a:t>Tokenizer</a:t>
            </a:r>
            <a:endParaRPr lang="en-US" dirty="0">
              <a:latin typeface="BentonSans Light" panose="02000503000000020004" pitchFamily="2" charset="0"/>
            </a:endParaRPr>
          </a:p>
        </p:txBody>
      </p:sp>
      <p:sp>
        <p:nvSpPr>
          <p:cNvPr id="18" name="Text Placeholder 2"/>
          <p:cNvSpPr>
            <a:spLocks noGrp="1"/>
          </p:cNvSpPr>
          <p:nvPr>
            <p:ph type="body" sz="quarter" idx="10"/>
          </p:nvPr>
        </p:nvSpPr>
        <p:spPr>
          <a:xfrm>
            <a:off x="248927" y="1431852"/>
            <a:ext cx="8494713" cy="4659310"/>
          </a:xfrm>
        </p:spPr>
        <p:txBody>
          <a:bodyPr/>
          <a:lstStyle/>
          <a:p>
            <a:r>
              <a:rPr lang="en-US" dirty="0">
                <a:solidFill>
                  <a:srgbClr val="006CA7"/>
                </a:solidFill>
                <a:latin typeface="BentonSans Light" panose="02000503000000020004" pitchFamily="2" charset="0"/>
              </a:rPr>
              <a:t>Enabled</a:t>
            </a:r>
          </a:p>
          <a:p>
            <a:endParaRPr lang="en-US" kern="0" dirty="0">
              <a:solidFill>
                <a:srgbClr val="006CA7"/>
              </a:solidFill>
              <a:ea typeface="Arial Unicode MS" pitchFamily="34" charset="-128"/>
              <a:cs typeface="Arial Unicode MS" pitchFamily="34" charset="-128"/>
            </a:endParaRPr>
          </a:p>
          <a:p>
            <a:r>
              <a:rPr lang="en-US" kern="0" dirty="0">
                <a:solidFill>
                  <a:srgbClr val="006CA7"/>
                </a:solidFill>
                <a:latin typeface="BentonSans Light" panose="02000503000000020004" pitchFamily="2" charset="0"/>
                <a:ea typeface="Arial Unicode MS" pitchFamily="34" charset="-128"/>
                <a:cs typeface="Arial Unicode MS" pitchFamily="34" charset="-128"/>
              </a:rPr>
              <a:t> 	</a:t>
            </a:r>
          </a:p>
          <a:p>
            <a:r>
              <a:rPr lang="en-US" kern="0" dirty="0">
                <a:solidFill>
                  <a:srgbClr val="006CA7"/>
                </a:solidFill>
                <a:latin typeface="BentonSans Light" panose="02000503000000020004" pitchFamily="2" charset="0"/>
                <a:ea typeface="Arial Unicode MS" pitchFamily="34" charset="-128"/>
                <a:cs typeface="Arial Unicode MS" pitchFamily="34" charset="-128"/>
              </a:rPr>
              <a:t>Enabled Hover</a:t>
            </a:r>
          </a:p>
          <a:p>
            <a:endParaRPr lang="en-US" kern="0" dirty="0">
              <a:solidFill>
                <a:srgbClr val="006CA7"/>
              </a:solidFill>
              <a:ea typeface="Arial Unicode MS" pitchFamily="34" charset="-128"/>
              <a:cs typeface="Arial Unicode MS" pitchFamily="34" charset="-128"/>
            </a:endParaRPr>
          </a:p>
          <a:p>
            <a:endParaRPr lang="en-US" kern="0" dirty="0">
              <a:solidFill>
                <a:srgbClr val="006CA7"/>
              </a:solidFill>
              <a:latin typeface="BentonSans Light"/>
              <a:ea typeface="Arial Unicode MS" pitchFamily="34" charset="-128"/>
              <a:cs typeface="BentonSans Light"/>
            </a:endParaRPr>
          </a:p>
          <a:p>
            <a:r>
              <a:rPr lang="en-US" kern="0" dirty="0">
                <a:solidFill>
                  <a:srgbClr val="006CA7"/>
                </a:solidFill>
                <a:latin typeface="BentonSans Light"/>
                <a:ea typeface="Arial Unicode MS" pitchFamily="34" charset="-128"/>
                <a:cs typeface="BentonSans Light"/>
              </a:rPr>
              <a:t>Enabled Selected</a:t>
            </a:r>
            <a:endParaRPr lang="en-US" kern="0" dirty="0">
              <a:latin typeface="BentonSans Light"/>
              <a:ea typeface="Arial Unicode MS" pitchFamily="34" charset="-128"/>
              <a:cs typeface="BentonSans Light"/>
            </a:endParaRPr>
          </a:p>
        </p:txBody>
      </p:sp>
      <p:sp>
        <p:nvSpPr>
          <p:cNvPr id="24" name="Rectangle 23"/>
          <p:cNvSpPr/>
          <p:nvPr/>
        </p:nvSpPr>
        <p:spPr>
          <a:xfrm>
            <a:off x="361181" y="1929133"/>
            <a:ext cx="2431575" cy="423863"/>
          </a:xfrm>
          <a:prstGeom prst="rect">
            <a:avLst/>
          </a:prstGeom>
          <a:noFill/>
          <a:ln w="1270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bwMode="gray">
          <a:xfrm>
            <a:off x="416984" y="1975556"/>
            <a:ext cx="824794" cy="331107"/>
          </a:xfrm>
          <a:prstGeom prst="roundRect">
            <a:avLst>
              <a:gd name="adj" fmla="val 9756"/>
            </a:avLst>
          </a:prstGeom>
          <a:solidFill>
            <a:srgbClr val="F7F7F7"/>
          </a:solidFill>
          <a:ln w="6350" algn="ctr">
            <a:solidFill>
              <a:schemeClr val="bg1">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TextBox 25"/>
          <p:cNvSpPr txBox="1"/>
          <p:nvPr/>
        </p:nvSpPr>
        <p:spPr>
          <a:xfrm>
            <a:off x="496389" y="2046312"/>
            <a:ext cx="568296"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spc="-300" dirty="0">
                <a:latin typeface="Arial" panose="020B0604020202020204" pitchFamily="34" charset="0"/>
                <a:ea typeface="Open Sans Semibold" pitchFamily="34" charset="0"/>
                <a:cs typeface="Arial" panose="020B0604020202020204" pitchFamily="34" charset="0"/>
              </a:rPr>
              <a:t>Token1</a:t>
            </a:r>
            <a:endParaRPr lang="en-US" sz="1100" b="1" spc="-300" dirty="0">
              <a:latin typeface="Arial" panose="020B0604020202020204" pitchFamily="34" charset="0"/>
              <a:ea typeface="Open Sans Semibold" pitchFamily="34" charset="0"/>
              <a:cs typeface="Arial" panose="020B0604020202020204" pitchFamily="34" charset="0"/>
            </a:endParaRPr>
          </a:p>
        </p:txBody>
      </p:sp>
      <p:sp>
        <p:nvSpPr>
          <p:cNvPr id="27" name="TextBox 26"/>
          <p:cNvSpPr txBox="1"/>
          <p:nvPr/>
        </p:nvSpPr>
        <p:spPr>
          <a:xfrm>
            <a:off x="879610" y="2033740"/>
            <a:ext cx="431481"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a:t>
            </a:r>
          </a:p>
        </p:txBody>
      </p:sp>
      <p:sp>
        <p:nvSpPr>
          <p:cNvPr id="7" name="TextBox 6"/>
          <p:cNvSpPr txBox="1"/>
          <p:nvPr/>
        </p:nvSpPr>
        <p:spPr>
          <a:xfrm>
            <a:off x="1312333" y="2060222"/>
            <a:ext cx="587933" cy="169277"/>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Field </a:t>
            </a:r>
            <a:r>
              <a:rPr lang="en-US" sz="1100" kern="0" dirty="0">
                <a:ea typeface="Arial Unicode MS" pitchFamily="34" charset="-128"/>
                <a:cs typeface="Arial Unicode MS" pitchFamily="34" charset="-128"/>
              </a:rPr>
              <a:t>Text</a:t>
            </a:r>
          </a:p>
        </p:txBody>
      </p:sp>
      <p:sp>
        <p:nvSpPr>
          <p:cNvPr id="31" name="Rectangle 30"/>
          <p:cNvSpPr/>
          <p:nvPr/>
        </p:nvSpPr>
        <p:spPr>
          <a:xfrm>
            <a:off x="372470" y="3554120"/>
            <a:ext cx="2431575" cy="423863"/>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bwMode="gray">
          <a:xfrm>
            <a:off x="428273" y="3600543"/>
            <a:ext cx="824794" cy="331107"/>
          </a:xfrm>
          <a:prstGeom prst="roundRect">
            <a:avLst>
              <a:gd name="adj" fmla="val 6910"/>
            </a:avLst>
          </a:prstGeom>
          <a:solidFill>
            <a:srgbClr val="D9D9D9"/>
          </a:solidFill>
          <a:ln w="6350" algn="ctr">
            <a:solidFill>
              <a:srgbClr val="BFBFB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3" name="TextBox 32"/>
          <p:cNvSpPr txBox="1"/>
          <p:nvPr/>
        </p:nvSpPr>
        <p:spPr>
          <a:xfrm>
            <a:off x="507678" y="3671299"/>
            <a:ext cx="568296"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spc="-300" dirty="0">
                <a:latin typeface="Arial" panose="020B0604020202020204" pitchFamily="34" charset="0"/>
                <a:ea typeface="Open Sans Semibold" pitchFamily="34" charset="0"/>
                <a:cs typeface="Arial" panose="020B0604020202020204" pitchFamily="34" charset="0"/>
              </a:rPr>
              <a:t>Token1</a:t>
            </a:r>
            <a:endParaRPr lang="en-US" sz="1100" b="1" spc="-300" dirty="0">
              <a:latin typeface="Arial" panose="020B0604020202020204" pitchFamily="34" charset="0"/>
              <a:ea typeface="Open Sans Semibold" pitchFamily="34" charset="0"/>
              <a:cs typeface="Arial" panose="020B0604020202020204" pitchFamily="34" charset="0"/>
            </a:endParaRPr>
          </a:p>
        </p:txBody>
      </p:sp>
      <p:sp>
        <p:nvSpPr>
          <p:cNvPr id="34" name="TextBox 33"/>
          <p:cNvSpPr txBox="1"/>
          <p:nvPr/>
        </p:nvSpPr>
        <p:spPr>
          <a:xfrm>
            <a:off x="890899" y="3658727"/>
            <a:ext cx="431481"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a:t>
            </a:r>
          </a:p>
        </p:txBody>
      </p:sp>
      <p:sp>
        <p:nvSpPr>
          <p:cNvPr id="36" name="Rectangle 35"/>
          <p:cNvSpPr/>
          <p:nvPr/>
        </p:nvSpPr>
        <p:spPr>
          <a:xfrm>
            <a:off x="372470" y="5093980"/>
            <a:ext cx="2431575" cy="423863"/>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bwMode="gray">
          <a:xfrm>
            <a:off x="428273" y="5140403"/>
            <a:ext cx="824794" cy="331107"/>
          </a:xfrm>
          <a:prstGeom prst="roundRect">
            <a:avLst>
              <a:gd name="adj" fmla="val 8098"/>
            </a:avLst>
          </a:prstGeom>
          <a:solidFill>
            <a:srgbClr val="0070C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8" name="TextBox 37"/>
          <p:cNvSpPr txBox="1"/>
          <p:nvPr/>
        </p:nvSpPr>
        <p:spPr>
          <a:xfrm>
            <a:off x="507678" y="5211159"/>
            <a:ext cx="568296"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spc="-300" dirty="0">
                <a:solidFill>
                  <a:schemeClr val="bg1"/>
                </a:solidFill>
                <a:latin typeface="Arial" panose="020B0604020202020204" pitchFamily="34" charset="0"/>
                <a:ea typeface="Open Sans Semibold" pitchFamily="34" charset="0"/>
                <a:cs typeface="Arial" panose="020B0604020202020204" pitchFamily="34" charset="0"/>
              </a:rPr>
              <a:t>Token1</a:t>
            </a:r>
            <a:endParaRPr lang="en-US" sz="1100" b="1" spc="-300" dirty="0">
              <a:solidFill>
                <a:schemeClr val="bg1"/>
              </a:solidFill>
              <a:latin typeface="Arial" panose="020B0604020202020204" pitchFamily="34" charset="0"/>
              <a:ea typeface="Open Sans Semibold" pitchFamily="34" charset="0"/>
              <a:cs typeface="Arial" panose="020B0604020202020204" pitchFamily="34" charset="0"/>
            </a:endParaRPr>
          </a:p>
        </p:txBody>
      </p:sp>
      <p:sp>
        <p:nvSpPr>
          <p:cNvPr id="39" name="TextBox 38"/>
          <p:cNvSpPr txBox="1"/>
          <p:nvPr/>
        </p:nvSpPr>
        <p:spPr>
          <a:xfrm>
            <a:off x="890899" y="5198587"/>
            <a:ext cx="431481"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FFFFFF"/>
                </a:solidFill>
                <a:latin typeface="SAP-icons" pitchFamily="2" charset="0"/>
              </a:rPr>
              <a:t></a:t>
            </a:r>
          </a:p>
        </p:txBody>
      </p:sp>
      <p:sp>
        <p:nvSpPr>
          <p:cNvPr id="41" name="Rounded Rectangle 40"/>
          <p:cNvSpPr/>
          <p:nvPr/>
        </p:nvSpPr>
        <p:spPr bwMode="gray">
          <a:xfrm>
            <a:off x="1306410" y="5136455"/>
            <a:ext cx="824794" cy="331107"/>
          </a:xfrm>
          <a:prstGeom prst="roundRect">
            <a:avLst>
              <a:gd name="adj" fmla="val 6301"/>
            </a:avLst>
          </a:prstGeom>
          <a:solidFill>
            <a:srgbClr val="D9D9D9"/>
          </a:solidFill>
          <a:ln w="6350" algn="ctr">
            <a:solidFill>
              <a:srgbClr val="BFBFB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2" name="TextBox 41"/>
          <p:cNvSpPr txBox="1"/>
          <p:nvPr/>
        </p:nvSpPr>
        <p:spPr>
          <a:xfrm>
            <a:off x="1385815" y="5207211"/>
            <a:ext cx="568296"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spc="-300" dirty="0">
                <a:latin typeface="Arial" panose="020B0604020202020204" pitchFamily="34" charset="0"/>
                <a:ea typeface="Open Sans Semibold" pitchFamily="34" charset="0"/>
                <a:cs typeface="Arial" panose="020B0604020202020204" pitchFamily="34" charset="0"/>
              </a:rPr>
              <a:t>Token2</a:t>
            </a:r>
            <a:endParaRPr lang="en-US" sz="1100" b="1" spc="-300" dirty="0">
              <a:latin typeface="Arial" panose="020B0604020202020204" pitchFamily="34" charset="0"/>
              <a:ea typeface="Open Sans Semibold" pitchFamily="34" charset="0"/>
              <a:cs typeface="Arial" panose="020B0604020202020204" pitchFamily="34" charset="0"/>
            </a:endParaRPr>
          </a:p>
        </p:txBody>
      </p:sp>
      <p:sp>
        <p:nvSpPr>
          <p:cNvPr id="43" name="TextBox 42"/>
          <p:cNvSpPr txBox="1"/>
          <p:nvPr/>
        </p:nvSpPr>
        <p:spPr>
          <a:xfrm>
            <a:off x="1769036" y="5194639"/>
            <a:ext cx="431481"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a:t>
            </a:r>
          </a:p>
        </p:txBody>
      </p:sp>
    </p:spTree>
    <p:extLst>
      <p:ext uri="{BB962C8B-B14F-4D97-AF65-F5344CB8AC3E}">
        <p14:creationId xmlns:p14="http://schemas.microsoft.com/office/powerpoint/2010/main" val="336309015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gray">
          <a:xfrm>
            <a:off x="647700" y="3683000"/>
            <a:ext cx="6311900" cy="264795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a:latin typeface="BentonSans Light" panose="02000503000000020004" pitchFamily="2" charset="0"/>
              </a:rPr>
              <a:t>Panel / Tray – Expand</a:t>
            </a:r>
          </a:p>
        </p:txBody>
      </p:sp>
      <p:cxnSp>
        <p:nvCxnSpPr>
          <p:cNvPr id="34" name="Straight Arrow Connector 33"/>
          <p:cNvCxnSpPr/>
          <p:nvPr/>
        </p:nvCxnSpPr>
        <p:spPr>
          <a:xfrm flipH="1">
            <a:off x="889000" y="2274220"/>
            <a:ext cx="17683" cy="900780"/>
          </a:xfrm>
          <a:prstGeom prst="straightConnector1">
            <a:avLst/>
          </a:prstGeom>
          <a:ln w="6350">
            <a:solidFill>
              <a:srgbClr val="FF00FF"/>
            </a:solidFill>
            <a:tailEnd type="arrow"/>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541232" y="1590676"/>
            <a:ext cx="6284913" cy="285750"/>
            <a:chOff x="1296988" y="1928813"/>
            <a:chExt cx="6284913" cy="285750"/>
          </a:xfrm>
        </p:grpSpPr>
        <p:sp>
          <p:nvSpPr>
            <p:cNvPr id="41" name="Rectangle 41"/>
            <p:cNvSpPr>
              <a:spLocks noChangeArrowheads="1"/>
            </p:cNvSpPr>
            <p:nvPr/>
          </p:nvSpPr>
          <p:spPr bwMode="auto">
            <a:xfrm>
              <a:off x="1296988" y="2205038"/>
              <a:ext cx="6284913" cy="952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Rectangle 42"/>
            <p:cNvSpPr>
              <a:spLocks noChangeArrowheads="1"/>
            </p:cNvSpPr>
            <p:nvPr/>
          </p:nvSpPr>
          <p:spPr bwMode="auto">
            <a:xfrm>
              <a:off x="1296988" y="1928813"/>
              <a:ext cx="6284913" cy="276225"/>
            </a:xfrm>
            <a:prstGeom prst="rect">
              <a:avLst/>
            </a:prstGeom>
            <a:solidFill>
              <a:srgbClr val="E6F2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Rectangle 43"/>
            <p:cNvSpPr>
              <a:spLocks noChangeArrowheads="1"/>
            </p:cNvSpPr>
            <p:nvPr/>
          </p:nvSpPr>
          <p:spPr bwMode="auto">
            <a:xfrm>
              <a:off x="1582738" y="1981200"/>
              <a:ext cx="115478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de-DE" sz="1000" dirty="0">
                  <a:solidFill>
                    <a:srgbClr val="666666"/>
                  </a:solidFill>
                  <a:latin typeface="Arial" panose="020B0604020202020204" pitchFamily="34" charset="0"/>
                  <a:cs typeface="Arial" panose="020B0604020202020204" pitchFamily="34" charset="0"/>
                </a:rPr>
                <a:t>Group1 Header Title</a:t>
              </a:r>
            </a:p>
          </p:txBody>
        </p:sp>
      </p:grpSp>
      <p:sp>
        <p:nvSpPr>
          <p:cNvPr id="45" name="Rectangle 44"/>
          <p:cNvSpPr/>
          <p:nvPr/>
        </p:nvSpPr>
        <p:spPr>
          <a:xfrm>
            <a:off x="547715" y="1619935"/>
            <a:ext cx="261610" cy="246221"/>
          </a:xfrm>
          <a:prstGeom prst="rect">
            <a:avLst/>
          </a:prstGeom>
        </p:spPr>
        <p:txBody>
          <a:bodyPr wrap="none">
            <a:spAutoFit/>
          </a:bodyPr>
          <a:lstStyle/>
          <a:p>
            <a:r>
              <a:rPr lang="en-US" sz="1000" dirty="0">
                <a:solidFill>
                  <a:prstClr val="black"/>
                </a:solidFill>
                <a:latin typeface="SAP-icons"/>
              </a:rPr>
              <a:t></a:t>
            </a:r>
            <a:endParaRPr lang="en-US" sz="1000" dirty="0"/>
          </a:p>
        </p:txBody>
      </p:sp>
      <p:pic>
        <p:nvPicPr>
          <p:cNvPr id="33"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210" y="1761357"/>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2"/>
          <p:cNvSpPr>
            <a:spLocks noChangeArrowheads="1"/>
          </p:cNvSpPr>
          <p:nvPr/>
        </p:nvSpPr>
        <p:spPr bwMode="auto">
          <a:xfrm>
            <a:off x="655532" y="3406776"/>
            <a:ext cx="6284913" cy="276225"/>
          </a:xfrm>
          <a:prstGeom prst="rect">
            <a:avLst/>
          </a:prstGeom>
          <a:solidFill>
            <a:srgbClr val="E6F2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1" name="Rectangle 43"/>
          <p:cNvSpPr>
            <a:spLocks noChangeArrowheads="1"/>
          </p:cNvSpPr>
          <p:nvPr/>
        </p:nvSpPr>
        <p:spPr bwMode="auto">
          <a:xfrm>
            <a:off x="941282" y="3459163"/>
            <a:ext cx="115478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de-DE" sz="1000" dirty="0">
                <a:solidFill>
                  <a:srgbClr val="666666"/>
                </a:solidFill>
                <a:latin typeface="Arial" panose="020B0604020202020204" pitchFamily="34" charset="0"/>
                <a:cs typeface="Arial" panose="020B0604020202020204" pitchFamily="34" charset="0"/>
              </a:rPr>
              <a:t>Group1 Header Title</a:t>
            </a:r>
          </a:p>
        </p:txBody>
      </p:sp>
      <p:sp>
        <p:nvSpPr>
          <p:cNvPr id="48" name="Rectangle 47"/>
          <p:cNvSpPr/>
          <p:nvPr/>
        </p:nvSpPr>
        <p:spPr>
          <a:xfrm>
            <a:off x="629458" y="3410635"/>
            <a:ext cx="338554" cy="276999"/>
          </a:xfrm>
          <a:prstGeom prst="rect">
            <a:avLst/>
          </a:prstGeom>
        </p:spPr>
        <p:txBody>
          <a:bodyPr wrap="none">
            <a:spAutoFit/>
          </a:bodyPr>
          <a:lstStyle/>
          <a:p>
            <a:r>
              <a:rPr lang="en-US" sz="1200" dirty="0">
                <a:solidFill>
                  <a:prstClr val="black"/>
                </a:solidFill>
                <a:latin typeface="SAP-icons"/>
              </a:rPr>
              <a:t></a:t>
            </a:r>
            <a:endParaRPr lang="en-US" sz="1200" dirty="0"/>
          </a:p>
        </p:txBody>
      </p:sp>
      <p:pic>
        <p:nvPicPr>
          <p:cNvPr id="52" name="Picture 51"/>
          <p:cNvPicPr>
            <a:picLocks noChangeAspect="1"/>
          </p:cNvPicPr>
          <p:nvPr/>
        </p:nvPicPr>
        <p:blipFill>
          <a:blip r:embed="rId3"/>
          <a:stretch>
            <a:fillRect/>
          </a:stretch>
        </p:blipFill>
        <p:spPr>
          <a:xfrm>
            <a:off x="806450" y="3816351"/>
            <a:ext cx="2182851" cy="1028700"/>
          </a:xfrm>
          <a:prstGeom prst="rect">
            <a:avLst/>
          </a:prstGeom>
        </p:spPr>
      </p:pic>
      <p:sp>
        <p:nvSpPr>
          <p:cNvPr id="53" name="Rectangle 52"/>
          <p:cNvSpPr/>
          <p:nvPr/>
        </p:nvSpPr>
        <p:spPr>
          <a:xfrm>
            <a:off x="939800" y="5012035"/>
            <a:ext cx="6057900" cy="461665"/>
          </a:xfrm>
          <a:prstGeom prst="rect">
            <a:avLst/>
          </a:prstGeom>
        </p:spPr>
        <p:txBody>
          <a:bodyPr wrap="square">
            <a:spAutoFit/>
          </a:bodyPr>
          <a:lstStyle/>
          <a:p>
            <a:r>
              <a:rPr lang="en-US" sz="1200" dirty="0" err="1">
                <a:latin typeface="Arial" panose="020B0604020202020204" pitchFamily="34" charset="0"/>
                <a:ea typeface="Open Sans" pitchFamily="34" charset="0"/>
                <a:cs typeface="Arial" panose="020B0604020202020204" pitchFamily="34" charset="0"/>
              </a:rPr>
              <a:t>Lorem</a:t>
            </a:r>
            <a:r>
              <a:rPr lang="en-US" sz="1200" dirty="0">
                <a:latin typeface="Arial" panose="020B0604020202020204" pitchFamily="34" charset="0"/>
                <a:ea typeface="Open Sans" pitchFamily="34" charset="0"/>
                <a:cs typeface="Arial" panose="020B0604020202020204" pitchFamily="34" charset="0"/>
              </a:rPr>
              <a:t> </a:t>
            </a:r>
            <a:r>
              <a:rPr lang="en-US" sz="1200" dirty="0" err="1">
                <a:latin typeface="Arial" panose="020B0604020202020204" pitchFamily="34" charset="0"/>
                <a:ea typeface="Open Sans" pitchFamily="34" charset="0"/>
                <a:cs typeface="Arial" panose="020B0604020202020204" pitchFamily="34" charset="0"/>
              </a:rPr>
              <a:t>ipsum</a:t>
            </a:r>
            <a:r>
              <a:rPr lang="en-US" sz="1200" dirty="0">
                <a:latin typeface="Arial" panose="020B0604020202020204" pitchFamily="34" charset="0"/>
                <a:ea typeface="Open Sans" pitchFamily="34" charset="0"/>
                <a:cs typeface="Arial" panose="020B0604020202020204" pitchFamily="34" charset="0"/>
              </a:rPr>
              <a:t> dolor sit </a:t>
            </a:r>
            <a:r>
              <a:rPr lang="en-US" sz="1200" dirty="0" err="1">
                <a:latin typeface="Arial" panose="020B0604020202020204" pitchFamily="34" charset="0"/>
                <a:ea typeface="Open Sans" pitchFamily="34" charset="0"/>
                <a:cs typeface="Arial" panose="020B0604020202020204" pitchFamily="34" charset="0"/>
              </a:rPr>
              <a:t>amet</a:t>
            </a:r>
            <a:r>
              <a:rPr lang="en-US" sz="1200" dirty="0">
                <a:latin typeface="Arial" panose="020B0604020202020204" pitchFamily="34" charset="0"/>
                <a:ea typeface="Open Sans" pitchFamily="34" charset="0"/>
                <a:cs typeface="Arial" panose="020B0604020202020204" pitchFamily="34" charset="0"/>
              </a:rPr>
              <a:t>, </a:t>
            </a:r>
            <a:r>
              <a:rPr lang="en-US" sz="1200" dirty="0" err="1">
                <a:latin typeface="Arial" panose="020B0604020202020204" pitchFamily="34" charset="0"/>
                <a:ea typeface="Open Sans" pitchFamily="34" charset="0"/>
                <a:cs typeface="Arial" panose="020B0604020202020204" pitchFamily="34" charset="0"/>
              </a:rPr>
              <a:t>consectetuer</a:t>
            </a:r>
            <a:r>
              <a:rPr lang="en-US" sz="1200" dirty="0">
                <a:latin typeface="Arial" panose="020B0604020202020204" pitchFamily="34" charset="0"/>
                <a:ea typeface="Open Sans" pitchFamily="34" charset="0"/>
                <a:cs typeface="Arial" panose="020B0604020202020204" pitchFamily="34" charset="0"/>
              </a:rPr>
              <a:t> </a:t>
            </a:r>
            <a:r>
              <a:rPr lang="en-US" sz="1200" dirty="0" err="1">
                <a:latin typeface="Arial" panose="020B0604020202020204" pitchFamily="34" charset="0"/>
                <a:ea typeface="Open Sans" pitchFamily="34" charset="0"/>
                <a:cs typeface="Arial" panose="020B0604020202020204" pitchFamily="34" charset="0"/>
              </a:rPr>
              <a:t>adipiscing</a:t>
            </a:r>
            <a:r>
              <a:rPr lang="en-US" sz="1200" dirty="0">
                <a:latin typeface="Arial" panose="020B0604020202020204" pitchFamily="34" charset="0"/>
                <a:ea typeface="Open Sans" pitchFamily="34" charset="0"/>
                <a:cs typeface="Arial" panose="020B0604020202020204" pitchFamily="34" charset="0"/>
              </a:rPr>
              <a:t> </a:t>
            </a:r>
            <a:r>
              <a:rPr lang="en-US" sz="1200" dirty="0" err="1">
                <a:latin typeface="Arial" panose="020B0604020202020204" pitchFamily="34" charset="0"/>
                <a:ea typeface="Open Sans" pitchFamily="34" charset="0"/>
                <a:cs typeface="Arial" panose="020B0604020202020204" pitchFamily="34" charset="0"/>
              </a:rPr>
              <a:t>elit</a:t>
            </a:r>
            <a:r>
              <a:rPr lang="en-US" sz="1200" dirty="0">
                <a:latin typeface="Arial" panose="020B0604020202020204" pitchFamily="34" charset="0"/>
                <a:ea typeface="Open Sans" pitchFamily="34" charset="0"/>
                <a:cs typeface="Arial" panose="020B0604020202020204" pitchFamily="34" charset="0"/>
              </a:rPr>
              <a:t> </a:t>
            </a:r>
            <a:r>
              <a:rPr lang="en-US" sz="1200" dirty="0" err="1">
                <a:latin typeface="Arial" panose="020B0604020202020204" pitchFamily="34" charset="0"/>
                <a:ea typeface="Open Sans" pitchFamily="34" charset="0"/>
                <a:cs typeface="Arial" panose="020B0604020202020204" pitchFamily="34" charset="0"/>
              </a:rPr>
              <a:t>commodo</a:t>
            </a:r>
            <a:r>
              <a:rPr lang="en-US" sz="1200" dirty="0">
                <a:latin typeface="Arial" panose="020B0604020202020204" pitchFamily="34" charset="0"/>
                <a:ea typeface="Open Sans" pitchFamily="34" charset="0"/>
                <a:cs typeface="Arial" panose="020B0604020202020204" pitchFamily="34" charset="0"/>
              </a:rPr>
              <a:t> ligula </a:t>
            </a:r>
            <a:r>
              <a:rPr lang="en-US" sz="1200" dirty="0" err="1">
                <a:latin typeface="Arial" panose="020B0604020202020204" pitchFamily="34" charset="0"/>
                <a:ea typeface="Open Sans" pitchFamily="34" charset="0"/>
                <a:cs typeface="Arial" panose="020B0604020202020204" pitchFamily="34" charset="0"/>
              </a:rPr>
              <a:t>eget</a:t>
            </a:r>
            <a:r>
              <a:rPr lang="en-US" sz="1200" dirty="0">
                <a:latin typeface="Arial" panose="020B0604020202020204" pitchFamily="34" charset="0"/>
                <a:ea typeface="Open Sans" pitchFamily="34" charset="0"/>
                <a:cs typeface="Arial" panose="020B0604020202020204" pitchFamily="34" charset="0"/>
              </a:rPr>
              <a:t> dolor. </a:t>
            </a:r>
            <a:r>
              <a:rPr lang="en-US" sz="1200" dirty="0" err="1">
                <a:latin typeface="Arial" panose="020B0604020202020204" pitchFamily="34" charset="0"/>
                <a:ea typeface="Open Sans" pitchFamily="34" charset="0"/>
                <a:cs typeface="Arial" panose="020B0604020202020204" pitchFamily="34" charset="0"/>
              </a:rPr>
              <a:t>Aenean</a:t>
            </a:r>
            <a:r>
              <a:rPr lang="en-US" sz="1200" dirty="0">
                <a:latin typeface="Arial" panose="020B0604020202020204" pitchFamily="34" charset="0"/>
                <a:ea typeface="Open Sans" pitchFamily="34" charset="0"/>
                <a:cs typeface="Arial" panose="020B0604020202020204" pitchFamily="34" charset="0"/>
              </a:rPr>
              <a:t> </a:t>
            </a:r>
            <a:r>
              <a:rPr lang="en-US" sz="1200" dirty="0" err="1">
                <a:latin typeface="Arial" panose="020B0604020202020204" pitchFamily="34" charset="0"/>
                <a:ea typeface="Open Sans" pitchFamily="34" charset="0"/>
                <a:cs typeface="Arial" panose="020B0604020202020204" pitchFamily="34" charset="0"/>
              </a:rPr>
              <a:t>massa</a:t>
            </a:r>
            <a:endParaRPr lang="en-US" sz="1200" dirty="0"/>
          </a:p>
        </p:txBody>
      </p:sp>
    </p:spTree>
    <p:extLst>
      <p:ext uri="{BB962C8B-B14F-4D97-AF65-F5344CB8AC3E}">
        <p14:creationId xmlns:p14="http://schemas.microsoft.com/office/powerpoint/2010/main" val="27610585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Tickets (3)</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endParaRPr lang="en-US" sz="1100" dirty="0">
                  <a:solidFill>
                    <a:srgbClr val="666666"/>
                  </a:solidFill>
                  <a:latin typeface="Arial" pitchFamily="34" charset="0"/>
                  <a:ea typeface="Open Sans" pitchFamily="34" charset="0"/>
                  <a:cs typeface="Arial" pitchFamily="34" charset="0"/>
                </a:endParaRP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7471" y="1281028"/>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My Tickets</a:t>
            </a:r>
          </a:p>
        </p:txBody>
      </p:sp>
      <p:sp>
        <p:nvSpPr>
          <p:cNvPr id="187" name="Rectangle 186"/>
          <p:cNvSpPr/>
          <p:nvPr/>
        </p:nvSpPr>
        <p:spPr>
          <a:xfrm>
            <a:off x="-5473" y="2541852"/>
            <a:ext cx="2922795" cy="118079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722640"/>
            <a:ext cx="2922795" cy="117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5" name="TextBox 194"/>
          <p:cNvSpPr txBox="1"/>
          <p:nvPr/>
        </p:nvSpPr>
        <p:spPr>
          <a:xfrm>
            <a:off x="6114" y="2908925"/>
            <a:ext cx="2915324" cy="261610"/>
          </a:xfrm>
          <a:prstGeom prst="rect">
            <a:avLst/>
          </a:prstGeom>
          <a:noFill/>
        </p:spPr>
        <p:txBody>
          <a:bodyPr wrap="square" rtlCol="0">
            <a:spAutoFit/>
          </a:bodyPr>
          <a:lstStyle/>
          <a:p>
            <a:r>
              <a:rPr lang="en-US" sz="1100" dirty="0">
                <a:solidFill>
                  <a:srgbClr val="333333"/>
                </a:solidFill>
                <a:ea typeface="Open Sans" pitchFamily="34" charset="0"/>
                <a:cs typeface="Calibri" panose="020F0502020204030204" pitchFamily="34" charset="0"/>
              </a:rPr>
              <a:t>Office Installation Problem</a:t>
            </a:r>
            <a:endParaRPr lang="en-US" sz="1100" dirty="0">
              <a:solidFill>
                <a:srgbClr val="333333"/>
              </a:solidFill>
              <a:latin typeface="Arial"/>
              <a:cs typeface="Arial"/>
            </a:endParaRPr>
          </a:p>
        </p:txBody>
      </p:sp>
      <p:sp>
        <p:nvSpPr>
          <p:cNvPr id="197" name="TextBox 196"/>
          <p:cNvSpPr txBox="1"/>
          <p:nvPr/>
        </p:nvSpPr>
        <p:spPr>
          <a:xfrm>
            <a:off x="6114" y="4005562"/>
            <a:ext cx="2915324" cy="261610"/>
          </a:xfrm>
          <a:prstGeom prst="rect">
            <a:avLst/>
          </a:prstGeom>
          <a:noFill/>
        </p:spPr>
        <p:txBody>
          <a:bodyPr wrap="square" rtlCol="0">
            <a:spAutoFit/>
          </a:bodyPr>
          <a:lstStyle/>
          <a:p>
            <a:r>
              <a:rPr lang="en-US" sz="1100" dirty="0">
                <a:solidFill>
                  <a:srgbClr val="333333"/>
                </a:solidFill>
                <a:latin typeface="Arial" pitchFamily="34" charset="0"/>
                <a:ea typeface="Open Sans" pitchFamily="34" charset="0"/>
                <a:cs typeface="Arial" pitchFamily="34" charset="0"/>
              </a:rPr>
              <a:t>Broken Locker</a:t>
            </a:r>
          </a:p>
        </p:txBody>
      </p:sp>
      <p:sp>
        <p:nvSpPr>
          <p:cNvPr id="202" name="TextBox 201"/>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54962"/>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8" name="Rectangle 237"/>
            <p:cNvSpPr/>
            <p:nvPr/>
          </p:nvSpPr>
          <p:spPr>
            <a:xfrm>
              <a:off x="6751323" y="3314275"/>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Create</a:t>
              </a: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Rectangle 8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1" name="TextBox 100"/>
          <p:cNvSpPr txBox="1"/>
          <p:nvPr/>
        </p:nvSpPr>
        <p:spPr>
          <a:xfrm>
            <a:off x="1406870" y="350418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Closed</a:t>
            </a:r>
          </a:p>
        </p:txBody>
      </p:sp>
      <p:sp>
        <p:nvSpPr>
          <p:cNvPr id="102" name="TextBox 101"/>
          <p:cNvSpPr txBox="1"/>
          <p:nvPr/>
        </p:nvSpPr>
        <p:spPr>
          <a:xfrm>
            <a:off x="1406870" y="467649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Closed</a:t>
            </a:r>
          </a:p>
        </p:txBody>
      </p:sp>
      <p:sp>
        <p:nvSpPr>
          <p:cNvPr id="74" name="Rectangle 73"/>
          <p:cNvSpPr/>
          <p:nvPr/>
        </p:nvSpPr>
        <p:spPr>
          <a:xfrm>
            <a:off x="2913326" y="863875"/>
            <a:ext cx="6101641" cy="377213"/>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11" name="TextBox 210"/>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My Tickets</a:t>
            </a:r>
          </a:p>
        </p:txBody>
      </p:sp>
      <p:sp>
        <p:nvSpPr>
          <p:cNvPr id="2" name="Rectangle 1"/>
          <p:cNvSpPr/>
          <p:nvPr/>
        </p:nvSpPr>
        <p:spPr bwMode="gray">
          <a:xfrm>
            <a:off x="-13725" y="1575440"/>
            <a:ext cx="2720242" cy="95324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8" name="TextBox 77"/>
          <p:cNvSpPr txBox="1"/>
          <p:nvPr/>
        </p:nvSpPr>
        <p:spPr>
          <a:xfrm>
            <a:off x="1524317" y="2299979"/>
            <a:ext cx="1175331" cy="1692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Solution Provided </a:t>
            </a:r>
          </a:p>
        </p:txBody>
      </p:sp>
      <p:pic>
        <p:nvPicPr>
          <p:cNvPr id="81"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58" y="563742"/>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p:cNvSpPr txBox="1"/>
          <p:nvPr/>
        </p:nvSpPr>
        <p:spPr>
          <a:xfrm>
            <a:off x="6114" y="1812288"/>
            <a:ext cx="2915324" cy="261610"/>
          </a:xfrm>
          <a:prstGeom prst="rect">
            <a:avLst/>
          </a:prstGeom>
          <a:noFill/>
        </p:spPr>
        <p:txBody>
          <a:bodyPr wrap="square" rtlCol="0">
            <a:spAutoFit/>
          </a:bodyPr>
          <a:lstStyle/>
          <a:p>
            <a:r>
              <a:rPr lang="en-US" sz="1100" dirty="0">
                <a:solidFill>
                  <a:srgbClr val="333333"/>
                </a:solidFill>
                <a:latin typeface="Arial"/>
                <a:cs typeface="Arial"/>
              </a:rPr>
              <a:t>Forgotten Password</a:t>
            </a:r>
          </a:p>
        </p:txBody>
      </p:sp>
      <p:sp>
        <p:nvSpPr>
          <p:cNvPr id="68" name="TextBox 67"/>
          <p:cNvSpPr txBox="1"/>
          <p:nvPr/>
        </p:nvSpPr>
        <p:spPr>
          <a:xfrm>
            <a:off x="0" y="5102199"/>
            <a:ext cx="2915324" cy="261610"/>
          </a:xfrm>
          <a:prstGeom prst="rect">
            <a:avLst/>
          </a:prstGeom>
          <a:noFill/>
        </p:spPr>
        <p:txBody>
          <a:bodyPr wrap="square" rtlCol="0">
            <a:spAutoFit/>
          </a:bodyPr>
          <a:lstStyle/>
          <a:p>
            <a:r>
              <a:rPr lang="en-US" sz="1100" dirty="0">
                <a:solidFill>
                  <a:srgbClr val="333333"/>
                </a:solidFill>
                <a:latin typeface="Arial" pitchFamily="34" charset="0"/>
                <a:ea typeface="Open Sans" pitchFamily="34" charset="0"/>
                <a:cs typeface="Arial" pitchFamily="34" charset="0"/>
              </a:rPr>
              <a:t>Broken Locker</a:t>
            </a:r>
          </a:p>
        </p:txBody>
      </p:sp>
      <p:sp>
        <p:nvSpPr>
          <p:cNvPr id="69" name="TextBox 68"/>
          <p:cNvSpPr txBox="1"/>
          <p:nvPr/>
        </p:nvSpPr>
        <p:spPr>
          <a:xfrm>
            <a:off x="1346396" y="5544121"/>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accent1">
                    <a:lumMod val="60000"/>
                    <a:lumOff val="40000"/>
                  </a:schemeClr>
                </a:solidFill>
                <a:ea typeface="Arial Unicode MS" pitchFamily="34" charset="-128"/>
                <a:cs typeface="Arial Unicode MS" pitchFamily="34" charset="-128"/>
              </a:rPr>
              <a:t>New</a:t>
            </a:r>
          </a:p>
        </p:txBody>
      </p:sp>
    </p:spTree>
    <p:extLst>
      <p:ext uri="{BB962C8B-B14F-4D97-AF65-F5344CB8AC3E}">
        <p14:creationId xmlns:p14="http://schemas.microsoft.com/office/powerpoint/2010/main" val="344564014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Tree Table (Not Responsive) </a:t>
            </a:r>
          </a:p>
        </p:txBody>
      </p:sp>
      <p:sp>
        <p:nvSpPr>
          <p:cNvPr id="6" name="Rectangle 5"/>
          <p:cNvSpPr/>
          <p:nvPr/>
        </p:nvSpPr>
        <p:spPr>
          <a:xfrm>
            <a:off x="377173" y="1481667"/>
            <a:ext cx="8133944" cy="276847"/>
          </a:xfrm>
          <a:prstGeom prst="rect">
            <a:avLst/>
          </a:prstGeom>
          <a:solidFill>
            <a:sysClr val="window" lastClr="FFFFFF">
              <a:lumMod val="95000"/>
            </a:sysClr>
          </a:solidFill>
          <a:ln w="9525" cap="flat" cmpd="sng" algn="ctr">
            <a:solidFill>
              <a:srgbClr val="D9D9D9"/>
            </a:solidFill>
            <a:prstDash val="solid"/>
          </a:ln>
          <a:effectLst/>
        </p:spPr>
        <p:txBody>
          <a:bodyPr rtlCol="0" anchor="ctr"/>
          <a:lstStyle/>
          <a:p>
            <a:pPr lvl="0"/>
            <a:r>
              <a:rPr lang="en-US" sz="1000" dirty="0">
                <a:solidFill>
                  <a:prstClr val="black"/>
                </a:solidFill>
                <a:latin typeface="Arial" panose="020B0604020202020204" pitchFamily="34" charset="0"/>
                <a:cs typeface="Arial" panose="020B0604020202020204" pitchFamily="34" charset="0"/>
              </a:rPr>
              <a:t>Name						</a:t>
            </a:r>
          </a:p>
        </p:txBody>
      </p:sp>
      <p:sp>
        <p:nvSpPr>
          <p:cNvPr id="15" name="Rectangle 14"/>
          <p:cNvSpPr/>
          <p:nvPr/>
        </p:nvSpPr>
        <p:spPr bwMode="gray">
          <a:xfrm>
            <a:off x="5499100" y="1519767"/>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1000" b="0" i="0" u="none" strike="noStrike" kern="0" cap="none" spc="0" normalizeH="0" baseline="0" noProof="0" dirty="0">
                <a:ln>
                  <a:noFill/>
                </a:ln>
                <a:effectLst/>
                <a:uLnTx/>
                <a:uFillTx/>
                <a:ea typeface="Arial Unicode MS" pitchFamily="34" charset="-128"/>
                <a:cs typeface="Arial Unicode MS" pitchFamily="34" charset="-128"/>
              </a:rPr>
              <a:t>Description</a:t>
            </a:r>
          </a:p>
        </p:txBody>
      </p:sp>
      <p:sp>
        <p:nvSpPr>
          <p:cNvPr id="16" name="Rectangle 15"/>
          <p:cNvSpPr/>
          <p:nvPr/>
        </p:nvSpPr>
        <p:spPr>
          <a:xfrm>
            <a:off x="405091" y="1814668"/>
            <a:ext cx="255309" cy="215444"/>
          </a:xfrm>
          <a:prstGeom prst="rect">
            <a:avLst/>
          </a:prstGeom>
        </p:spPr>
        <p:txBody>
          <a:bodyPr wrap="square">
            <a:spAutoFit/>
          </a:bodyPr>
          <a:lstStyle/>
          <a:p>
            <a:r>
              <a:rPr lang="en-US" sz="800" dirty="0">
                <a:solidFill>
                  <a:prstClr val="black"/>
                </a:solidFill>
                <a:latin typeface="SAP-icons"/>
              </a:rPr>
              <a:t></a:t>
            </a:r>
            <a:endParaRPr lang="en-US" sz="800" dirty="0"/>
          </a:p>
        </p:txBody>
      </p:sp>
      <p:sp>
        <p:nvSpPr>
          <p:cNvPr id="17" name="Rectangle 16"/>
          <p:cNvSpPr/>
          <p:nvPr/>
        </p:nvSpPr>
        <p:spPr bwMode="gray">
          <a:xfrm>
            <a:off x="605367" y="1811868"/>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dirty="0">
                <a:ln>
                  <a:noFill/>
                </a:ln>
                <a:effectLst/>
                <a:uLnTx/>
                <a:uFillTx/>
                <a:ea typeface="Arial Unicode MS" pitchFamily="34" charset="-128"/>
                <a:cs typeface="Arial Unicode MS" pitchFamily="34" charset="-128"/>
              </a:rPr>
              <a:t>item1</a:t>
            </a:r>
          </a:p>
        </p:txBody>
      </p:sp>
      <p:cxnSp>
        <p:nvCxnSpPr>
          <p:cNvPr id="19" name="Straight Connector 18"/>
          <p:cNvCxnSpPr/>
          <p:nvPr/>
        </p:nvCxnSpPr>
        <p:spPr>
          <a:xfrm>
            <a:off x="391583" y="2055283"/>
            <a:ext cx="8168217" cy="2117"/>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91583" y="2347383"/>
            <a:ext cx="8168217" cy="2117"/>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10633" y="2626783"/>
            <a:ext cx="8168217" cy="2117"/>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0633" y="2918883"/>
            <a:ext cx="8168217" cy="2117"/>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29683" y="3198283"/>
            <a:ext cx="8168217" cy="2117"/>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29683" y="3490383"/>
            <a:ext cx="8168217" cy="2117"/>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21300" y="1473200"/>
            <a:ext cx="19050" cy="2032000"/>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57491" y="2100418"/>
            <a:ext cx="255309" cy="215444"/>
          </a:xfrm>
          <a:prstGeom prst="rect">
            <a:avLst/>
          </a:prstGeom>
        </p:spPr>
        <p:txBody>
          <a:bodyPr wrap="square">
            <a:spAutoFit/>
          </a:bodyPr>
          <a:lstStyle/>
          <a:p>
            <a:r>
              <a:rPr lang="en-US" sz="800" dirty="0">
                <a:solidFill>
                  <a:prstClr val="black"/>
                </a:solidFill>
                <a:latin typeface="SAP-icons"/>
              </a:rPr>
              <a:t></a:t>
            </a:r>
            <a:endParaRPr lang="en-US" sz="800" dirty="0"/>
          </a:p>
        </p:txBody>
      </p:sp>
      <p:sp>
        <p:nvSpPr>
          <p:cNvPr id="36" name="Rectangle 35"/>
          <p:cNvSpPr/>
          <p:nvPr/>
        </p:nvSpPr>
        <p:spPr bwMode="gray">
          <a:xfrm>
            <a:off x="757767" y="2097618"/>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dirty="0">
                <a:ln>
                  <a:noFill/>
                </a:ln>
                <a:effectLst/>
                <a:uLnTx/>
                <a:uFillTx/>
                <a:ea typeface="Arial Unicode MS" pitchFamily="34" charset="-128"/>
                <a:cs typeface="Arial Unicode MS" pitchFamily="34" charset="-128"/>
              </a:rPr>
              <a:t>Sub item1-1</a:t>
            </a:r>
          </a:p>
        </p:txBody>
      </p:sp>
      <p:sp>
        <p:nvSpPr>
          <p:cNvPr id="37" name="Rectangle 36"/>
          <p:cNvSpPr/>
          <p:nvPr/>
        </p:nvSpPr>
        <p:spPr bwMode="gray">
          <a:xfrm>
            <a:off x="910167" y="2389718"/>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dirty="0">
                <a:ln>
                  <a:noFill/>
                </a:ln>
                <a:effectLst/>
                <a:uLnTx/>
                <a:uFillTx/>
                <a:ea typeface="Arial Unicode MS" pitchFamily="34" charset="-128"/>
                <a:cs typeface="Arial Unicode MS" pitchFamily="34" charset="-128"/>
              </a:rPr>
              <a:t>Sub item1-1-1</a:t>
            </a:r>
          </a:p>
        </p:txBody>
      </p:sp>
      <p:sp>
        <p:nvSpPr>
          <p:cNvPr id="38" name="Rectangle 37"/>
          <p:cNvSpPr/>
          <p:nvPr/>
        </p:nvSpPr>
        <p:spPr bwMode="gray">
          <a:xfrm>
            <a:off x="910167" y="2669118"/>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dirty="0">
                <a:ln>
                  <a:noFill/>
                </a:ln>
                <a:effectLst/>
                <a:uLnTx/>
                <a:uFillTx/>
                <a:ea typeface="Arial Unicode MS" pitchFamily="34" charset="-128"/>
                <a:cs typeface="Arial Unicode MS" pitchFamily="34" charset="-128"/>
              </a:rPr>
              <a:t>Sub item1-1-2</a:t>
            </a:r>
          </a:p>
        </p:txBody>
      </p:sp>
      <p:sp>
        <p:nvSpPr>
          <p:cNvPr id="39" name="Rectangle 38"/>
          <p:cNvSpPr/>
          <p:nvPr/>
        </p:nvSpPr>
        <p:spPr bwMode="gray">
          <a:xfrm>
            <a:off x="757767" y="2967568"/>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dirty="0">
                <a:ln>
                  <a:noFill/>
                </a:ln>
                <a:effectLst/>
                <a:uLnTx/>
                <a:uFillTx/>
                <a:ea typeface="Arial Unicode MS" pitchFamily="34" charset="-128"/>
                <a:cs typeface="Arial Unicode MS" pitchFamily="34" charset="-128"/>
              </a:rPr>
              <a:t>Sub item1-2</a:t>
            </a:r>
          </a:p>
        </p:txBody>
      </p:sp>
      <p:sp>
        <p:nvSpPr>
          <p:cNvPr id="40" name="Rectangle 39"/>
          <p:cNvSpPr/>
          <p:nvPr/>
        </p:nvSpPr>
        <p:spPr bwMode="gray">
          <a:xfrm>
            <a:off x="605367" y="3234268"/>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dirty="0">
                <a:ln>
                  <a:noFill/>
                </a:ln>
                <a:effectLst/>
                <a:uLnTx/>
                <a:uFillTx/>
                <a:ea typeface="Arial Unicode MS" pitchFamily="34" charset="-128"/>
                <a:cs typeface="Arial Unicode MS" pitchFamily="34" charset="-128"/>
              </a:rPr>
              <a:t>item2</a:t>
            </a:r>
          </a:p>
        </p:txBody>
      </p:sp>
      <p:sp>
        <p:nvSpPr>
          <p:cNvPr id="41" name="Rectangle 40"/>
          <p:cNvSpPr/>
          <p:nvPr/>
        </p:nvSpPr>
        <p:spPr>
          <a:xfrm>
            <a:off x="604865" y="2953435"/>
            <a:ext cx="248786" cy="215444"/>
          </a:xfrm>
          <a:prstGeom prst="rect">
            <a:avLst/>
          </a:prstGeom>
        </p:spPr>
        <p:txBody>
          <a:bodyPr wrap="none">
            <a:spAutoFit/>
          </a:bodyPr>
          <a:lstStyle/>
          <a:p>
            <a:r>
              <a:rPr lang="en-US" sz="800" dirty="0">
                <a:solidFill>
                  <a:prstClr val="black"/>
                </a:solidFill>
                <a:latin typeface="SAP-icons"/>
              </a:rPr>
              <a:t></a:t>
            </a:r>
            <a:endParaRPr lang="en-US" sz="800" dirty="0"/>
          </a:p>
        </p:txBody>
      </p:sp>
      <p:sp>
        <p:nvSpPr>
          <p:cNvPr id="42" name="Rectangle 41"/>
          <p:cNvSpPr/>
          <p:nvPr/>
        </p:nvSpPr>
        <p:spPr>
          <a:xfrm>
            <a:off x="414365" y="3232835"/>
            <a:ext cx="248786" cy="215444"/>
          </a:xfrm>
          <a:prstGeom prst="rect">
            <a:avLst/>
          </a:prstGeom>
        </p:spPr>
        <p:txBody>
          <a:bodyPr wrap="none">
            <a:spAutoFit/>
          </a:bodyPr>
          <a:lstStyle/>
          <a:p>
            <a:r>
              <a:rPr lang="en-US" sz="800" dirty="0">
                <a:solidFill>
                  <a:prstClr val="black"/>
                </a:solidFill>
                <a:latin typeface="SAP-icons"/>
              </a:rPr>
              <a:t></a:t>
            </a:r>
            <a:endParaRPr lang="en-US" sz="800" dirty="0"/>
          </a:p>
        </p:txBody>
      </p:sp>
    </p:spTree>
    <p:extLst>
      <p:ext uri="{BB962C8B-B14F-4D97-AF65-F5344CB8AC3E}">
        <p14:creationId xmlns:p14="http://schemas.microsoft.com/office/powerpoint/2010/main" val="17108865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Backgrounds</a:t>
            </a:r>
          </a:p>
        </p:txBody>
      </p:sp>
      <p:sp>
        <p:nvSpPr>
          <p:cNvPr id="3"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666666"/>
                </a:solidFill>
                <a:latin typeface="BentonSans Light" panose="02000503000000020004" pitchFamily="2" charset="0"/>
              </a:rPr>
              <a:t>For tablet and phone designs</a:t>
            </a:r>
            <a:endParaRPr lang="en-US" dirty="0">
              <a:solidFill>
                <a:srgbClr val="666666"/>
              </a:solidFill>
              <a:latin typeface="BentonSans Light" panose="02000503000000020004" pitchFamily="2" charset="0"/>
            </a:endParaRPr>
          </a:p>
        </p:txBody>
      </p:sp>
    </p:spTree>
    <p:extLst>
      <p:ext uri="{BB962C8B-B14F-4D97-AF65-F5344CB8AC3E}">
        <p14:creationId xmlns:p14="http://schemas.microsoft.com/office/powerpoint/2010/main" val="330953178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gray">
          <a:xfrm>
            <a:off x="0" y="0"/>
            <a:ext cx="9144000" cy="68580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 name="TextBox 4"/>
          <p:cNvSpPr txBox="1"/>
          <p:nvPr/>
        </p:nvSpPr>
        <p:spPr>
          <a:xfrm>
            <a:off x="0" y="6220600"/>
            <a:ext cx="9144004"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kern="0" dirty="0">
                <a:latin typeface="BentonSans Light" panose="02000503000000020004" pitchFamily="2" charset="0"/>
                <a:ea typeface="Arial Unicode MS" pitchFamily="34" charset="-128"/>
                <a:cs typeface="Arial Unicode MS" pitchFamily="34" charset="-128"/>
              </a:rPr>
              <a:t>Use this background to create Launchpad  for tablets and PCs </a:t>
            </a:r>
          </a:p>
        </p:txBody>
      </p:sp>
    </p:spTree>
    <p:extLst>
      <p:ext uri="{BB962C8B-B14F-4D97-AF65-F5344CB8AC3E}">
        <p14:creationId xmlns:p14="http://schemas.microsoft.com/office/powerpoint/2010/main" val="361665170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6858000"/>
            <a:chOff x="1123950" y="736600"/>
            <a:chExt cx="2870200" cy="5092700"/>
          </a:xfrm>
        </p:grpSpPr>
        <p:sp>
          <p:nvSpPr>
            <p:cNvPr id="7" name="Rectangle 6"/>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8" name="Rectangle 7"/>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5" name="TextBox 4"/>
          <p:cNvSpPr txBox="1"/>
          <p:nvPr/>
        </p:nvSpPr>
        <p:spPr>
          <a:xfrm>
            <a:off x="0" y="6220600"/>
            <a:ext cx="9144004"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kern="0" dirty="0">
                <a:latin typeface="BentonSans Light" panose="02000503000000020004" pitchFamily="2" charset="0"/>
                <a:ea typeface="Arial Unicode MS" pitchFamily="34" charset="-128"/>
                <a:cs typeface="Arial Unicode MS" pitchFamily="34" charset="-128"/>
              </a:rPr>
              <a:t>Use this background to create apps for tablets and PCs</a:t>
            </a:r>
          </a:p>
        </p:txBody>
      </p:sp>
    </p:spTree>
    <p:extLst>
      <p:ext uri="{BB962C8B-B14F-4D97-AF65-F5344CB8AC3E}">
        <p14:creationId xmlns:p14="http://schemas.microsoft.com/office/powerpoint/2010/main" val="51558675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6220600"/>
            <a:ext cx="9144000"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kern="0" dirty="0">
                <a:latin typeface="BentonSans Light" panose="02000503000000020004" pitchFamily="2" charset="0"/>
                <a:ea typeface="Arial Unicode MS" pitchFamily="34" charset="-128"/>
                <a:cs typeface="Arial Unicode MS" pitchFamily="34" charset="-128"/>
              </a:rPr>
              <a:t>Use this background for smart phone apps</a:t>
            </a:r>
          </a:p>
        </p:txBody>
      </p:sp>
      <p:grpSp>
        <p:nvGrpSpPr>
          <p:cNvPr id="11" name="Group 10"/>
          <p:cNvGrpSpPr/>
          <p:nvPr/>
        </p:nvGrpSpPr>
        <p:grpSpPr>
          <a:xfrm>
            <a:off x="1123950" y="736600"/>
            <a:ext cx="2870200" cy="5092700"/>
            <a:chOff x="1123950" y="736600"/>
            <a:chExt cx="2870200" cy="5092700"/>
          </a:xfrm>
        </p:grpSpPr>
        <p:sp>
          <p:nvSpPr>
            <p:cNvPr id="6" name="Rectangle 5"/>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 name="Rectangle 6"/>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9" name="Rectangle 8"/>
          <p:cNvSpPr/>
          <p:nvPr/>
        </p:nvSpPr>
        <p:spPr bwMode="gray">
          <a:xfrm>
            <a:off x="47307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7406771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2084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8809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gray">
          <a:xfrm>
            <a:off x="0" y="0"/>
            <a:ext cx="9144000" cy="68580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pic>
        <p:nvPicPr>
          <p:cNvPr id="6" name="Picture 5"/>
          <p:cNvPicPr>
            <a:picLocks noChangeAspect="1"/>
          </p:cNvPicPr>
          <p:nvPr/>
        </p:nvPicPr>
        <p:blipFill>
          <a:blip r:embed="rId2"/>
          <a:stretch>
            <a:fillRect/>
          </a:stretch>
        </p:blipFill>
        <p:spPr>
          <a:xfrm>
            <a:off x="3470814" y="1873769"/>
            <a:ext cx="2202371" cy="746825"/>
          </a:xfrm>
          <a:prstGeom prst="rect">
            <a:avLst/>
          </a:prstGeom>
        </p:spPr>
      </p:pic>
      <p:pic>
        <p:nvPicPr>
          <p:cNvPr id="7" name="Picture 6"/>
          <p:cNvPicPr>
            <a:picLocks noChangeAspect="1"/>
          </p:cNvPicPr>
          <p:nvPr/>
        </p:nvPicPr>
        <p:blipFill>
          <a:blip r:embed="rId3"/>
          <a:stretch>
            <a:fillRect/>
          </a:stretch>
        </p:blipFill>
        <p:spPr>
          <a:xfrm>
            <a:off x="3463193" y="2910985"/>
            <a:ext cx="2209992" cy="586791"/>
          </a:xfrm>
          <a:prstGeom prst="rect">
            <a:avLst/>
          </a:prstGeom>
        </p:spPr>
      </p:pic>
      <p:pic>
        <p:nvPicPr>
          <p:cNvPr id="8" name="Picture 2" descr="C:\Users\D053544\Desktop\ha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2253" y="3003561"/>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218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74" y="0"/>
            <a:ext cx="9149474" cy="6858000"/>
          </a:xfrm>
          <a:prstGeom prst="rect">
            <a:avLst/>
          </a:prstGeom>
          <a:gradFill>
            <a:gsLst>
              <a:gs pos="0">
                <a:srgbClr val="2DABB3"/>
              </a:gs>
              <a:gs pos="100000">
                <a:srgbClr val="1A4D80"/>
              </a:gs>
              <a:gs pos="50000">
                <a:srgbClr val="178299"/>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179327" y="693616"/>
            <a:ext cx="2220627" cy="369332"/>
          </a:xfrm>
          <a:prstGeom prst="rect">
            <a:avLst/>
          </a:prstGeom>
          <a:noFill/>
        </p:spPr>
        <p:txBody>
          <a:bodyPr wrap="square" rtlCol="0">
            <a:spAutoFit/>
          </a:bodyPr>
          <a:lstStyle/>
          <a:p>
            <a:r>
              <a:rPr lang="en-US" dirty="0">
                <a:solidFill>
                  <a:schemeClr val="bg1"/>
                </a:solidFill>
                <a:latin typeface="Arial"/>
                <a:cs typeface="Arial"/>
              </a:rPr>
              <a:t>Support Team</a:t>
            </a:r>
          </a:p>
        </p:txBody>
      </p:sp>
      <p:grpSp>
        <p:nvGrpSpPr>
          <p:cNvPr id="72" name="Group 71"/>
          <p:cNvGrpSpPr/>
          <p:nvPr/>
        </p:nvGrpSpPr>
        <p:grpSpPr>
          <a:xfrm>
            <a:off x="-5474" y="0"/>
            <a:ext cx="9149474" cy="423865"/>
            <a:chOff x="-5474" y="0"/>
            <a:chExt cx="9149474" cy="423865"/>
          </a:xfrm>
        </p:grpSpPr>
        <p:sp>
          <p:nvSpPr>
            <p:cNvPr id="73" name="Rectangle 72"/>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4" name="Straight Connector 73"/>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77" name="Straight Connector 76"/>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79" name="Rectangle 78"/>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81" name="TextBox 80"/>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82" name="Straight Connector 81"/>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4" name="Group 123"/>
          <p:cNvGrpSpPr/>
          <p:nvPr/>
        </p:nvGrpSpPr>
        <p:grpSpPr>
          <a:xfrm>
            <a:off x="262326" y="1233696"/>
            <a:ext cx="1760976" cy="1680085"/>
            <a:chOff x="257479" y="1235318"/>
            <a:chExt cx="1760976" cy="1680085"/>
          </a:xfrm>
        </p:grpSpPr>
        <p:sp>
          <p:nvSpPr>
            <p:cNvPr id="148" name="Rounded Rectangle 147"/>
            <p:cNvSpPr/>
            <p:nvPr/>
          </p:nvSpPr>
          <p:spPr>
            <a:xfrm>
              <a:off x="283491" y="1258766"/>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0" name="TextBox 149"/>
            <p:cNvSpPr txBox="1"/>
            <p:nvPr/>
          </p:nvSpPr>
          <p:spPr>
            <a:xfrm>
              <a:off x="257479" y="1235318"/>
              <a:ext cx="1651670" cy="276999"/>
            </a:xfrm>
            <a:prstGeom prst="rect">
              <a:avLst/>
            </a:prstGeom>
            <a:noFill/>
          </p:spPr>
          <p:txBody>
            <a:bodyPr wrap="square" rtlCol="0">
              <a:spAutoFit/>
            </a:bodyPr>
            <a:lstStyle/>
            <a:p>
              <a:r>
                <a:rPr lang="en-US" sz="1200" dirty="0">
                  <a:solidFill>
                    <a:srgbClr val="404040"/>
                  </a:solidFill>
                  <a:latin typeface="Arial"/>
                  <a:cs typeface="Arial"/>
                </a:rPr>
                <a:t>Solution Category</a:t>
              </a:r>
            </a:p>
          </p:txBody>
        </p:sp>
        <p:sp>
          <p:nvSpPr>
            <p:cNvPr id="151" name="TextBox 150"/>
            <p:cNvSpPr txBox="1"/>
            <p:nvPr/>
          </p:nvSpPr>
          <p:spPr>
            <a:xfrm>
              <a:off x="1516369" y="2122357"/>
              <a:ext cx="443749" cy="646331"/>
            </a:xfrm>
            <a:prstGeom prst="rect">
              <a:avLst/>
            </a:prstGeom>
            <a:noFill/>
          </p:spPr>
          <p:txBody>
            <a:bodyPr wrap="square" rtlCol="0">
              <a:spAutoFit/>
            </a:bodyPr>
            <a:lstStyle/>
            <a:p>
              <a:r>
                <a:rPr lang="en-US" sz="3600" dirty="0">
                  <a:solidFill>
                    <a:srgbClr val="92D050"/>
                  </a:solidFill>
                  <a:cs typeface="Arial"/>
                </a:rPr>
                <a:t>5</a:t>
              </a:r>
            </a:p>
          </p:txBody>
        </p:sp>
        <p:sp>
          <p:nvSpPr>
            <p:cNvPr id="157" name="TextBox 156"/>
            <p:cNvSpPr txBox="1"/>
            <p:nvPr/>
          </p:nvSpPr>
          <p:spPr>
            <a:xfrm>
              <a:off x="259137" y="2669182"/>
              <a:ext cx="1759317" cy="246221"/>
            </a:xfrm>
            <a:prstGeom prst="rect">
              <a:avLst/>
            </a:prstGeom>
            <a:noFill/>
          </p:spPr>
          <p:txBody>
            <a:bodyPr wrap="square" rtlCol="0">
              <a:spAutoFit/>
            </a:bodyPr>
            <a:lstStyle/>
            <a:p>
              <a:pPr algn="r"/>
              <a:r>
                <a:rPr lang="en-US" sz="1000" dirty="0">
                  <a:solidFill>
                    <a:schemeClr val="tx1">
                      <a:lumMod val="95000"/>
                      <a:lumOff val="5000"/>
                    </a:schemeClr>
                  </a:solidFill>
                  <a:latin typeface="Arial"/>
                  <a:cs typeface="Arial"/>
                </a:rPr>
                <a:t>Available</a:t>
              </a:r>
            </a:p>
          </p:txBody>
        </p:sp>
      </p:grpSp>
      <p:pic>
        <p:nvPicPr>
          <p:cNvPr id="158" name="Picture 2" descr="C:\Users\D053544\Desktop\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083" y="1861448"/>
            <a:ext cx="501864" cy="596812"/>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2121328" y="1242067"/>
            <a:ext cx="1810674" cy="1671714"/>
            <a:chOff x="-1558336" y="1243689"/>
            <a:chExt cx="1810674" cy="1671714"/>
          </a:xfrm>
        </p:grpSpPr>
        <p:sp>
          <p:nvSpPr>
            <p:cNvPr id="160" name="Rounded Rectangle 147"/>
            <p:cNvSpPr/>
            <p:nvPr/>
          </p:nvSpPr>
          <p:spPr>
            <a:xfrm>
              <a:off x="-1546159" y="1258766"/>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1" name="TextBox 160"/>
            <p:cNvSpPr txBox="1"/>
            <p:nvPr/>
          </p:nvSpPr>
          <p:spPr>
            <a:xfrm>
              <a:off x="-1472475" y="1243689"/>
              <a:ext cx="1651670" cy="276999"/>
            </a:xfrm>
            <a:prstGeom prst="rect">
              <a:avLst/>
            </a:prstGeom>
            <a:noFill/>
          </p:spPr>
          <p:txBody>
            <a:bodyPr wrap="square" rtlCol="0">
              <a:spAutoFit/>
            </a:bodyPr>
            <a:lstStyle/>
            <a:p>
              <a:r>
                <a:rPr lang="en-US" sz="1200" dirty="0">
                  <a:solidFill>
                    <a:srgbClr val="404040"/>
                  </a:solidFill>
                  <a:cs typeface="Arial"/>
                </a:rPr>
                <a:t>Support Solutions</a:t>
              </a:r>
              <a:endParaRPr lang="en-US" sz="1200" dirty="0">
                <a:solidFill>
                  <a:srgbClr val="404040"/>
                </a:solidFill>
                <a:latin typeface="Arial"/>
                <a:cs typeface="Arial"/>
              </a:endParaRPr>
            </a:p>
          </p:txBody>
        </p:sp>
        <p:sp>
          <p:nvSpPr>
            <p:cNvPr id="175" name="TextBox 174"/>
            <p:cNvSpPr txBox="1"/>
            <p:nvPr/>
          </p:nvSpPr>
          <p:spPr>
            <a:xfrm>
              <a:off x="-479990" y="2131178"/>
              <a:ext cx="732328" cy="646331"/>
            </a:xfrm>
            <a:prstGeom prst="rect">
              <a:avLst/>
            </a:prstGeom>
            <a:noFill/>
          </p:spPr>
          <p:txBody>
            <a:bodyPr wrap="square" rtlCol="0">
              <a:spAutoFit/>
            </a:bodyPr>
            <a:lstStyle/>
            <a:p>
              <a:r>
                <a:rPr lang="en-US" sz="3600" dirty="0">
                  <a:solidFill>
                    <a:srgbClr val="92D050"/>
                  </a:solidFill>
                  <a:latin typeface="Arial"/>
                  <a:cs typeface="Arial"/>
                </a:rPr>
                <a:t>25</a:t>
              </a:r>
            </a:p>
          </p:txBody>
        </p:sp>
        <p:sp>
          <p:nvSpPr>
            <p:cNvPr id="178" name="TextBox 177"/>
            <p:cNvSpPr txBox="1"/>
            <p:nvPr/>
          </p:nvSpPr>
          <p:spPr>
            <a:xfrm>
              <a:off x="-1558336" y="2669182"/>
              <a:ext cx="1759317" cy="246221"/>
            </a:xfrm>
            <a:prstGeom prst="rect">
              <a:avLst/>
            </a:prstGeom>
            <a:noFill/>
          </p:spPr>
          <p:txBody>
            <a:bodyPr wrap="square" rtlCol="0">
              <a:spAutoFit/>
            </a:bodyPr>
            <a:lstStyle/>
            <a:p>
              <a:pPr algn="r"/>
              <a:r>
                <a:rPr lang="en-US" sz="1000" dirty="0">
                  <a:solidFill>
                    <a:schemeClr val="tx1">
                      <a:lumMod val="95000"/>
                      <a:lumOff val="5000"/>
                    </a:schemeClr>
                  </a:solidFill>
                  <a:latin typeface="Arial"/>
                  <a:cs typeface="Arial"/>
                </a:rPr>
                <a:t>Solutions Available</a:t>
              </a:r>
            </a:p>
          </p:txBody>
        </p:sp>
      </p:grpSp>
      <p:pic>
        <p:nvPicPr>
          <p:cNvPr id="186" name="Picture 2" descr="C:\Users\D053544\Desktop\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160" y="1861448"/>
            <a:ext cx="501864" cy="596812"/>
          </a:xfrm>
          <a:prstGeom prst="rect">
            <a:avLst/>
          </a:prstGeom>
          <a:noFill/>
          <a:extLst>
            <a:ext uri="{909E8E84-426E-40DD-AFC4-6F175D3DCCD1}">
              <a14:hiddenFill xmlns:a14="http://schemas.microsoft.com/office/drawing/2010/main">
                <a:solidFill>
                  <a:srgbClr val="FFFFFF"/>
                </a:solidFill>
              </a14:hiddenFill>
            </a:ext>
          </a:extLst>
        </p:spPr>
      </p:pic>
      <p:grpSp>
        <p:nvGrpSpPr>
          <p:cNvPr id="189" name="Group 188"/>
          <p:cNvGrpSpPr/>
          <p:nvPr/>
        </p:nvGrpSpPr>
        <p:grpSpPr>
          <a:xfrm>
            <a:off x="3975678" y="1257144"/>
            <a:ext cx="1734964" cy="1656372"/>
            <a:chOff x="2128221" y="1258501"/>
            <a:chExt cx="1734964" cy="1656372"/>
          </a:xfrm>
        </p:grpSpPr>
        <p:sp>
          <p:nvSpPr>
            <p:cNvPr id="190" name="Rounded Rectangle 124"/>
            <p:cNvSpPr/>
            <p:nvPr/>
          </p:nvSpPr>
          <p:spPr>
            <a:xfrm>
              <a:off x="2128221" y="1258501"/>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1" name="TextBox 190"/>
            <p:cNvSpPr txBox="1"/>
            <p:nvPr/>
          </p:nvSpPr>
          <p:spPr>
            <a:xfrm>
              <a:off x="2128221" y="1260298"/>
              <a:ext cx="1732706" cy="267184"/>
            </a:xfrm>
            <a:prstGeom prst="rect">
              <a:avLst/>
            </a:prstGeom>
            <a:noFill/>
          </p:spPr>
          <p:txBody>
            <a:bodyPr wrap="square" tIns="36000" rtlCol="0">
              <a:spAutoFit/>
            </a:bodyPr>
            <a:lstStyle/>
            <a:p>
              <a:r>
                <a:rPr lang="en-US" sz="1200" dirty="0">
                  <a:solidFill>
                    <a:srgbClr val="333333"/>
                  </a:solidFill>
                  <a:cs typeface="Arial"/>
                </a:rPr>
                <a:t>Open</a:t>
              </a:r>
              <a:r>
                <a:rPr lang="en-US" sz="1200" dirty="0">
                  <a:solidFill>
                    <a:srgbClr val="333333"/>
                  </a:solidFill>
                  <a:latin typeface="Arial"/>
                  <a:cs typeface="Arial"/>
                </a:rPr>
                <a:t> Tickets</a:t>
              </a:r>
            </a:p>
          </p:txBody>
        </p:sp>
      </p:grpSp>
      <p:sp>
        <p:nvSpPr>
          <p:cNvPr id="193" name="TextBox 192"/>
          <p:cNvSpPr txBox="1"/>
          <p:nvPr/>
        </p:nvSpPr>
        <p:spPr>
          <a:xfrm>
            <a:off x="5274499" y="2138527"/>
            <a:ext cx="465443" cy="646331"/>
          </a:xfrm>
          <a:prstGeom prst="rect">
            <a:avLst/>
          </a:prstGeom>
          <a:noFill/>
        </p:spPr>
        <p:txBody>
          <a:bodyPr wrap="square" rtlCol="0">
            <a:spAutoFit/>
          </a:bodyPr>
          <a:lstStyle/>
          <a:p>
            <a:r>
              <a:rPr lang="en-US" sz="3600" dirty="0">
                <a:solidFill>
                  <a:srgbClr val="FFC000"/>
                </a:solidFill>
                <a:latin typeface="Arial"/>
                <a:cs typeface="Arial"/>
              </a:rPr>
              <a:t>6</a:t>
            </a:r>
          </a:p>
        </p:txBody>
      </p:sp>
      <p:sp>
        <p:nvSpPr>
          <p:cNvPr id="194" name="TextBox 193"/>
          <p:cNvSpPr txBox="1"/>
          <p:nvPr/>
        </p:nvSpPr>
        <p:spPr>
          <a:xfrm>
            <a:off x="3889363" y="2649221"/>
            <a:ext cx="1759317" cy="246221"/>
          </a:xfrm>
          <a:prstGeom prst="rect">
            <a:avLst/>
          </a:prstGeom>
          <a:noFill/>
        </p:spPr>
        <p:txBody>
          <a:bodyPr wrap="square" rtlCol="0">
            <a:spAutoFit/>
          </a:bodyPr>
          <a:lstStyle/>
          <a:p>
            <a:pPr algn="r"/>
            <a:r>
              <a:rPr lang="en-US" sz="1000" dirty="0">
                <a:solidFill>
                  <a:schemeClr val="tx1">
                    <a:lumMod val="95000"/>
                    <a:lumOff val="5000"/>
                  </a:schemeClr>
                </a:solidFill>
                <a:latin typeface="Arial"/>
                <a:cs typeface="Arial"/>
              </a:rPr>
              <a:t>Waiting to be resolved</a:t>
            </a:r>
          </a:p>
        </p:txBody>
      </p:sp>
      <p:pic>
        <p:nvPicPr>
          <p:cNvPr id="196" name="Picture 2" descr="C:\Users\D053544\Desktop\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933" y="1864881"/>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4525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Tickets (3)</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endParaRPr lang="en-US" sz="1100" dirty="0">
                  <a:solidFill>
                    <a:srgbClr val="666666"/>
                  </a:solidFill>
                  <a:latin typeface="Arial" pitchFamily="34" charset="0"/>
                  <a:ea typeface="Open Sans" pitchFamily="34" charset="0"/>
                  <a:cs typeface="Arial" pitchFamily="34" charset="0"/>
                </a:endParaRP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7471" y="1281028"/>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My Tickets</a:t>
            </a:r>
          </a:p>
        </p:txBody>
      </p:sp>
      <p:sp>
        <p:nvSpPr>
          <p:cNvPr id="187" name="Rectangle 186"/>
          <p:cNvSpPr/>
          <p:nvPr/>
        </p:nvSpPr>
        <p:spPr>
          <a:xfrm>
            <a:off x="-5473" y="2541852"/>
            <a:ext cx="2922795" cy="118079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722640"/>
            <a:ext cx="2922795" cy="117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5" name="TextBox 194"/>
          <p:cNvSpPr txBox="1"/>
          <p:nvPr/>
        </p:nvSpPr>
        <p:spPr>
          <a:xfrm>
            <a:off x="6114" y="2866679"/>
            <a:ext cx="2915324" cy="261610"/>
          </a:xfrm>
          <a:prstGeom prst="rect">
            <a:avLst/>
          </a:prstGeom>
          <a:noFill/>
        </p:spPr>
        <p:txBody>
          <a:bodyPr wrap="square" rtlCol="0">
            <a:spAutoFit/>
          </a:bodyPr>
          <a:lstStyle/>
          <a:p>
            <a:r>
              <a:rPr lang="en-US" sz="1100" dirty="0">
                <a:solidFill>
                  <a:srgbClr val="333333"/>
                </a:solidFill>
                <a:ea typeface="Open Sans" pitchFamily="34" charset="0"/>
                <a:cs typeface="Calibri" panose="020F0502020204030204" pitchFamily="34" charset="0"/>
              </a:rPr>
              <a:t>Office Installation Problem</a:t>
            </a:r>
            <a:endParaRPr lang="en-US" sz="1100" dirty="0">
              <a:solidFill>
                <a:srgbClr val="333333"/>
              </a:solidFill>
              <a:latin typeface="Arial"/>
              <a:cs typeface="Arial"/>
            </a:endParaRPr>
          </a:p>
        </p:txBody>
      </p:sp>
      <p:sp>
        <p:nvSpPr>
          <p:cNvPr id="197" name="TextBox 196"/>
          <p:cNvSpPr txBox="1"/>
          <p:nvPr/>
        </p:nvSpPr>
        <p:spPr>
          <a:xfrm>
            <a:off x="6114" y="3921070"/>
            <a:ext cx="2915324" cy="261610"/>
          </a:xfrm>
          <a:prstGeom prst="rect">
            <a:avLst/>
          </a:prstGeom>
          <a:noFill/>
        </p:spPr>
        <p:txBody>
          <a:bodyPr wrap="square" rtlCol="0">
            <a:spAutoFit/>
          </a:bodyPr>
          <a:lstStyle/>
          <a:p>
            <a:r>
              <a:rPr lang="en-US" sz="1100" dirty="0">
                <a:solidFill>
                  <a:srgbClr val="333333"/>
                </a:solidFill>
                <a:latin typeface="Arial" pitchFamily="34" charset="0"/>
                <a:ea typeface="Open Sans" pitchFamily="34" charset="0"/>
                <a:cs typeface="Arial" pitchFamily="34" charset="0"/>
              </a:rPr>
              <a:t>Email not Working</a:t>
            </a:r>
          </a:p>
        </p:txBody>
      </p:sp>
      <p:sp>
        <p:nvSpPr>
          <p:cNvPr id="202" name="TextBox 201"/>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54963"/>
            <a:ext cx="9144000" cy="423863"/>
            <a:chOff x="0" y="3314275"/>
            <a:chExt cx="9144000" cy="423863"/>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Rectangle 8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1" name="TextBox 100"/>
          <p:cNvSpPr txBox="1"/>
          <p:nvPr/>
        </p:nvSpPr>
        <p:spPr>
          <a:xfrm>
            <a:off x="1406870" y="350418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Closed</a:t>
            </a:r>
          </a:p>
        </p:txBody>
      </p:sp>
      <p:sp>
        <p:nvSpPr>
          <p:cNvPr id="102" name="TextBox 101"/>
          <p:cNvSpPr txBox="1"/>
          <p:nvPr/>
        </p:nvSpPr>
        <p:spPr>
          <a:xfrm>
            <a:off x="1406870" y="467649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Closed</a:t>
            </a:r>
          </a:p>
        </p:txBody>
      </p:sp>
      <p:sp>
        <p:nvSpPr>
          <p:cNvPr id="2" name="Rectangle 1"/>
          <p:cNvSpPr/>
          <p:nvPr/>
        </p:nvSpPr>
        <p:spPr bwMode="gray">
          <a:xfrm>
            <a:off x="6869" y="1575440"/>
            <a:ext cx="2699648" cy="953247"/>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8" name="TextBox 77"/>
          <p:cNvSpPr txBox="1"/>
          <p:nvPr/>
        </p:nvSpPr>
        <p:spPr>
          <a:xfrm>
            <a:off x="1471152" y="2299979"/>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In Process</a:t>
            </a:r>
          </a:p>
        </p:txBody>
      </p:sp>
      <p:pic>
        <p:nvPicPr>
          <p:cNvPr id="81"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58" y="563742"/>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p:cNvSpPr txBox="1"/>
          <p:nvPr/>
        </p:nvSpPr>
        <p:spPr>
          <a:xfrm>
            <a:off x="6114" y="1812288"/>
            <a:ext cx="2915324" cy="261610"/>
          </a:xfrm>
          <a:prstGeom prst="rect">
            <a:avLst/>
          </a:prstGeom>
          <a:noFill/>
        </p:spPr>
        <p:txBody>
          <a:bodyPr wrap="square" rtlCol="0">
            <a:spAutoFit/>
          </a:bodyPr>
          <a:lstStyle/>
          <a:p>
            <a:r>
              <a:rPr lang="en-US" sz="1100" dirty="0">
                <a:solidFill>
                  <a:srgbClr val="333333"/>
                </a:solidFill>
                <a:latin typeface="Arial"/>
                <a:cs typeface="Arial"/>
              </a:rPr>
              <a:t>Forgotten Password</a:t>
            </a:r>
          </a:p>
        </p:txBody>
      </p:sp>
      <p:pic>
        <p:nvPicPr>
          <p:cNvPr id="70"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6953" y="1787639"/>
            <a:ext cx="501864" cy="59681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6483" y="6616595"/>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428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Tickets (3)</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endParaRPr lang="en-US" sz="1100" dirty="0">
                  <a:solidFill>
                    <a:srgbClr val="666666"/>
                  </a:solidFill>
                  <a:latin typeface="Arial" pitchFamily="34" charset="0"/>
                  <a:ea typeface="Open Sans" pitchFamily="34" charset="0"/>
                  <a:cs typeface="Arial" pitchFamily="34" charset="0"/>
                </a:endParaRP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7471" y="1281028"/>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My Tickets</a:t>
            </a:r>
          </a:p>
        </p:txBody>
      </p:sp>
      <p:sp>
        <p:nvSpPr>
          <p:cNvPr id="187" name="Rectangle 186"/>
          <p:cNvSpPr/>
          <p:nvPr/>
        </p:nvSpPr>
        <p:spPr>
          <a:xfrm>
            <a:off x="-5473" y="2541852"/>
            <a:ext cx="2922795" cy="118079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722640"/>
            <a:ext cx="2922795" cy="117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5" name="TextBox 194"/>
          <p:cNvSpPr txBox="1"/>
          <p:nvPr/>
        </p:nvSpPr>
        <p:spPr>
          <a:xfrm>
            <a:off x="6114" y="2866679"/>
            <a:ext cx="2915324" cy="261610"/>
          </a:xfrm>
          <a:prstGeom prst="rect">
            <a:avLst/>
          </a:prstGeom>
          <a:noFill/>
        </p:spPr>
        <p:txBody>
          <a:bodyPr wrap="square" rtlCol="0">
            <a:spAutoFit/>
          </a:bodyPr>
          <a:lstStyle/>
          <a:p>
            <a:r>
              <a:rPr lang="en-US" sz="1100" dirty="0">
                <a:solidFill>
                  <a:srgbClr val="333333"/>
                </a:solidFill>
                <a:ea typeface="Open Sans" pitchFamily="34" charset="0"/>
                <a:cs typeface="Calibri" panose="020F0502020204030204" pitchFamily="34" charset="0"/>
              </a:rPr>
              <a:t>Office Installation Problem</a:t>
            </a:r>
            <a:endParaRPr lang="en-US" sz="1100" dirty="0">
              <a:solidFill>
                <a:srgbClr val="333333"/>
              </a:solidFill>
              <a:latin typeface="Arial"/>
              <a:cs typeface="Arial"/>
            </a:endParaRPr>
          </a:p>
        </p:txBody>
      </p:sp>
      <p:sp>
        <p:nvSpPr>
          <p:cNvPr id="197" name="TextBox 196"/>
          <p:cNvSpPr txBox="1"/>
          <p:nvPr/>
        </p:nvSpPr>
        <p:spPr>
          <a:xfrm>
            <a:off x="6114" y="3921070"/>
            <a:ext cx="2915324" cy="261610"/>
          </a:xfrm>
          <a:prstGeom prst="rect">
            <a:avLst/>
          </a:prstGeom>
          <a:noFill/>
        </p:spPr>
        <p:txBody>
          <a:bodyPr wrap="square" rtlCol="0">
            <a:spAutoFit/>
          </a:bodyPr>
          <a:lstStyle/>
          <a:p>
            <a:r>
              <a:rPr lang="en-US" sz="1100" dirty="0">
                <a:solidFill>
                  <a:srgbClr val="333333"/>
                </a:solidFill>
                <a:latin typeface="Arial" pitchFamily="34" charset="0"/>
                <a:ea typeface="Open Sans" pitchFamily="34" charset="0"/>
                <a:cs typeface="Arial" pitchFamily="34" charset="0"/>
              </a:rPr>
              <a:t>Email not Working</a:t>
            </a:r>
          </a:p>
        </p:txBody>
      </p:sp>
      <p:sp>
        <p:nvSpPr>
          <p:cNvPr id="202" name="TextBox 201"/>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2" name="TextBox 211"/>
          <p:cNvSpPr txBox="1"/>
          <p:nvPr/>
        </p:nvSpPr>
        <p:spPr>
          <a:xfrm>
            <a:off x="2947592" y="1395100"/>
            <a:ext cx="1635864" cy="261610"/>
          </a:xfrm>
          <a:prstGeom prst="rect">
            <a:avLst/>
          </a:prstGeom>
          <a:noFill/>
        </p:spPr>
        <p:txBody>
          <a:bodyPr wrap="square" rtlCol="0">
            <a:spAutoFit/>
          </a:bodyPr>
          <a:lstStyle/>
          <a:p>
            <a:pPr algn="r"/>
            <a:r>
              <a:rPr lang="en-US" sz="1100" dirty="0">
                <a:solidFill>
                  <a:srgbClr val="666666"/>
                </a:solidFill>
                <a:cs typeface="Arial"/>
              </a:rPr>
              <a:t>Description</a:t>
            </a:r>
            <a:r>
              <a:rPr lang="en-US" sz="1100" dirty="0">
                <a:solidFill>
                  <a:srgbClr val="666666"/>
                </a:solidFill>
                <a:latin typeface="Arial"/>
                <a:cs typeface="Arial"/>
              </a:rPr>
              <a:t>:</a:t>
            </a:r>
          </a:p>
        </p:txBody>
      </p:sp>
      <p:sp>
        <p:nvSpPr>
          <p:cNvPr id="213" name="Rectangle 212"/>
          <p:cNvSpPr/>
          <p:nvPr/>
        </p:nvSpPr>
        <p:spPr>
          <a:xfrm>
            <a:off x="4603028" y="1363611"/>
            <a:ext cx="3305878" cy="301425"/>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Forgotten Password</a:t>
            </a:r>
          </a:p>
        </p:txBody>
      </p:sp>
      <p:sp>
        <p:nvSpPr>
          <p:cNvPr id="214" name="TextBox 213"/>
          <p:cNvSpPr txBox="1"/>
          <p:nvPr/>
        </p:nvSpPr>
        <p:spPr>
          <a:xfrm>
            <a:off x="2947592" y="1836754"/>
            <a:ext cx="1635864" cy="261610"/>
          </a:xfrm>
          <a:prstGeom prst="rect">
            <a:avLst/>
          </a:prstGeom>
          <a:noFill/>
        </p:spPr>
        <p:txBody>
          <a:bodyPr wrap="square" rtlCol="0">
            <a:spAutoFit/>
          </a:bodyPr>
          <a:lstStyle/>
          <a:p>
            <a:pPr algn="r"/>
            <a:r>
              <a:rPr lang="en-US" sz="1100" dirty="0">
                <a:solidFill>
                  <a:srgbClr val="666666"/>
                </a:solidFill>
                <a:latin typeface="Arial"/>
                <a:cs typeface="Arial"/>
              </a:rPr>
              <a:t>Priority:</a:t>
            </a:r>
          </a:p>
        </p:txBody>
      </p:sp>
      <p:sp>
        <p:nvSpPr>
          <p:cNvPr id="215" name="Rectangle 214"/>
          <p:cNvSpPr/>
          <p:nvPr/>
        </p:nvSpPr>
        <p:spPr>
          <a:xfrm>
            <a:off x="4603028" y="1794251"/>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High</a:t>
            </a:r>
          </a:p>
        </p:txBody>
      </p:sp>
      <p:sp>
        <p:nvSpPr>
          <p:cNvPr id="216" name="Rectangle 215"/>
          <p:cNvSpPr/>
          <p:nvPr/>
        </p:nvSpPr>
        <p:spPr>
          <a:xfrm>
            <a:off x="4603028" y="2224891"/>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In Process</a:t>
            </a:r>
          </a:p>
        </p:txBody>
      </p:sp>
      <p:sp>
        <p:nvSpPr>
          <p:cNvPr id="217" name="TextBox 216"/>
          <p:cNvSpPr txBox="1"/>
          <p:nvPr/>
        </p:nvSpPr>
        <p:spPr>
          <a:xfrm>
            <a:off x="2947592" y="2278408"/>
            <a:ext cx="1635864" cy="261610"/>
          </a:xfrm>
          <a:prstGeom prst="rect">
            <a:avLst/>
          </a:prstGeom>
          <a:noFill/>
        </p:spPr>
        <p:txBody>
          <a:bodyPr wrap="square" rtlCol="0">
            <a:spAutoFit/>
          </a:bodyPr>
          <a:lstStyle/>
          <a:p>
            <a:pPr algn="r"/>
            <a:r>
              <a:rPr lang="en-US" sz="1100" dirty="0">
                <a:solidFill>
                  <a:srgbClr val="666666"/>
                </a:solidFill>
                <a:latin typeface="Arial"/>
                <a:cs typeface="Arial"/>
              </a:rPr>
              <a:t>Status:</a:t>
            </a:r>
          </a:p>
        </p:txBody>
      </p:sp>
      <p:sp>
        <p:nvSpPr>
          <p:cNvPr id="218" name="Rectangle 217"/>
          <p:cNvSpPr/>
          <p:nvPr/>
        </p:nvSpPr>
        <p:spPr>
          <a:xfrm>
            <a:off x="4603028" y="2655531"/>
            <a:ext cx="3305878" cy="301425"/>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IT</a:t>
            </a:r>
          </a:p>
        </p:txBody>
      </p:sp>
      <p:sp>
        <p:nvSpPr>
          <p:cNvPr id="219" name="TextBox 218"/>
          <p:cNvSpPr txBox="1"/>
          <p:nvPr/>
        </p:nvSpPr>
        <p:spPr>
          <a:xfrm>
            <a:off x="2947592" y="2720062"/>
            <a:ext cx="1635864" cy="261610"/>
          </a:xfrm>
          <a:prstGeom prst="rect">
            <a:avLst/>
          </a:prstGeom>
          <a:noFill/>
        </p:spPr>
        <p:txBody>
          <a:bodyPr wrap="square" rtlCol="0">
            <a:spAutoFit/>
          </a:bodyPr>
          <a:lstStyle/>
          <a:p>
            <a:pPr algn="r"/>
            <a:r>
              <a:rPr lang="en-US" sz="1100" dirty="0">
                <a:solidFill>
                  <a:srgbClr val="666666"/>
                </a:solidFill>
                <a:latin typeface="Arial"/>
                <a:cs typeface="Arial"/>
              </a:rPr>
              <a:t>Category:</a:t>
            </a:r>
          </a:p>
        </p:txBody>
      </p:sp>
      <p:sp>
        <p:nvSpPr>
          <p:cNvPr id="220" name="Rectangle 219"/>
          <p:cNvSpPr/>
          <p:nvPr/>
        </p:nvSpPr>
        <p:spPr>
          <a:xfrm>
            <a:off x="4603028" y="3086171"/>
            <a:ext cx="3305878" cy="1154816"/>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ea typeface="Open Sans" pitchFamily="34" charset="0"/>
                <a:cs typeface="Arial" pitchFamily="34" charset="0"/>
              </a:rPr>
              <a:t>Hello IT, </a:t>
            </a: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ea typeface="Open Sans" pitchFamily="34" charset="0"/>
                <a:cs typeface="Arial" pitchFamily="34" charset="0"/>
              </a:rPr>
              <a:t>I do not remember my Password. Could you please support me with a new password.</a:t>
            </a: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ea typeface="Open Sans" pitchFamily="34" charset="0"/>
                <a:cs typeface="Arial" pitchFamily="34" charset="0"/>
              </a:rPr>
              <a:t>Thank you and Regards</a:t>
            </a:r>
          </a:p>
          <a:p>
            <a:pPr>
              <a:tabLst>
                <a:tab pos="88900" algn="l"/>
              </a:tabLst>
            </a:pPr>
            <a:endParaRPr lang="en-US" sz="1100" dirty="0">
              <a:solidFill>
                <a:srgbClr val="FFFFFF"/>
              </a:solidFill>
              <a:latin typeface="Arial"/>
              <a:cs typeface="Arial"/>
            </a:endParaRPr>
          </a:p>
        </p:txBody>
      </p:sp>
      <p:sp>
        <p:nvSpPr>
          <p:cNvPr id="221" name="TextBox 220"/>
          <p:cNvSpPr txBox="1"/>
          <p:nvPr/>
        </p:nvSpPr>
        <p:spPr>
          <a:xfrm>
            <a:off x="2947592" y="3126023"/>
            <a:ext cx="1635864" cy="261610"/>
          </a:xfrm>
          <a:prstGeom prst="rect">
            <a:avLst/>
          </a:prstGeom>
          <a:noFill/>
        </p:spPr>
        <p:txBody>
          <a:bodyPr wrap="square" rtlCol="0">
            <a:spAutoFit/>
          </a:bodyPr>
          <a:lstStyle/>
          <a:p>
            <a:pPr algn="r"/>
            <a:r>
              <a:rPr lang="en-US" sz="1100" dirty="0">
                <a:solidFill>
                  <a:srgbClr val="666666"/>
                </a:solidFill>
                <a:cs typeface="Arial"/>
              </a:rPr>
              <a:t>Detail Description</a:t>
            </a:r>
            <a:r>
              <a:rPr lang="en-US" sz="1100" dirty="0">
                <a:solidFill>
                  <a:srgbClr val="666666"/>
                </a:solidFill>
                <a:latin typeface="Arial"/>
                <a:cs typeface="Arial"/>
              </a:rPr>
              <a:t>:</a:t>
            </a:r>
          </a:p>
        </p:txBody>
      </p:sp>
      <p:sp>
        <p:nvSpPr>
          <p:cNvPr id="227" name="Rectangle 226"/>
          <p:cNvSpPr/>
          <p:nvPr/>
        </p:nvSpPr>
        <p:spPr>
          <a:xfrm>
            <a:off x="4603028" y="4370202"/>
            <a:ext cx="3305878" cy="1997300"/>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cs typeface="Arial" pitchFamily="34" charset="0"/>
              </a:rPr>
              <a:t>Dear Student, </a:t>
            </a: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cs typeface="Arial" pitchFamily="34" charset="0"/>
              </a:rPr>
              <a:t>Your password was expired, for that reason you was not able to connect even when you reset your password.</a:t>
            </a:r>
          </a:p>
        </p:txBody>
      </p:sp>
      <p:sp>
        <p:nvSpPr>
          <p:cNvPr id="228" name="TextBox 227"/>
          <p:cNvSpPr txBox="1"/>
          <p:nvPr/>
        </p:nvSpPr>
        <p:spPr>
          <a:xfrm>
            <a:off x="2947592" y="4406304"/>
            <a:ext cx="1635864" cy="261610"/>
          </a:xfrm>
          <a:prstGeom prst="rect">
            <a:avLst/>
          </a:prstGeom>
          <a:noFill/>
        </p:spPr>
        <p:txBody>
          <a:bodyPr wrap="square" rtlCol="0">
            <a:spAutoFit/>
          </a:bodyPr>
          <a:lstStyle/>
          <a:p>
            <a:pPr algn="r"/>
            <a:r>
              <a:rPr lang="en-US" sz="1100" dirty="0">
                <a:solidFill>
                  <a:srgbClr val="666666"/>
                </a:solidFill>
                <a:cs typeface="Arial"/>
              </a:rPr>
              <a:t>Solution</a:t>
            </a:r>
            <a:r>
              <a:rPr lang="en-US" sz="1100" dirty="0">
                <a:solidFill>
                  <a:srgbClr val="666666"/>
                </a:solidFill>
                <a:latin typeface="Arial"/>
                <a:cs typeface="Arial"/>
              </a:rPr>
              <a:t>:</a:t>
            </a:r>
          </a:p>
        </p:txBody>
      </p:sp>
      <p:grpSp>
        <p:nvGrpSpPr>
          <p:cNvPr id="235" name="Group 234"/>
          <p:cNvGrpSpPr/>
          <p:nvPr/>
        </p:nvGrpSpPr>
        <p:grpSpPr>
          <a:xfrm>
            <a:off x="0" y="6454962"/>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8" name="Rectangle 237"/>
            <p:cNvSpPr/>
            <p:nvPr/>
          </p:nvSpPr>
          <p:spPr>
            <a:xfrm>
              <a:off x="6751323" y="3314275"/>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Confirm</a:t>
              </a: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Rectangle 8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1" name="TextBox 100"/>
          <p:cNvSpPr txBox="1"/>
          <p:nvPr/>
        </p:nvSpPr>
        <p:spPr>
          <a:xfrm>
            <a:off x="1406870" y="350418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Closed</a:t>
            </a:r>
          </a:p>
        </p:txBody>
      </p:sp>
      <p:sp>
        <p:nvSpPr>
          <p:cNvPr id="102" name="TextBox 101"/>
          <p:cNvSpPr txBox="1"/>
          <p:nvPr/>
        </p:nvSpPr>
        <p:spPr>
          <a:xfrm>
            <a:off x="1406870" y="467649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Closed</a:t>
            </a:r>
          </a:p>
        </p:txBody>
      </p:sp>
      <p:sp>
        <p:nvSpPr>
          <p:cNvPr id="74" name="Rectangle 73"/>
          <p:cNvSpPr/>
          <p:nvPr/>
        </p:nvSpPr>
        <p:spPr>
          <a:xfrm>
            <a:off x="2913326" y="863875"/>
            <a:ext cx="6101641" cy="377213"/>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11" name="TextBox 210"/>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Modify Ticket Solutions</a:t>
            </a:r>
          </a:p>
        </p:txBody>
      </p:sp>
      <p:sp>
        <p:nvSpPr>
          <p:cNvPr id="2" name="Rectangle 1"/>
          <p:cNvSpPr/>
          <p:nvPr/>
        </p:nvSpPr>
        <p:spPr bwMode="gray">
          <a:xfrm>
            <a:off x="6869" y="1575440"/>
            <a:ext cx="2699648" cy="953247"/>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8" name="TextBox 77"/>
          <p:cNvSpPr txBox="1"/>
          <p:nvPr/>
        </p:nvSpPr>
        <p:spPr>
          <a:xfrm>
            <a:off x="1471152" y="2299979"/>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In Process</a:t>
            </a:r>
          </a:p>
        </p:txBody>
      </p:sp>
      <p:pic>
        <p:nvPicPr>
          <p:cNvPr id="81"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58" y="563742"/>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42"/>
          <p:cNvSpPr txBox="1"/>
          <p:nvPr/>
        </p:nvSpPr>
        <p:spPr>
          <a:xfrm>
            <a:off x="7509325" y="1846533"/>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83" name="TextBox 42"/>
          <p:cNvSpPr txBox="1"/>
          <p:nvPr/>
        </p:nvSpPr>
        <p:spPr>
          <a:xfrm>
            <a:off x="7509325" y="2664175"/>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87" name="TextBox 42"/>
          <p:cNvSpPr txBox="1"/>
          <p:nvPr/>
        </p:nvSpPr>
        <p:spPr>
          <a:xfrm>
            <a:off x="7509325" y="225535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89" name="TextBox 88"/>
          <p:cNvSpPr txBox="1"/>
          <p:nvPr/>
        </p:nvSpPr>
        <p:spPr>
          <a:xfrm>
            <a:off x="6114" y="1812288"/>
            <a:ext cx="2915324" cy="261610"/>
          </a:xfrm>
          <a:prstGeom prst="rect">
            <a:avLst/>
          </a:prstGeom>
          <a:noFill/>
        </p:spPr>
        <p:txBody>
          <a:bodyPr wrap="square" rtlCol="0">
            <a:spAutoFit/>
          </a:bodyPr>
          <a:lstStyle/>
          <a:p>
            <a:r>
              <a:rPr lang="en-US" sz="1100" dirty="0">
                <a:solidFill>
                  <a:srgbClr val="333333"/>
                </a:solidFill>
                <a:latin typeface="Arial"/>
                <a:cs typeface="Arial"/>
              </a:rPr>
              <a:t>Forgotten Password</a:t>
            </a:r>
          </a:p>
        </p:txBody>
      </p:sp>
      <p:pic>
        <p:nvPicPr>
          <p:cNvPr id="69"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3590" y="6529875"/>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878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44002" cy="423863"/>
            <a:chOff x="0" y="432809"/>
            <a:chExt cx="9144002"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44000" cy="327348"/>
              <a:chOff x="395536" y="96514"/>
              <a:chExt cx="914400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77290"/>
            <a:ext cx="2930907" cy="5592740"/>
            <a:chOff x="-7471" y="850959"/>
            <a:chExt cx="2930907" cy="5592740"/>
          </a:xfrm>
        </p:grpSpPr>
        <p:sp>
          <p:nvSpPr>
            <p:cNvPr id="183" name="TextBox 182"/>
            <p:cNvSpPr txBox="1"/>
            <p:nvPr/>
          </p:nvSpPr>
          <p:spPr>
            <a:xfrm>
              <a:off x="0" y="897423"/>
              <a:ext cx="292343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tabLst>
                  <a:tab pos="179388" algn="l"/>
                </a:tabLst>
              </a:pPr>
              <a:r>
                <a:rPr lang="en-US" sz="1200" dirty="0">
                  <a:solidFill>
                    <a:srgbClr val="666666"/>
                  </a:solidFill>
                  <a:latin typeface="Arial" pitchFamily="34" charset="0"/>
                  <a:ea typeface="Open Sans" pitchFamily="34" charset="0"/>
                  <a:cs typeface="Arial" pitchFamily="34" charset="0"/>
                </a:rPr>
                <a:t>	A</a:t>
              </a:r>
            </a:p>
          </p:txBody>
        </p:sp>
        <p:sp>
          <p:nvSpPr>
            <p:cNvPr id="184" name="Rectangle 183"/>
            <p:cNvSpPr/>
            <p:nvPr/>
          </p:nvSpPr>
          <p:spPr>
            <a:xfrm>
              <a:off x="-7471" y="850959"/>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IT</a:t>
              </a:r>
            </a:p>
          </p:txBody>
        </p:sp>
        <p:sp>
          <p:nvSpPr>
            <p:cNvPr id="185" name="Rectangle 184"/>
            <p:cNvSpPr/>
            <p:nvPr/>
          </p:nvSpPr>
          <p:spPr>
            <a:xfrm>
              <a:off x="-7471" y="1149379"/>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6" name="Rectangle 185"/>
            <p:cNvSpPr/>
            <p:nvPr/>
          </p:nvSpPr>
          <p:spPr>
            <a:xfrm>
              <a:off x="-7471" y="2076824"/>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EDU</a:t>
              </a:r>
            </a:p>
          </p:txBody>
        </p:sp>
        <p:sp>
          <p:nvSpPr>
            <p:cNvPr id="187" name="Rectangle 186"/>
            <p:cNvSpPr/>
            <p:nvPr/>
          </p:nvSpPr>
          <p:spPr>
            <a:xfrm>
              <a:off x="-5473" y="2368865"/>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296310"/>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9" name="Rectangle 188"/>
            <p:cNvSpPr/>
            <p:nvPr/>
          </p:nvSpPr>
          <p:spPr>
            <a:xfrm>
              <a:off x="-7471" y="4223755"/>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FAC</a:t>
              </a:r>
            </a:p>
          </p:txBody>
        </p:sp>
        <p:sp>
          <p:nvSpPr>
            <p:cNvPr id="190" name="Rectangle 189"/>
            <p:cNvSpPr/>
            <p:nvPr/>
          </p:nvSpPr>
          <p:spPr>
            <a:xfrm>
              <a:off x="-7471" y="4515796"/>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1" name="Rectangle 190"/>
            <p:cNvSpPr/>
            <p:nvPr/>
          </p:nvSpPr>
          <p:spPr>
            <a:xfrm>
              <a:off x="-7471" y="5443241"/>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LIB</a:t>
              </a:r>
            </a:p>
          </p:txBody>
        </p:sp>
        <p:sp>
          <p:nvSpPr>
            <p:cNvPr id="192" name="Rectangle 191"/>
            <p:cNvSpPr/>
            <p:nvPr/>
          </p:nvSpPr>
          <p:spPr>
            <a:xfrm>
              <a:off x="-7471" y="5735282"/>
              <a:ext cx="2922795" cy="70841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195" name="TextBox 194"/>
            <p:cNvSpPr txBox="1"/>
            <p:nvPr/>
          </p:nvSpPr>
          <p:spPr>
            <a:xfrm>
              <a:off x="0"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197" name="TextBox 196"/>
            <p:cNvSpPr txBox="1"/>
            <p:nvPr/>
          </p:nvSpPr>
          <p:spPr>
            <a:xfrm>
              <a:off x="0"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199" name="TextBox 198"/>
            <p:cNvSpPr txBox="1"/>
            <p:nvPr/>
          </p:nvSpPr>
          <p:spPr>
            <a:xfrm>
              <a:off x="0"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201" name="TextBox 200"/>
            <p:cNvSpPr txBox="1"/>
            <p:nvPr/>
          </p:nvSpPr>
          <p:spPr>
            <a:xfrm>
              <a:off x="0" y="5850961"/>
              <a:ext cx="2886875"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46170"/>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7"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037" y="1406329"/>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p:cNvSpPr/>
          <p:nvPr/>
        </p:nvSpPr>
        <p:spPr>
          <a:xfrm>
            <a:off x="-5473" y="3438083"/>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INT</a:t>
            </a:r>
          </a:p>
        </p:txBody>
      </p:sp>
      <p:pic>
        <p:nvPicPr>
          <p:cNvPr id="90"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629486"/>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092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a:xfrm>
            <a:off x="2913326" y="863875"/>
            <a:ext cx="6101641" cy="377213"/>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Modify Solution</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77290"/>
            <a:ext cx="2930907" cy="5592740"/>
            <a:chOff x="-7471" y="850959"/>
            <a:chExt cx="2930907" cy="5592740"/>
          </a:xfrm>
        </p:grpSpPr>
        <p:sp>
          <p:nvSpPr>
            <p:cNvPr id="183" name="TextBox 182"/>
            <p:cNvSpPr txBox="1"/>
            <p:nvPr/>
          </p:nvSpPr>
          <p:spPr>
            <a:xfrm>
              <a:off x="0" y="897423"/>
              <a:ext cx="292343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tabLst>
                  <a:tab pos="179388" algn="l"/>
                </a:tabLst>
              </a:pPr>
              <a:r>
                <a:rPr lang="en-US" sz="1200" dirty="0">
                  <a:solidFill>
                    <a:srgbClr val="666666"/>
                  </a:solidFill>
                  <a:latin typeface="Arial" pitchFamily="34" charset="0"/>
                  <a:ea typeface="Open Sans" pitchFamily="34" charset="0"/>
                  <a:cs typeface="Arial" pitchFamily="34" charset="0"/>
                </a:rPr>
                <a:t>	A</a:t>
              </a:r>
            </a:p>
          </p:txBody>
        </p:sp>
        <p:sp>
          <p:nvSpPr>
            <p:cNvPr id="184" name="Rectangle 183"/>
            <p:cNvSpPr/>
            <p:nvPr/>
          </p:nvSpPr>
          <p:spPr>
            <a:xfrm>
              <a:off x="-7471" y="850959"/>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IT</a:t>
              </a:r>
            </a:p>
          </p:txBody>
        </p:sp>
        <p:sp>
          <p:nvSpPr>
            <p:cNvPr id="185" name="Rectangle 184"/>
            <p:cNvSpPr/>
            <p:nvPr/>
          </p:nvSpPr>
          <p:spPr>
            <a:xfrm>
              <a:off x="-7471" y="1149379"/>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6" name="Rectangle 185"/>
            <p:cNvSpPr/>
            <p:nvPr/>
          </p:nvSpPr>
          <p:spPr>
            <a:xfrm>
              <a:off x="-7471" y="2076824"/>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EDU</a:t>
              </a:r>
            </a:p>
          </p:txBody>
        </p:sp>
        <p:sp>
          <p:nvSpPr>
            <p:cNvPr id="187" name="Rectangle 186"/>
            <p:cNvSpPr/>
            <p:nvPr/>
          </p:nvSpPr>
          <p:spPr>
            <a:xfrm>
              <a:off x="-5473" y="2368865"/>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296310"/>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9" name="Rectangle 188"/>
            <p:cNvSpPr/>
            <p:nvPr/>
          </p:nvSpPr>
          <p:spPr>
            <a:xfrm>
              <a:off x="-7471" y="4223755"/>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FAC</a:t>
              </a:r>
            </a:p>
          </p:txBody>
        </p:sp>
        <p:sp>
          <p:nvSpPr>
            <p:cNvPr id="190" name="Rectangle 189"/>
            <p:cNvSpPr/>
            <p:nvPr/>
          </p:nvSpPr>
          <p:spPr>
            <a:xfrm>
              <a:off x="-7471" y="4515796"/>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1" name="Rectangle 190"/>
            <p:cNvSpPr/>
            <p:nvPr/>
          </p:nvSpPr>
          <p:spPr>
            <a:xfrm>
              <a:off x="-7471" y="5443241"/>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LIB</a:t>
              </a:r>
            </a:p>
          </p:txBody>
        </p:sp>
        <p:sp>
          <p:nvSpPr>
            <p:cNvPr id="192" name="Rectangle 191"/>
            <p:cNvSpPr/>
            <p:nvPr/>
          </p:nvSpPr>
          <p:spPr>
            <a:xfrm>
              <a:off x="-7471" y="5735282"/>
              <a:ext cx="2922795" cy="70841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195" name="TextBox 194"/>
            <p:cNvSpPr txBox="1"/>
            <p:nvPr/>
          </p:nvSpPr>
          <p:spPr>
            <a:xfrm>
              <a:off x="0"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197" name="TextBox 196"/>
            <p:cNvSpPr txBox="1"/>
            <p:nvPr/>
          </p:nvSpPr>
          <p:spPr>
            <a:xfrm>
              <a:off x="0"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199" name="TextBox 198"/>
            <p:cNvSpPr txBox="1"/>
            <p:nvPr/>
          </p:nvSpPr>
          <p:spPr>
            <a:xfrm>
              <a:off x="0"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201" name="TextBox 200"/>
            <p:cNvSpPr txBox="1"/>
            <p:nvPr/>
          </p:nvSpPr>
          <p:spPr>
            <a:xfrm>
              <a:off x="0" y="5850961"/>
              <a:ext cx="2886875"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1" name="TextBox 210"/>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Modify Solution</a:t>
            </a:r>
          </a:p>
        </p:txBody>
      </p:sp>
      <p:sp>
        <p:nvSpPr>
          <p:cNvPr id="212" name="TextBox 211"/>
          <p:cNvSpPr txBox="1"/>
          <p:nvPr/>
        </p:nvSpPr>
        <p:spPr>
          <a:xfrm>
            <a:off x="2947506" y="1395100"/>
            <a:ext cx="1635864" cy="261610"/>
          </a:xfrm>
          <a:prstGeom prst="rect">
            <a:avLst/>
          </a:prstGeom>
          <a:noFill/>
        </p:spPr>
        <p:txBody>
          <a:bodyPr wrap="square" rtlCol="0">
            <a:spAutoFit/>
          </a:bodyPr>
          <a:lstStyle/>
          <a:p>
            <a:pPr algn="r"/>
            <a:r>
              <a:rPr lang="en-US" sz="1100" dirty="0">
                <a:solidFill>
                  <a:srgbClr val="004990"/>
                </a:solidFill>
                <a:cs typeface="Arial"/>
              </a:rPr>
              <a:t>* </a:t>
            </a:r>
            <a:r>
              <a:rPr lang="en-US" sz="1100" dirty="0">
                <a:solidFill>
                  <a:srgbClr val="666666"/>
                </a:solidFill>
                <a:cs typeface="Arial"/>
              </a:rPr>
              <a:t>ID</a:t>
            </a:r>
            <a:r>
              <a:rPr lang="en-US" sz="1100" dirty="0">
                <a:solidFill>
                  <a:srgbClr val="666666"/>
                </a:solidFill>
                <a:latin typeface="Arial"/>
                <a:cs typeface="Arial"/>
              </a:rPr>
              <a:t>:</a:t>
            </a:r>
          </a:p>
        </p:txBody>
      </p:sp>
      <p:sp>
        <p:nvSpPr>
          <p:cNvPr id="213" name="Rectangle 212"/>
          <p:cNvSpPr/>
          <p:nvPr/>
        </p:nvSpPr>
        <p:spPr>
          <a:xfrm>
            <a:off x="4582249" y="1363611"/>
            <a:ext cx="626696" cy="301425"/>
          </a:xfrm>
          <a:prstGeom prst="rect">
            <a:avLst/>
          </a:prstGeom>
          <a:solidFill>
            <a:schemeClr val="bg1">
              <a:lumMod val="9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a:p>
            <a:pPr>
              <a:tabLst>
                <a:tab pos="88900" algn="l"/>
              </a:tabLst>
            </a:pPr>
            <a:r>
              <a:rPr lang="en-US" sz="1100" dirty="0">
                <a:solidFill>
                  <a:schemeClr val="tx1"/>
                </a:solidFill>
                <a:latin typeface="Arial"/>
                <a:cs typeface="Arial"/>
              </a:rPr>
              <a:t>IT	</a:t>
            </a:r>
          </a:p>
        </p:txBody>
      </p:sp>
      <p:sp>
        <p:nvSpPr>
          <p:cNvPr id="214" name="TextBox 213"/>
          <p:cNvSpPr txBox="1"/>
          <p:nvPr/>
        </p:nvSpPr>
        <p:spPr>
          <a:xfrm>
            <a:off x="2947506" y="1958070"/>
            <a:ext cx="1635864" cy="261610"/>
          </a:xfrm>
          <a:prstGeom prst="rect">
            <a:avLst/>
          </a:prstGeom>
          <a:noFill/>
        </p:spPr>
        <p:txBody>
          <a:bodyPr wrap="square" rtlCol="0">
            <a:spAutoFit/>
          </a:bodyPr>
          <a:lstStyle/>
          <a:p>
            <a:pPr algn="r"/>
            <a:r>
              <a:rPr lang="en-US" sz="1100" dirty="0">
                <a:solidFill>
                  <a:srgbClr val="004990"/>
                </a:solidFill>
                <a:latin typeface="Arial"/>
                <a:cs typeface="Arial"/>
              </a:rPr>
              <a:t>* </a:t>
            </a:r>
            <a:r>
              <a:rPr lang="en-US" sz="1100" dirty="0">
                <a:solidFill>
                  <a:srgbClr val="666666"/>
                </a:solidFill>
                <a:cs typeface="Arial"/>
              </a:rPr>
              <a:t>Description</a:t>
            </a:r>
            <a:r>
              <a:rPr lang="en-US" sz="1100" dirty="0">
                <a:solidFill>
                  <a:srgbClr val="666666"/>
                </a:solidFill>
                <a:latin typeface="Arial"/>
                <a:cs typeface="Arial"/>
              </a:rPr>
              <a:t>:</a:t>
            </a:r>
          </a:p>
        </p:txBody>
      </p:sp>
      <p:sp>
        <p:nvSpPr>
          <p:cNvPr id="215" name="Rectangle 214"/>
          <p:cNvSpPr/>
          <p:nvPr/>
        </p:nvSpPr>
        <p:spPr>
          <a:xfrm>
            <a:off x="4582249" y="1941274"/>
            <a:ext cx="3305878" cy="301425"/>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IT Support</a:t>
            </a:r>
          </a:p>
        </p:txBody>
      </p:sp>
      <p:grpSp>
        <p:nvGrpSpPr>
          <p:cNvPr id="235" name="Group 234"/>
          <p:cNvGrpSpPr/>
          <p:nvPr/>
        </p:nvGrpSpPr>
        <p:grpSpPr>
          <a:xfrm>
            <a:off x="0" y="6446170"/>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5473" y="3438083"/>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INT</a:t>
            </a:r>
          </a:p>
        </p:txBody>
      </p:sp>
      <p:pic>
        <p:nvPicPr>
          <p:cNvPr id="64"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90" y="617529"/>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2947506" y="2521040"/>
            <a:ext cx="1635864" cy="261610"/>
          </a:xfrm>
          <a:prstGeom prst="rect">
            <a:avLst/>
          </a:prstGeom>
          <a:noFill/>
        </p:spPr>
        <p:txBody>
          <a:bodyPr wrap="square" rtlCol="0">
            <a:spAutoFit/>
          </a:bodyPr>
          <a:lstStyle/>
          <a:p>
            <a:pPr algn="r"/>
            <a:r>
              <a:rPr lang="en-US" sz="1100" dirty="0">
                <a:solidFill>
                  <a:srgbClr val="004990"/>
                </a:solidFill>
                <a:latin typeface="Arial"/>
                <a:cs typeface="Arial"/>
              </a:rPr>
              <a:t>* </a:t>
            </a:r>
            <a:r>
              <a:rPr lang="en-US" sz="1100" dirty="0">
                <a:solidFill>
                  <a:srgbClr val="666666"/>
                </a:solidFill>
                <a:cs typeface="Arial"/>
              </a:rPr>
              <a:t>Solution Text</a:t>
            </a:r>
            <a:r>
              <a:rPr lang="en-US" sz="1100" dirty="0">
                <a:solidFill>
                  <a:srgbClr val="666666"/>
                </a:solidFill>
                <a:latin typeface="Arial"/>
                <a:cs typeface="Arial"/>
              </a:rPr>
              <a:t>:</a:t>
            </a:r>
          </a:p>
        </p:txBody>
      </p:sp>
      <p:sp>
        <p:nvSpPr>
          <p:cNvPr id="63" name="Rectangle 62"/>
          <p:cNvSpPr/>
          <p:nvPr/>
        </p:nvSpPr>
        <p:spPr>
          <a:xfrm>
            <a:off x="4582249" y="2518936"/>
            <a:ext cx="3305878" cy="2131150"/>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IT Support</a:t>
            </a:r>
          </a:p>
        </p:txBody>
      </p:sp>
      <p:sp>
        <p:nvSpPr>
          <p:cNvPr id="65" name="Rectangle 64"/>
          <p:cNvSpPr/>
          <p:nvPr/>
        </p:nvSpPr>
        <p:spPr>
          <a:xfrm>
            <a:off x="5677434" y="6446173"/>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Save</a:t>
            </a:r>
          </a:p>
        </p:txBody>
      </p:sp>
      <p:sp>
        <p:nvSpPr>
          <p:cNvPr id="66" name="Rectangle 65"/>
          <p:cNvSpPr/>
          <p:nvPr/>
        </p:nvSpPr>
        <p:spPr>
          <a:xfrm>
            <a:off x="6739509" y="6446172"/>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sp>
        <p:nvSpPr>
          <p:cNvPr id="67" name="Rectangle 66"/>
          <p:cNvSpPr/>
          <p:nvPr/>
        </p:nvSpPr>
        <p:spPr>
          <a:xfrm>
            <a:off x="7800863" y="6446172"/>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Delete</a:t>
            </a:r>
          </a:p>
        </p:txBody>
      </p:sp>
      <p:pic>
        <p:nvPicPr>
          <p:cNvPr id="68"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7285" y="6564602"/>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431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44002" cy="423863"/>
            <a:chOff x="0" y="432809"/>
            <a:chExt cx="9144002"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44000" cy="327348"/>
              <a:chOff x="395536" y="96514"/>
              <a:chExt cx="914400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77290"/>
            <a:ext cx="2930907" cy="5592740"/>
            <a:chOff x="-7471" y="850959"/>
            <a:chExt cx="2930907" cy="5592740"/>
          </a:xfrm>
        </p:grpSpPr>
        <p:sp>
          <p:nvSpPr>
            <p:cNvPr id="183" name="TextBox 182"/>
            <p:cNvSpPr txBox="1"/>
            <p:nvPr/>
          </p:nvSpPr>
          <p:spPr>
            <a:xfrm>
              <a:off x="0" y="897423"/>
              <a:ext cx="292343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tabLst>
                  <a:tab pos="179388" algn="l"/>
                </a:tabLst>
              </a:pPr>
              <a:r>
                <a:rPr lang="en-US" sz="1200" dirty="0">
                  <a:solidFill>
                    <a:srgbClr val="666666"/>
                  </a:solidFill>
                  <a:latin typeface="Arial" pitchFamily="34" charset="0"/>
                  <a:ea typeface="Open Sans" pitchFamily="34" charset="0"/>
                  <a:cs typeface="Arial" pitchFamily="34" charset="0"/>
                </a:rPr>
                <a:t>	A</a:t>
              </a:r>
            </a:p>
          </p:txBody>
        </p:sp>
        <p:sp>
          <p:nvSpPr>
            <p:cNvPr id="184" name="Rectangle 183"/>
            <p:cNvSpPr/>
            <p:nvPr/>
          </p:nvSpPr>
          <p:spPr>
            <a:xfrm>
              <a:off x="-7471" y="850959"/>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IT</a:t>
              </a:r>
            </a:p>
          </p:txBody>
        </p:sp>
        <p:sp>
          <p:nvSpPr>
            <p:cNvPr id="185" name="Rectangle 184"/>
            <p:cNvSpPr/>
            <p:nvPr/>
          </p:nvSpPr>
          <p:spPr>
            <a:xfrm>
              <a:off x="-7471" y="1149379"/>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6" name="Rectangle 185"/>
            <p:cNvSpPr/>
            <p:nvPr/>
          </p:nvSpPr>
          <p:spPr>
            <a:xfrm>
              <a:off x="-7471" y="2076824"/>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EDU</a:t>
              </a:r>
            </a:p>
          </p:txBody>
        </p:sp>
        <p:sp>
          <p:nvSpPr>
            <p:cNvPr id="187" name="Rectangle 186"/>
            <p:cNvSpPr/>
            <p:nvPr/>
          </p:nvSpPr>
          <p:spPr>
            <a:xfrm>
              <a:off x="-5473" y="2368865"/>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296310"/>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9" name="Rectangle 188"/>
            <p:cNvSpPr/>
            <p:nvPr/>
          </p:nvSpPr>
          <p:spPr>
            <a:xfrm>
              <a:off x="-7471" y="4223755"/>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FAC</a:t>
              </a:r>
            </a:p>
          </p:txBody>
        </p:sp>
        <p:sp>
          <p:nvSpPr>
            <p:cNvPr id="190" name="Rectangle 189"/>
            <p:cNvSpPr/>
            <p:nvPr/>
          </p:nvSpPr>
          <p:spPr>
            <a:xfrm>
              <a:off x="-7471" y="4515796"/>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1" name="Rectangle 190"/>
            <p:cNvSpPr/>
            <p:nvPr/>
          </p:nvSpPr>
          <p:spPr>
            <a:xfrm>
              <a:off x="-7471" y="5443241"/>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LIB</a:t>
              </a:r>
            </a:p>
          </p:txBody>
        </p:sp>
        <p:sp>
          <p:nvSpPr>
            <p:cNvPr id="192" name="Rectangle 191"/>
            <p:cNvSpPr/>
            <p:nvPr/>
          </p:nvSpPr>
          <p:spPr>
            <a:xfrm>
              <a:off x="-7471" y="5735282"/>
              <a:ext cx="2922795" cy="70841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195" name="TextBox 194"/>
            <p:cNvSpPr txBox="1"/>
            <p:nvPr/>
          </p:nvSpPr>
          <p:spPr>
            <a:xfrm>
              <a:off x="0"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197" name="TextBox 196"/>
            <p:cNvSpPr txBox="1"/>
            <p:nvPr/>
          </p:nvSpPr>
          <p:spPr>
            <a:xfrm>
              <a:off x="0"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199" name="TextBox 198"/>
            <p:cNvSpPr txBox="1"/>
            <p:nvPr/>
          </p:nvSpPr>
          <p:spPr>
            <a:xfrm>
              <a:off x="0"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201" name="TextBox 200"/>
            <p:cNvSpPr txBox="1"/>
            <p:nvPr/>
          </p:nvSpPr>
          <p:spPr>
            <a:xfrm>
              <a:off x="0" y="5850961"/>
              <a:ext cx="2886875"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46170"/>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7"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1472" y="6562450"/>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p:cNvSpPr/>
          <p:nvPr/>
        </p:nvSpPr>
        <p:spPr>
          <a:xfrm>
            <a:off x="-5473" y="3438083"/>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INT</a:t>
            </a:r>
          </a:p>
        </p:txBody>
      </p:sp>
      <p:pic>
        <p:nvPicPr>
          <p:cNvPr id="90"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629486"/>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617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74" y="0"/>
            <a:ext cx="9149474" cy="6858000"/>
          </a:xfrm>
          <a:prstGeom prst="rect">
            <a:avLst/>
          </a:prstGeom>
          <a:gradFill>
            <a:gsLst>
              <a:gs pos="0">
                <a:srgbClr val="2DABB3"/>
              </a:gs>
              <a:gs pos="100000">
                <a:srgbClr val="1A4D80"/>
              </a:gs>
              <a:gs pos="50000">
                <a:srgbClr val="178299"/>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3979804" y="1261668"/>
            <a:ext cx="1734964" cy="1657380"/>
            <a:chOff x="3979804" y="1261668"/>
            <a:chExt cx="1734964" cy="1657380"/>
          </a:xfrm>
        </p:grpSpPr>
        <p:sp>
          <p:nvSpPr>
            <p:cNvPr id="167" name="Rounded Rectangle 166"/>
            <p:cNvSpPr/>
            <p:nvPr/>
          </p:nvSpPr>
          <p:spPr>
            <a:xfrm>
              <a:off x="3979804" y="1262676"/>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3" name="TextBox 172"/>
            <p:cNvSpPr txBox="1"/>
            <p:nvPr/>
          </p:nvSpPr>
          <p:spPr>
            <a:xfrm>
              <a:off x="3979804" y="1261668"/>
              <a:ext cx="1734916" cy="267184"/>
            </a:xfrm>
            <a:prstGeom prst="rect">
              <a:avLst/>
            </a:prstGeom>
            <a:noFill/>
          </p:spPr>
          <p:txBody>
            <a:bodyPr wrap="square" tIns="36000" rtlCol="0">
              <a:spAutoFit/>
            </a:bodyPr>
            <a:lstStyle/>
            <a:p>
              <a:r>
                <a:rPr lang="en-US" sz="1200" dirty="0">
                  <a:solidFill>
                    <a:srgbClr val="333333"/>
                  </a:solidFill>
                  <a:latin typeface="Arial"/>
                  <a:cs typeface="Arial"/>
                </a:rPr>
                <a:t>New Ticket</a:t>
              </a:r>
            </a:p>
          </p:txBody>
        </p:sp>
      </p:grpSp>
      <p:grpSp>
        <p:nvGrpSpPr>
          <p:cNvPr id="9" name="Group 8"/>
          <p:cNvGrpSpPr/>
          <p:nvPr/>
        </p:nvGrpSpPr>
        <p:grpSpPr>
          <a:xfrm>
            <a:off x="2128221" y="1258501"/>
            <a:ext cx="1734964" cy="1656372"/>
            <a:chOff x="2128221" y="1258501"/>
            <a:chExt cx="1734964" cy="1656372"/>
          </a:xfrm>
        </p:grpSpPr>
        <p:sp>
          <p:nvSpPr>
            <p:cNvPr id="125" name="Rounded Rectangle 124"/>
            <p:cNvSpPr/>
            <p:nvPr/>
          </p:nvSpPr>
          <p:spPr>
            <a:xfrm>
              <a:off x="2128221" y="1258501"/>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6" name="TextBox 125"/>
            <p:cNvSpPr txBox="1"/>
            <p:nvPr/>
          </p:nvSpPr>
          <p:spPr>
            <a:xfrm>
              <a:off x="2128221" y="1260298"/>
              <a:ext cx="1732706" cy="267184"/>
            </a:xfrm>
            <a:prstGeom prst="rect">
              <a:avLst/>
            </a:prstGeom>
            <a:noFill/>
          </p:spPr>
          <p:txBody>
            <a:bodyPr wrap="square" tIns="36000" rtlCol="0">
              <a:spAutoFit/>
            </a:bodyPr>
            <a:lstStyle/>
            <a:p>
              <a:r>
                <a:rPr lang="en-US" sz="1200" dirty="0">
                  <a:solidFill>
                    <a:srgbClr val="333333"/>
                  </a:solidFill>
                  <a:latin typeface="Arial"/>
                  <a:cs typeface="Arial"/>
                </a:rPr>
                <a:t>My Tickets</a:t>
              </a:r>
            </a:p>
          </p:txBody>
        </p:sp>
      </p:grpSp>
      <p:sp>
        <p:nvSpPr>
          <p:cNvPr id="7" name="TextBox 6"/>
          <p:cNvSpPr txBox="1"/>
          <p:nvPr/>
        </p:nvSpPr>
        <p:spPr>
          <a:xfrm>
            <a:off x="179327" y="693616"/>
            <a:ext cx="1279769" cy="369332"/>
          </a:xfrm>
          <a:prstGeom prst="rect">
            <a:avLst/>
          </a:prstGeom>
          <a:noFill/>
        </p:spPr>
        <p:txBody>
          <a:bodyPr wrap="square" rtlCol="0">
            <a:spAutoFit/>
          </a:bodyPr>
          <a:lstStyle/>
          <a:p>
            <a:r>
              <a:rPr lang="en-US" dirty="0">
                <a:solidFill>
                  <a:schemeClr val="bg1"/>
                </a:solidFill>
                <a:latin typeface="Arial"/>
                <a:cs typeface="Arial"/>
              </a:rPr>
              <a:t>My Home</a:t>
            </a:r>
          </a:p>
        </p:txBody>
      </p:sp>
      <p:grpSp>
        <p:nvGrpSpPr>
          <p:cNvPr id="72" name="Group 71"/>
          <p:cNvGrpSpPr/>
          <p:nvPr/>
        </p:nvGrpSpPr>
        <p:grpSpPr>
          <a:xfrm>
            <a:off x="-5474" y="0"/>
            <a:ext cx="9149474" cy="423865"/>
            <a:chOff x="-5474" y="0"/>
            <a:chExt cx="9149474" cy="423865"/>
          </a:xfrm>
        </p:grpSpPr>
        <p:sp>
          <p:nvSpPr>
            <p:cNvPr id="73" name="Rectangle 72"/>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4" name="Straight Connector 73"/>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77" name="Straight Connector 76"/>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79" name="Rectangle 78"/>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81" name="TextBox 80"/>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82" name="Straight Connector 81"/>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4" name="Group 123"/>
          <p:cNvGrpSpPr/>
          <p:nvPr/>
        </p:nvGrpSpPr>
        <p:grpSpPr>
          <a:xfrm>
            <a:off x="262326" y="1230761"/>
            <a:ext cx="1760976" cy="1680085"/>
            <a:chOff x="257479" y="1235318"/>
            <a:chExt cx="1760976" cy="1680085"/>
          </a:xfrm>
        </p:grpSpPr>
        <p:sp>
          <p:nvSpPr>
            <p:cNvPr id="148" name="Rounded Rectangle 147"/>
            <p:cNvSpPr/>
            <p:nvPr/>
          </p:nvSpPr>
          <p:spPr>
            <a:xfrm>
              <a:off x="283491" y="1258766"/>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0" name="TextBox 149"/>
            <p:cNvSpPr txBox="1"/>
            <p:nvPr/>
          </p:nvSpPr>
          <p:spPr>
            <a:xfrm>
              <a:off x="257479" y="1235318"/>
              <a:ext cx="1651670" cy="276999"/>
            </a:xfrm>
            <a:prstGeom prst="rect">
              <a:avLst/>
            </a:prstGeom>
            <a:noFill/>
          </p:spPr>
          <p:txBody>
            <a:bodyPr wrap="square" rtlCol="0">
              <a:spAutoFit/>
            </a:bodyPr>
            <a:lstStyle/>
            <a:p>
              <a:r>
                <a:rPr lang="en-US" sz="1200" dirty="0">
                  <a:solidFill>
                    <a:srgbClr val="404040"/>
                  </a:solidFill>
                  <a:cs typeface="Arial"/>
                </a:rPr>
                <a:t>Support Solutions</a:t>
              </a:r>
              <a:endParaRPr lang="en-US" sz="1200" dirty="0">
                <a:solidFill>
                  <a:srgbClr val="404040"/>
                </a:solidFill>
                <a:latin typeface="Arial"/>
                <a:cs typeface="Arial"/>
              </a:endParaRPr>
            </a:p>
          </p:txBody>
        </p:sp>
        <p:sp>
          <p:nvSpPr>
            <p:cNvPr id="151" name="TextBox 150"/>
            <p:cNvSpPr txBox="1"/>
            <p:nvPr/>
          </p:nvSpPr>
          <p:spPr>
            <a:xfrm>
              <a:off x="1182444" y="2122357"/>
              <a:ext cx="732328" cy="646331"/>
            </a:xfrm>
            <a:prstGeom prst="rect">
              <a:avLst/>
            </a:prstGeom>
            <a:noFill/>
          </p:spPr>
          <p:txBody>
            <a:bodyPr wrap="square" rtlCol="0">
              <a:spAutoFit/>
            </a:bodyPr>
            <a:lstStyle/>
            <a:p>
              <a:r>
                <a:rPr lang="en-US" sz="3600" dirty="0">
                  <a:solidFill>
                    <a:srgbClr val="92D050"/>
                  </a:solidFill>
                  <a:latin typeface="Arial"/>
                  <a:cs typeface="Arial"/>
                </a:rPr>
                <a:t>25</a:t>
              </a:r>
            </a:p>
          </p:txBody>
        </p:sp>
        <p:sp>
          <p:nvSpPr>
            <p:cNvPr id="157" name="TextBox 156"/>
            <p:cNvSpPr txBox="1"/>
            <p:nvPr/>
          </p:nvSpPr>
          <p:spPr>
            <a:xfrm>
              <a:off x="259137" y="2669182"/>
              <a:ext cx="1759317" cy="246221"/>
            </a:xfrm>
            <a:prstGeom prst="rect">
              <a:avLst/>
            </a:prstGeom>
            <a:noFill/>
          </p:spPr>
          <p:txBody>
            <a:bodyPr wrap="square" rtlCol="0">
              <a:spAutoFit/>
            </a:bodyPr>
            <a:lstStyle/>
            <a:p>
              <a:pPr algn="r"/>
              <a:r>
                <a:rPr lang="en-US" sz="1000" dirty="0">
                  <a:solidFill>
                    <a:schemeClr val="tx1">
                      <a:lumMod val="95000"/>
                      <a:lumOff val="5000"/>
                    </a:schemeClr>
                  </a:solidFill>
                  <a:latin typeface="Arial"/>
                  <a:cs typeface="Arial"/>
                </a:rPr>
                <a:t>Solutions Available</a:t>
              </a:r>
            </a:p>
          </p:txBody>
        </p:sp>
      </p:grpSp>
      <p:pic>
        <p:nvPicPr>
          <p:cNvPr id="158" name="Picture 2" descr="C:\Users\D053544\Desktop\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083" y="1903983"/>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159" name="TextBox 158"/>
          <p:cNvSpPr txBox="1"/>
          <p:nvPr/>
        </p:nvSpPr>
        <p:spPr>
          <a:xfrm>
            <a:off x="3389222" y="2147503"/>
            <a:ext cx="465443" cy="646331"/>
          </a:xfrm>
          <a:prstGeom prst="rect">
            <a:avLst/>
          </a:prstGeom>
          <a:noFill/>
        </p:spPr>
        <p:txBody>
          <a:bodyPr wrap="square" rtlCol="0">
            <a:spAutoFit/>
          </a:bodyPr>
          <a:lstStyle/>
          <a:p>
            <a:r>
              <a:rPr lang="en-US" sz="3600" dirty="0">
                <a:solidFill>
                  <a:srgbClr val="FFC000"/>
                </a:solidFill>
                <a:latin typeface="Arial"/>
                <a:cs typeface="Arial"/>
              </a:rPr>
              <a:t>2</a:t>
            </a:r>
          </a:p>
        </p:txBody>
      </p:sp>
      <p:sp>
        <p:nvSpPr>
          <p:cNvPr id="160" name="TextBox 159"/>
          <p:cNvSpPr txBox="1"/>
          <p:nvPr/>
        </p:nvSpPr>
        <p:spPr>
          <a:xfrm>
            <a:off x="2114622" y="2675456"/>
            <a:ext cx="1759317" cy="246221"/>
          </a:xfrm>
          <a:prstGeom prst="rect">
            <a:avLst/>
          </a:prstGeom>
          <a:noFill/>
        </p:spPr>
        <p:txBody>
          <a:bodyPr wrap="square" rtlCol="0">
            <a:spAutoFit/>
          </a:bodyPr>
          <a:lstStyle/>
          <a:p>
            <a:pPr algn="r"/>
            <a:r>
              <a:rPr lang="en-US" sz="1000" dirty="0">
                <a:solidFill>
                  <a:schemeClr val="tx1">
                    <a:lumMod val="95000"/>
                    <a:lumOff val="5000"/>
                  </a:schemeClr>
                </a:solidFill>
                <a:latin typeface="Arial"/>
                <a:cs typeface="Arial"/>
              </a:rPr>
              <a:t>Waiting to be confirmed</a:t>
            </a:r>
          </a:p>
        </p:txBody>
      </p:sp>
      <p:pic>
        <p:nvPicPr>
          <p:cNvPr id="161" name="Picture 2" descr="C:\Users\D053544\Desktop\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7777" y="1890251"/>
            <a:ext cx="501864" cy="5968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a:stretch>
            <a:fillRect/>
          </a:stretch>
        </p:blipFill>
        <p:spPr>
          <a:xfrm>
            <a:off x="5337813" y="2302287"/>
            <a:ext cx="318624" cy="362573"/>
          </a:xfrm>
          <a:prstGeom prst="rect">
            <a:avLst/>
          </a:prstGeom>
        </p:spPr>
      </p:pic>
      <p:pic>
        <p:nvPicPr>
          <p:cNvPr id="178" name="Picture 2" descr="C:\Users\D053544\Desktop\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2322" y="1892510"/>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170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2913326" y="863875"/>
            <a:ext cx="6101641" cy="377213"/>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Create Solution</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77290"/>
            <a:ext cx="2930907" cy="5592740"/>
            <a:chOff x="-7471" y="850959"/>
            <a:chExt cx="2930907" cy="5592740"/>
          </a:xfrm>
        </p:grpSpPr>
        <p:sp>
          <p:nvSpPr>
            <p:cNvPr id="183" name="TextBox 182"/>
            <p:cNvSpPr txBox="1"/>
            <p:nvPr/>
          </p:nvSpPr>
          <p:spPr>
            <a:xfrm>
              <a:off x="0" y="897423"/>
              <a:ext cx="292343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tabLst>
                  <a:tab pos="179388" algn="l"/>
                </a:tabLst>
              </a:pPr>
              <a:r>
                <a:rPr lang="en-US" sz="1200" dirty="0">
                  <a:solidFill>
                    <a:srgbClr val="666666"/>
                  </a:solidFill>
                  <a:latin typeface="Arial" pitchFamily="34" charset="0"/>
                  <a:ea typeface="Open Sans" pitchFamily="34" charset="0"/>
                  <a:cs typeface="Arial" pitchFamily="34" charset="0"/>
                </a:rPr>
                <a:t>	A</a:t>
              </a:r>
            </a:p>
          </p:txBody>
        </p:sp>
        <p:sp>
          <p:nvSpPr>
            <p:cNvPr id="184" name="Rectangle 183"/>
            <p:cNvSpPr/>
            <p:nvPr/>
          </p:nvSpPr>
          <p:spPr>
            <a:xfrm>
              <a:off x="-7471" y="850959"/>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IT</a:t>
              </a:r>
            </a:p>
          </p:txBody>
        </p:sp>
        <p:sp>
          <p:nvSpPr>
            <p:cNvPr id="185" name="Rectangle 184"/>
            <p:cNvSpPr/>
            <p:nvPr/>
          </p:nvSpPr>
          <p:spPr>
            <a:xfrm>
              <a:off x="-7471" y="1149379"/>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6" name="Rectangle 185"/>
            <p:cNvSpPr/>
            <p:nvPr/>
          </p:nvSpPr>
          <p:spPr>
            <a:xfrm>
              <a:off x="-7471" y="2076824"/>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EDU</a:t>
              </a:r>
            </a:p>
          </p:txBody>
        </p:sp>
        <p:sp>
          <p:nvSpPr>
            <p:cNvPr id="187" name="Rectangle 186"/>
            <p:cNvSpPr/>
            <p:nvPr/>
          </p:nvSpPr>
          <p:spPr>
            <a:xfrm>
              <a:off x="-5473" y="2368865"/>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296310"/>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9" name="Rectangle 188"/>
            <p:cNvSpPr/>
            <p:nvPr/>
          </p:nvSpPr>
          <p:spPr>
            <a:xfrm>
              <a:off x="-7471" y="4223755"/>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FAC</a:t>
              </a:r>
            </a:p>
          </p:txBody>
        </p:sp>
        <p:sp>
          <p:nvSpPr>
            <p:cNvPr id="190" name="Rectangle 189"/>
            <p:cNvSpPr/>
            <p:nvPr/>
          </p:nvSpPr>
          <p:spPr>
            <a:xfrm>
              <a:off x="-7471" y="4515796"/>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1" name="Rectangle 190"/>
            <p:cNvSpPr/>
            <p:nvPr/>
          </p:nvSpPr>
          <p:spPr>
            <a:xfrm>
              <a:off x="-7471" y="5443241"/>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LIB</a:t>
              </a:r>
            </a:p>
          </p:txBody>
        </p:sp>
        <p:sp>
          <p:nvSpPr>
            <p:cNvPr id="192" name="Rectangle 191"/>
            <p:cNvSpPr/>
            <p:nvPr/>
          </p:nvSpPr>
          <p:spPr>
            <a:xfrm>
              <a:off x="-7471" y="5735282"/>
              <a:ext cx="2922795" cy="70841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195" name="TextBox 194"/>
            <p:cNvSpPr txBox="1"/>
            <p:nvPr/>
          </p:nvSpPr>
          <p:spPr>
            <a:xfrm>
              <a:off x="0"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197" name="TextBox 196"/>
            <p:cNvSpPr txBox="1"/>
            <p:nvPr/>
          </p:nvSpPr>
          <p:spPr>
            <a:xfrm>
              <a:off x="0"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199" name="TextBox 198"/>
            <p:cNvSpPr txBox="1"/>
            <p:nvPr/>
          </p:nvSpPr>
          <p:spPr>
            <a:xfrm>
              <a:off x="0"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201" name="TextBox 200"/>
            <p:cNvSpPr txBox="1"/>
            <p:nvPr/>
          </p:nvSpPr>
          <p:spPr>
            <a:xfrm>
              <a:off x="0" y="5850961"/>
              <a:ext cx="2886875"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1" name="TextBox 210"/>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New Solution</a:t>
            </a:r>
          </a:p>
        </p:txBody>
      </p:sp>
      <p:sp>
        <p:nvSpPr>
          <p:cNvPr id="212" name="TextBox 211"/>
          <p:cNvSpPr txBox="1"/>
          <p:nvPr/>
        </p:nvSpPr>
        <p:spPr>
          <a:xfrm>
            <a:off x="2947506" y="1395100"/>
            <a:ext cx="1635864" cy="261610"/>
          </a:xfrm>
          <a:prstGeom prst="rect">
            <a:avLst/>
          </a:prstGeom>
          <a:noFill/>
        </p:spPr>
        <p:txBody>
          <a:bodyPr wrap="square" rtlCol="0">
            <a:spAutoFit/>
          </a:bodyPr>
          <a:lstStyle/>
          <a:p>
            <a:pPr algn="r"/>
            <a:r>
              <a:rPr lang="en-US" sz="1100" dirty="0">
                <a:solidFill>
                  <a:srgbClr val="004990"/>
                </a:solidFill>
                <a:cs typeface="Arial"/>
              </a:rPr>
              <a:t>* </a:t>
            </a:r>
            <a:r>
              <a:rPr lang="en-US" sz="1100" dirty="0">
                <a:solidFill>
                  <a:srgbClr val="666666"/>
                </a:solidFill>
                <a:cs typeface="Arial"/>
              </a:rPr>
              <a:t>ID</a:t>
            </a:r>
            <a:r>
              <a:rPr lang="en-US" sz="1100" dirty="0">
                <a:solidFill>
                  <a:srgbClr val="666666"/>
                </a:solidFill>
                <a:latin typeface="Arial"/>
                <a:cs typeface="Arial"/>
              </a:rPr>
              <a:t>:</a:t>
            </a:r>
          </a:p>
        </p:txBody>
      </p:sp>
      <p:sp>
        <p:nvSpPr>
          <p:cNvPr id="213" name="Rectangle 212"/>
          <p:cNvSpPr/>
          <p:nvPr/>
        </p:nvSpPr>
        <p:spPr>
          <a:xfrm>
            <a:off x="4582249" y="1363611"/>
            <a:ext cx="626696" cy="30142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a:p>
            <a:pPr>
              <a:tabLst>
                <a:tab pos="88900" algn="l"/>
              </a:tabLst>
            </a:pPr>
            <a:r>
              <a:rPr lang="en-US" sz="1100" dirty="0">
                <a:solidFill>
                  <a:schemeClr val="tx1"/>
                </a:solidFill>
                <a:latin typeface="Arial"/>
                <a:cs typeface="Arial"/>
              </a:rPr>
              <a:t>	</a:t>
            </a:r>
          </a:p>
        </p:txBody>
      </p:sp>
      <p:sp>
        <p:nvSpPr>
          <p:cNvPr id="214" name="TextBox 213"/>
          <p:cNvSpPr txBox="1"/>
          <p:nvPr/>
        </p:nvSpPr>
        <p:spPr>
          <a:xfrm>
            <a:off x="2947506" y="1958070"/>
            <a:ext cx="1635864" cy="261610"/>
          </a:xfrm>
          <a:prstGeom prst="rect">
            <a:avLst/>
          </a:prstGeom>
          <a:noFill/>
        </p:spPr>
        <p:txBody>
          <a:bodyPr wrap="square" rtlCol="0">
            <a:spAutoFit/>
          </a:bodyPr>
          <a:lstStyle/>
          <a:p>
            <a:pPr algn="r"/>
            <a:r>
              <a:rPr lang="en-US" sz="1100" dirty="0">
                <a:solidFill>
                  <a:srgbClr val="004990"/>
                </a:solidFill>
                <a:latin typeface="Arial"/>
                <a:cs typeface="Arial"/>
              </a:rPr>
              <a:t>* </a:t>
            </a:r>
            <a:r>
              <a:rPr lang="en-US" sz="1100" dirty="0">
                <a:solidFill>
                  <a:srgbClr val="666666"/>
                </a:solidFill>
                <a:cs typeface="Arial"/>
              </a:rPr>
              <a:t>Description</a:t>
            </a:r>
            <a:r>
              <a:rPr lang="en-US" sz="1100" dirty="0">
                <a:solidFill>
                  <a:srgbClr val="666666"/>
                </a:solidFill>
                <a:latin typeface="Arial"/>
                <a:cs typeface="Arial"/>
              </a:rPr>
              <a:t>:</a:t>
            </a:r>
          </a:p>
        </p:txBody>
      </p:sp>
      <p:sp>
        <p:nvSpPr>
          <p:cNvPr id="215" name="Rectangle 214"/>
          <p:cNvSpPr/>
          <p:nvPr/>
        </p:nvSpPr>
        <p:spPr>
          <a:xfrm>
            <a:off x="4582249" y="1941274"/>
            <a:ext cx="3305878" cy="301425"/>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grpSp>
        <p:nvGrpSpPr>
          <p:cNvPr id="235" name="Group 234"/>
          <p:cNvGrpSpPr/>
          <p:nvPr/>
        </p:nvGrpSpPr>
        <p:grpSpPr>
          <a:xfrm>
            <a:off x="0" y="6446170"/>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5473" y="3438083"/>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INT</a:t>
            </a:r>
          </a:p>
        </p:txBody>
      </p:sp>
      <p:pic>
        <p:nvPicPr>
          <p:cNvPr id="64"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90" y="617529"/>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2947506" y="2521040"/>
            <a:ext cx="1635864" cy="261610"/>
          </a:xfrm>
          <a:prstGeom prst="rect">
            <a:avLst/>
          </a:prstGeom>
          <a:noFill/>
        </p:spPr>
        <p:txBody>
          <a:bodyPr wrap="square" rtlCol="0">
            <a:spAutoFit/>
          </a:bodyPr>
          <a:lstStyle/>
          <a:p>
            <a:pPr algn="r"/>
            <a:r>
              <a:rPr lang="en-US" sz="1100" dirty="0">
                <a:solidFill>
                  <a:srgbClr val="004990"/>
                </a:solidFill>
                <a:latin typeface="Arial"/>
                <a:cs typeface="Arial"/>
              </a:rPr>
              <a:t>* </a:t>
            </a:r>
            <a:r>
              <a:rPr lang="en-US" sz="1100" dirty="0">
                <a:solidFill>
                  <a:srgbClr val="666666"/>
                </a:solidFill>
                <a:cs typeface="Arial"/>
              </a:rPr>
              <a:t>Solution Text</a:t>
            </a:r>
            <a:r>
              <a:rPr lang="en-US" sz="1100" dirty="0">
                <a:solidFill>
                  <a:srgbClr val="666666"/>
                </a:solidFill>
                <a:latin typeface="Arial"/>
                <a:cs typeface="Arial"/>
              </a:rPr>
              <a:t>:</a:t>
            </a:r>
          </a:p>
        </p:txBody>
      </p:sp>
      <p:sp>
        <p:nvSpPr>
          <p:cNvPr id="63" name="Rectangle 62"/>
          <p:cNvSpPr/>
          <p:nvPr/>
        </p:nvSpPr>
        <p:spPr>
          <a:xfrm>
            <a:off x="4582249" y="2518936"/>
            <a:ext cx="3305878" cy="2131150"/>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69" name="Rectangle 68"/>
          <p:cNvSpPr/>
          <p:nvPr/>
        </p:nvSpPr>
        <p:spPr>
          <a:xfrm>
            <a:off x="6751323" y="6444330"/>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Save</a:t>
            </a:r>
          </a:p>
        </p:txBody>
      </p:sp>
      <p:sp>
        <p:nvSpPr>
          <p:cNvPr id="70" name="Rectangle 69"/>
          <p:cNvSpPr/>
          <p:nvPr/>
        </p:nvSpPr>
        <p:spPr>
          <a:xfrm>
            <a:off x="7727860" y="6444329"/>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spTree>
    <p:extLst>
      <p:ext uri="{BB962C8B-B14F-4D97-AF65-F5344CB8AC3E}">
        <p14:creationId xmlns:p14="http://schemas.microsoft.com/office/powerpoint/2010/main" val="3751490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a:off x="2913326" y="863875"/>
            <a:ext cx="6101641" cy="377213"/>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Create Solution</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77290"/>
            <a:ext cx="2930907" cy="5592740"/>
            <a:chOff x="-7471" y="850959"/>
            <a:chExt cx="2930907" cy="5592740"/>
          </a:xfrm>
        </p:grpSpPr>
        <p:sp>
          <p:nvSpPr>
            <p:cNvPr id="183" name="TextBox 182"/>
            <p:cNvSpPr txBox="1"/>
            <p:nvPr/>
          </p:nvSpPr>
          <p:spPr>
            <a:xfrm>
              <a:off x="0" y="897423"/>
              <a:ext cx="292343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tabLst>
                  <a:tab pos="179388" algn="l"/>
                </a:tabLst>
              </a:pPr>
              <a:r>
                <a:rPr lang="en-US" sz="1200" dirty="0">
                  <a:solidFill>
                    <a:srgbClr val="666666"/>
                  </a:solidFill>
                  <a:latin typeface="Arial" pitchFamily="34" charset="0"/>
                  <a:ea typeface="Open Sans" pitchFamily="34" charset="0"/>
                  <a:cs typeface="Arial" pitchFamily="34" charset="0"/>
                </a:rPr>
                <a:t>	A</a:t>
              </a:r>
            </a:p>
          </p:txBody>
        </p:sp>
        <p:sp>
          <p:nvSpPr>
            <p:cNvPr id="184" name="Rectangle 183"/>
            <p:cNvSpPr/>
            <p:nvPr/>
          </p:nvSpPr>
          <p:spPr>
            <a:xfrm>
              <a:off x="-7471" y="850959"/>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IT</a:t>
              </a:r>
            </a:p>
          </p:txBody>
        </p:sp>
        <p:sp>
          <p:nvSpPr>
            <p:cNvPr id="185" name="Rectangle 184"/>
            <p:cNvSpPr/>
            <p:nvPr/>
          </p:nvSpPr>
          <p:spPr>
            <a:xfrm>
              <a:off x="-7471" y="1149379"/>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6" name="Rectangle 185"/>
            <p:cNvSpPr/>
            <p:nvPr/>
          </p:nvSpPr>
          <p:spPr>
            <a:xfrm>
              <a:off x="-7471" y="2076824"/>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EDU</a:t>
              </a:r>
            </a:p>
          </p:txBody>
        </p:sp>
        <p:sp>
          <p:nvSpPr>
            <p:cNvPr id="187" name="Rectangle 186"/>
            <p:cNvSpPr/>
            <p:nvPr/>
          </p:nvSpPr>
          <p:spPr>
            <a:xfrm>
              <a:off x="-5473" y="2368865"/>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296310"/>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9" name="Rectangle 188"/>
            <p:cNvSpPr/>
            <p:nvPr/>
          </p:nvSpPr>
          <p:spPr>
            <a:xfrm>
              <a:off x="-7471" y="4223755"/>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FAC</a:t>
              </a:r>
            </a:p>
          </p:txBody>
        </p:sp>
        <p:sp>
          <p:nvSpPr>
            <p:cNvPr id="190" name="Rectangle 189"/>
            <p:cNvSpPr/>
            <p:nvPr/>
          </p:nvSpPr>
          <p:spPr>
            <a:xfrm>
              <a:off x="-7471" y="4515796"/>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1" name="Rectangle 190"/>
            <p:cNvSpPr/>
            <p:nvPr/>
          </p:nvSpPr>
          <p:spPr>
            <a:xfrm>
              <a:off x="-7471" y="5443241"/>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LIB</a:t>
              </a:r>
            </a:p>
          </p:txBody>
        </p:sp>
        <p:sp>
          <p:nvSpPr>
            <p:cNvPr id="192" name="Rectangle 191"/>
            <p:cNvSpPr/>
            <p:nvPr/>
          </p:nvSpPr>
          <p:spPr>
            <a:xfrm>
              <a:off x="-7471" y="5735282"/>
              <a:ext cx="2922795" cy="70841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195" name="TextBox 194"/>
            <p:cNvSpPr txBox="1"/>
            <p:nvPr/>
          </p:nvSpPr>
          <p:spPr>
            <a:xfrm>
              <a:off x="0"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197" name="TextBox 196"/>
            <p:cNvSpPr txBox="1"/>
            <p:nvPr/>
          </p:nvSpPr>
          <p:spPr>
            <a:xfrm>
              <a:off x="0"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199" name="TextBox 198"/>
            <p:cNvSpPr txBox="1"/>
            <p:nvPr/>
          </p:nvSpPr>
          <p:spPr>
            <a:xfrm>
              <a:off x="0"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201" name="TextBox 200"/>
            <p:cNvSpPr txBox="1"/>
            <p:nvPr/>
          </p:nvSpPr>
          <p:spPr>
            <a:xfrm>
              <a:off x="0" y="5850961"/>
              <a:ext cx="2886875"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1" name="TextBox 210"/>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New Solution</a:t>
            </a:r>
          </a:p>
        </p:txBody>
      </p:sp>
      <p:sp>
        <p:nvSpPr>
          <p:cNvPr id="212" name="TextBox 211"/>
          <p:cNvSpPr txBox="1"/>
          <p:nvPr/>
        </p:nvSpPr>
        <p:spPr>
          <a:xfrm>
            <a:off x="2947506" y="1395100"/>
            <a:ext cx="1635864" cy="261610"/>
          </a:xfrm>
          <a:prstGeom prst="rect">
            <a:avLst/>
          </a:prstGeom>
          <a:noFill/>
        </p:spPr>
        <p:txBody>
          <a:bodyPr wrap="square" rtlCol="0">
            <a:spAutoFit/>
          </a:bodyPr>
          <a:lstStyle/>
          <a:p>
            <a:pPr algn="r"/>
            <a:r>
              <a:rPr lang="en-US" sz="1100" dirty="0">
                <a:solidFill>
                  <a:srgbClr val="004990"/>
                </a:solidFill>
                <a:cs typeface="Arial"/>
              </a:rPr>
              <a:t>* </a:t>
            </a:r>
            <a:r>
              <a:rPr lang="en-US" sz="1100" dirty="0">
                <a:solidFill>
                  <a:srgbClr val="666666"/>
                </a:solidFill>
                <a:cs typeface="Arial"/>
              </a:rPr>
              <a:t>ID</a:t>
            </a:r>
            <a:r>
              <a:rPr lang="en-US" sz="1100" dirty="0">
                <a:solidFill>
                  <a:srgbClr val="666666"/>
                </a:solidFill>
                <a:latin typeface="Arial"/>
                <a:cs typeface="Arial"/>
              </a:rPr>
              <a:t>:</a:t>
            </a:r>
          </a:p>
        </p:txBody>
      </p:sp>
      <p:sp>
        <p:nvSpPr>
          <p:cNvPr id="214" name="TextBox 213"/>
          <p:cNvSpPr txBox="1"/>
          <p:nvPr/>
        </p:nvSpPr>
        <p:spPr>
          <a:xfrm>
            <a:off x="2947506" y="1958070"/>
            <a:ext cx="1635864" cy="261610"/>
          </a:xfrm>
          <a:prstGeom prst="rect">
            <a:avLst/>
          </a:prstGeom>
          <a:noFill/>
        </p:spPr>
        <p:txBody>
          <a:bodyPr wrap="square" rtlCol="0">
            <a:spAutoFit/>
          </a:bodyPr>
          <a:lstStyle/>
          <a:p>
            <a:pPr algn="r"/>
            <a:r>
              <a:rPr lang="en-US" sz="1100" dirty="0">
                <a:solidFill>
                  <a:srgbClr val="004990"/>
                </a:solidFill>
                <a:latin typeface="Arial"/>
                <a:cs typeface="Arial"/>
              </a:rPr>
              <a:t>* </a:t>
            </a:r>
            <a:r>
              <a:rPr lang="en-US" sz="1100" dirty="0">
                <a:solidFill>
                  <a:srgbClr val="666666"/>
                </a:solidFill>
                <a:cs typeface="Arial"/>
              </a:rPr>
              <a:t>Description</a:t>
            </a:r>
            <a:r>
              <a:rPr lang="en-US" sz="1100" dirty="0">
                <a:solidFill>
                  <a:srgbClr val="666666"/>
                </a:solidFill>
                <a:latin typeface="Arial"/>
                <a:cs typeface="Arial"/>
              </a:rPr>
              <a:t>:</a:t>
            </a:r>
          </a:p>
        </p:txBody>
      </p:sp>
      <p:sp>
        <p:nvSpPr>
          <p:cNvPr id="215" name="Rectangle 214"/>
          <p:cNvSpPr/>
          <p:nvPr/>
        </p:nvSpPr>
        <p:spPr>
          <a:xfrm>
            <a:off x="4582249" y="1941274"/>
            <a:ext cx="3305878" cy="301425"/>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IT Management</a:t>
            </a:r>
          </a:p>
        </p:txBody>
      </p:sp>
      <p:grpSp>
        <p:nvGrpSpPr>
          <p:cNvPr id="235" name="Group 234"/>
          <p:cNvGrpSpPr/>
          <p:nvPr/>
        </p:nvGrpSpPr>
        <p:grpSpPr>
          <a:xfrm>
            <a:off x="0" y="6446170"/>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5473" y="3438083"/>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INT</a:t>
            </a:r>
          </a:p>
        </p:txBody>
      </p:sp>
      <p:pic>
        <p:nvPicPr>
          <p:cNvPr id="64"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90" y="617529"/>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2947506" y="2521040"/>
            <a:ext cx="1635864" cy="261610"/>
          </a:xfrm>
          <a:prstGeom prst="rect">
            <a:avLst/>
          </a:prstGeom>
          <a:noFill/>
        </p:spPr>
        <p:txBody>
          <a:bodyPr wrap="square" rtlCol="0">
            <a:spAutoFit/>
          </a:bodyPr>
          <a:lstStyle/>
          <a:p>
            <a:pPr algn="r"/>
            <a:r>
              <a:rPr lang="en-US" sz="1100" dirty="0">
                <a:solidFill>
                  <a:srgbClr val="004990"/>
                </a:solidFill>
                <a:latin typeface="Arial"/>
                <a:cs typeface="Arial"/>
              </a:rPr>
              <a:t>* </a:t>
            </a:r>
            <a:r>
              <a:rPr lang="en-US" sz="1100" dirty="0">
                <a:solidFill>
                  <a:srgbClr val="666666"/>
                </a:solidFill>
                <a:cs typeface="Arial"/>
              </a:rPr>
              <a:t>Solution Text</a:t>
            </a:r>
            <a:r>
              <a:rPr lang="en-US" sz="1100" dirty="0">
                <a:solidFill>
                  <a:srgbClr val="666666"/>
                </a:solidFill>
                <a:latin typeface="Arial"/>
                <a:cs typeface="Arial"/>
              </a:rPr>
              <a:t>:</a:t>
            </a:r>
          </a:p>
        </p:txBody>
      </p:sp>
      <p:sp>
        <p:nvSpPr>
          <p:cNvPr id="63" name="Rectangle 62"/>
          <p:cNvSpPr/>
          <p:nvPr/>
        </p:nvSpPr>
        <p:spPr>
          <a:xfrm>
            <a:off x="4582249" y="2518936"/>
            <a:ext cx="3305878" cy="2131150"/>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IT Management </a:t>
            </a:r>
          </a:p>
        </p:txBody>
      </p:sp>
      <p:sp>
        <p:nvSpPr>
          <p:cNvPr id="69" name="Rectangle 68"/>
          <p:cNvSpPr/>
          <p:nvPr/>
        </p:nvSpPr>
        <p:spPr>
          <a:xfrm>
            <a:off x="6751323" y="6444330"/>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Save</a:t>
            </a:r>
          </a:p>
        </p:txBody>
      </p:sp>
      <p:sp>
        <p:nvSpPr>
          <p:cNvPr id="70" name="Rectangle 69"/>
          <p:cNvSpPr/>
          <p:nvPr/>
        </p:nvSpPr>
        <p:spPr>
          <a:xfrm>
            <a:off x="7727860" y="6444329"/>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sp>
        <p:nvSpPr>
          <p:cNvPr id="65" name="Rectangle 64"/>
          <p:cNvSpPr/>
          <p:nvPr/>
        </p:nvSpPr>
        <p:spPr>
          <a:xfrm>
            <a:off x="4582249" y="1363611"/>
            <a:ext cx="626696" cy="301425"/>
          </a:xfrm>
          <a:prstGeom prst="rect">
            <a:avLst/>
          </a:prstGeom>
          <a:solidFill>
            <a:schemeClr val="bg1">
              <a:lumMod val="9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a:p>
            <a:pPr>
              <a:tabLst>
                <a:tab pos="88900" algn="l"/>
              </a:tabLst>
            </a:pPr>
            <a:r>
              <a:rPr lang="en-US" sz="1100" dirty="0">
                <a:solidFill>
                  <a:schemeClr val="tx1"/>
                </a:solidFill>
                <a:latin typeface="Arial"/>
                <a:cs typeface="Arial"/>
              </a:rPr>
              <a:t>IT	</a:t>
            </a:r>
          </a:p>
        </p:txBody>
      </p:sp>
      <p:pic>
        <p:nvPicPr>
          <p:cNvPr id="66"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6604" y="6484808"/>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220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44002" cy="423863"/>
            <a:chOff x="0" y="432809"/>
            <a:chExt cx="9144002"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44000" cy="327348"/>
              <a:chOff x="395536" y="96514"/>
              <a:chExt cx="914400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77290"/>
            <a:ext cx="2930907" cy="5592740"/>
            <a:chOff x="-7471" y="850959"/>
            <a:chExt cx="2930907" cy="5592740"/>
          </a:xfrm>
        </p:grpSpPr>
        <p:sp>
          <p:nvSpPr>
            <p:cNvPr id="183" name="TextBox 182"/>
            <p:cNvSpPr txBox="1"/>
            <p:nvPr/>
          </p:nvSpPr>
          <p:spPr>
            <a:xfrm>
              <a:off x="0" y="897423"/>
              <a:ext cx="292343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tabLst>
                  <a:tab pos="179388" algn="l"/>
                </a:tabLst>
              </a:pPr>
              <a:r>
                <a:rPr lang="en-US" sz="1200" dirty="0">
                  <a:solidFill>
                    <a:srgbClr val="666666"/>
                  </a:solidFill>
                  <a:latin typeface="Arial" pitchFamily="34" charset="0"/>
                  <a:ea typeface="Open Sans" pitchFamily="34" charset="0"/>
                  <a:cs typeface="Arial" pitchFamily="34" charset="0"/>
                </a:rPr>
                <a:t>	A</a:t>
              </a:r>
            </a:p>
          </p:txBody>
        </p:sp>
        <p:sp>
          <p:nvSpPr>
            <p:cNvPr id="184" name="Rectangle 183"/>
            <p:cNvSpPr/>
            <p:nvPr/>
          </p:nvSpPr>
          <p:spPr>
            <a:xfrm>
              <a:off x="-7471" y="850959"/>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IT</a:t>
              </a:r>
            </a:p>
          </p:txBody>
        </p:sp>
        <p:sp>
          <p:nvSpPr>
            <p:cNvPr id="185" name="Rectangle 184"/>
            <p:cNvSpPr/>
            <p:nvPr/>
          </p:nvSpPr>
          <p:spPr>
            <a:xfrm>
              <a:off x="-7471" y="1149379"/>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6" name="Rectangle 185"/>
            <p:cNvSpPr/>
            <p:nvPr/>
          </p:nvSpPr>
          <p:spPr>
            <a:xfrm>
              <a:off x="-7471" y="2076824"/>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EDU</a:t>
              </a:r>
            </a:p>
          </p:txBody>
        </p:sp>
        <p:sp>
          <p:nvSpPr>
            <p:cNvPr id="187" name="Rectangle 186"/>
            <p:cNvSpPr/>
            <p:nvPr/>
          </p:nvSpPr>
          <p:spPr>
            <a:xfrm>
              <a:off x="-5473" y="2368865"/>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296310"/>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9" name="Rectangle 188"/>
            <p:cNvSpPr/>
            <p:nvPr/>
          </p:nvSpPr>
          <p:spPr>
            <a:xfrm>
              <a:off x="-7471" y="4223755"/>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FAC</a:t>
              </a:r>
            </a:p>
          </p:txBody>
        </p:sp>
        <p:sp>
          <p:nvSpPr>
            <p:cNvPr id="190" name="Rectangle 189"/>
            <p:cNvSpPr/>
            <p:nvPr/>
          </p:nvSpPr>
          <p:spPr>
            <a:xfrm>
              <a:off x="-7471" y="4515796"/>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1" name="Rectangle 190"/>
            <p:cNvSpPr/>
            <p:nvPr/>
          </p:nvSpPr>
          <p:spPr>
            <a:xfrm>
              <a:off x="-7471" y="5443241"/>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LIB</a:t>
              </a:r>
            </a:p>
          </p:txBody>
        </p:sp>
        <p:sp>
          <p:nvSpPr>
            <p:cNvPr id="192" name="Rectangle 191"/>
            <p:cNvSpPr/>
            <p:nvPr/>
          </p:nvSpPr>
          <p:spPr>
            <a:xfrm>
              <a:off x="-7471" y="5735282"/>
              <a:ext cx="2922795" cy="70841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195" name="TextBox 194"/>
            <p:cNvSpPr txBox="1"/>
            <p:nvPr/>
          </p:nvSpPr>
          <p:spPr>
            <a:xfrm>
              <a:off x="0"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197" name="TextBox 196"/>
            <p:cNvSpPr txBox="1"/>
            <p:nvPr/>
          </p:nvSpPr>
          <p:spPr>
            <a:xfrm>
              <a:off x="0"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199" name="TextBox 198"/>
            <p:cNvSpPr txBox="1"/>
            <p:nvPr/>
          </p:nvSpPr>
          <p:spPr>
            <a:xfrm>
              <a:off x="0"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201" name="TextBox 200"/>
            <p:cNvSpPr txBox="1"/>
            <p:nvPr/>
          </p:nvSpPr>
          <p:spPr>
            <a:xfrm>
              <a:off x="0" y="5850961"/>
              <a:ext cx="2886875"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46170"/>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5473" y="3438083"/>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INT</a:t>
            </a:r>
          </a:p>
        </p:txBody>
      </p:sp>
      <p:pic>
        <p:nvPicPr>
          <p:cNvPr id="64"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90" y="617529"/>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a:xfrm>
            <a:off x="6751323" y="6444330"/>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Save</a:t>
            </a:r>
          </a:p>
        </p:txBody>
      </p:sp>
      <p:sp>
        <p:nvSpPr>
          <p:cNvPr id="70" name="Rectangle 69"/>
          <p:cNvSpPr/>
          <p:nvPr/>
        </p:nvSpPr>
        <p:spPr>
          <a:xfrm>
            <a:off x="7727860" y="6444329"/>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sp>
        <p:nvSpPr>
          <p:cNvPr id="67" name="TextBox 66"/>
          <p:cNvSpPr txBox="1"/>
          <p:nvPr/>
        </p:nvSpPr>
        <p:spPr>
          <a:xfrm>
            <a:off x="-6253" y="2125866"/>
            <a:ext cx="2915324" cy="261610"/>
          </a:xfrm>
          <a:prstGeom prst="rect">
            <a:avLst/>
          </a:prstGeom>
          <a:noFill/>
        </p:spPr>
        <p:txBody>
          <a:bodyPr wrap="square" rtlCol="0">
            <a:spAutoFit/>
          </a:bodyPr>
          <a:lstStyle/>
          <a:p>
            <a:r>
              <a:rPr lang="en-US" sz="1100" dirty="0">
                <a:solidFill>
                  <a:srgbClr val="333333"/>
                </a:solidFill>
                <a:cs typeface="Arial"/>
              </a:rPr>
              <a:t>IT Management</a:t>
            </a:r>
            <a:endParaRPr lang="en-US" sz="1100" i="1" kern="0" dirty="0">
              <a:solidFill>
                <a:schemeClr val="accent1">
                  <a:lumMod val="60000"/>
                  <a:lumOff val="40000"/>
                </a:schemeClr>
              </a:solidFill>
              <a:ea typeface="Arial Unicode MS" pitchFamily="34" charset="-128"/>
              <a:cs typeface="Arial Unicode MS" pitchFamily="34" charset="-128"/>
            </a:endParaRPr>
          </a:p>
        </p:txBody>
      </p:sp>
      <p:sp>
        <p:nvSpPr>
          <p:cNvPr id="2" name="TextBox 1"/>
          <p:cNvSpPr txBox="1"/>
          <p:nvPr/>
        </p:nvSpPr>
        <p:spPr>
          <a:xfrm>
            <a:off x="2009557" y="2172033"/>
            <a:ext cx="839973"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accent1">
                    <a:lumMod val="60000"/>
                    <a:lumOff val="40000"/>
                  </a:schemeClr>
                </a:solidFill>
                <a:ea typeface="Arial Unicode MS" pitchFamily="34" charset="-128"/>
                <a:cs typeface="Arial Unicode MS" pitchFamily="34" charset="-128"/>
              </a:rPr>
              <a:t>NEW</a:t>
            </a:r>
            <a:endParaRPr lang="de-DE" sz="1100" i="1" kern="0" dirty="0" err="1">
              <a:solidFill>
                <a:schemeClr val="accent1">
                  <a:lumMod val="60000"/>
                  <a:lumOff val="40000"/>
                </a:schemeClr>
              </a:solidFill>
              <a:ea typeface="Arial Unicode MS" pitchFamily="34" charset="-128"/>
              <a:cs typeface="Arial Unicode MS" pitchFamily="34" charset="-128"/>
            </a:endParaRPr>
          </a:p>
        </p:txBody>
      </p:sp>
    </p:spTree>
    <p:extLst>
      <p:ext uri="{BB962C8B-B14F-4D97-AF65-F5344CB8AC3E}">
        <p14:creationId xmlns:p14="http://schemas.microsoft.com/office/powerpoint/2010/main" val="3602726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2913326" y="863875"/>
            <a:ext cx="6101641" cy="377213"/>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Category</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77290"/>
            <a:ext cx="2930907" cy="5592740"/>
            <a:chOff x="-7471" y="850959"/>
            <a:chExt cx="2930907" cy="5592740"/>
          </a:xfrm>
        </p:grpSpPr>
        <p:sp>
          <p:nvSpPr>
            <p:cNvPr id="183" name="TextBox 182"/>
            <p:cNvSpPr txBox="1"/>
            <p:nvPr/>
          </p:nvSpPr>
          <p:spPr>
            <a:xfrm>
              <a:off x="0" y="897423"/>
              <a:ext cx="292343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tabLst>
                  <a:tab pos="179388" algn="l"/>
                </a:tabLst>
              </a:pPr>
              <a:r>
                <a:rPr lang="en-US" sz="1200" dirty="0">
                  <a:solidFill>
                    <a:srgbClr val="666666"/>
                  </a:solidFill>
                  <a:latin typeface="Arial" pitchFamily="34" charset="0"/>
                  <a:ea typeface="Open Sans" pitchFamily="34" charset="0"/>
                  <a:cs typeface="Arial" pitchFamily="34" charset="0"/>
                </a:rPr>
                <a:t>	A</a:t>
              </a:r>
            </a:p>
          </p:txBody>
        </p:sp>
        <p:sp>
          <p:nvSpPr>
            <p:cNvPr id="184" name="Rectangle 183"/>
            <p:cNvSpPr/>
            <p:nvPr/>
          </p:nvSpPr>
          <p:spPr>
            <a:xfrm>
              <a:off x="-7471" y="850959"/>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IT</a:t>
              </a:r>
            </a:p>
          </p:txBody>
        </p:sp>
        <p:sp>
          <p:nvSpPr>
            <p:cNvPr id="185" name="Rectangle 184"/>
            <p:cNvSpPr/>
            <p:nvPr/>
          </p:nvSpPr>
          <p:spPr>
            <a:xfrm>
              <a:off x="-7471" y="1149379"/>
              <a:ext cx="2922795" cy="927445"/>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6" name="Rectangle 185"/>
            <p:cNvSpPr/>
            <p:nvPr/>
          </p:nvSpPr>
          <p:spPr>
            <a:xfrm>
              <a:off x="-7471" y="2076824"/>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EDU</a:t>
              </a:r>
            </a:p>
          </p:txBody>
        </p:sp>
        <p:sp>
          <p:nvSpPr>
            <p:cNvPr id="187" name="Rectangle 186"/>
            <p:cNvSpPr/>
            <p:nvPr/>
          </p:nvSpPr>
          <p:spPr>
            <a:xfrm>
              <a:off x="-5473" y="2368865"/>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296310"/>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9" name="Rectangle 188"/>
            <p:cNvSpPr/>
            <p:nvPr/>
          </p:nvSpPr>
          <p:spPr>
            <a:xfrm>
              <a:off x="-7471" y="4223755"/>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FAC</a:t>
              </a:r>
            </a:p>
          </p:txBody>
        </p:sp>
        <p:sp>
          <p:nvSpPr>
            <p:cNvPr id="190" name="Rectangle 189"/>
            <p:cNvSpPr/>
            <p:nvPr/>
          </p:nvSpPr>
          <p:spPr>
            <a:xfrm>
              <a:off x="-7471" y="4515796"/>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1" name="Rectangle 190"/>
            <p:cNvSpPr/>
            <p:nvPr/>
          </p:nvSpPr>
          <p:spPr>
            <a:xfrm>
              <a:off x="-7471" y="5443241"/>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LIB</a:t>
              </a:r>
            </a:p>
          </p:txBody>
        </p:sp>
        <p:sp>
          <p:nvSpPr>
            <p:cNvPr id="192" name="Rectangle 191"/>
            <p:cNvSpPr/>
            <p:nvPr/>
          </p:nvSpPr>
          <p:spPr>
            <a:xfrm>
              <a:off x="-7471" y="5735282"/>
              <a:ext cx="2922795" cy="70841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195" name="TextBox 194"/>
            <p:cNvSpPr txBox="1"/>
            <p:nvPr/>
          </p:nvSpPr>
          <p:spPr>
            <a:xfrm>
              <a:off x="0"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197" name="TextBox 196"/>
            <p:cNvSpPr txBox="1"/>
            <p:nvPr/>
          </p:nvSpPr>
          <p:spPr>
            <a:xfrm>
              <a:off x="0"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199" name="TextBox 198"/>
            <p:cNvSpPr txBox="1"/>
            <p:nvPr/>
          </p:nvSpPr>
          <p:spPr>
            <a:xfrm>
              <a:off x="0"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201" name="TextBox 200"/>
            <p:cNvSpPr txBox="1"/>
            <p:nvPr/>
          </p:nvSpPr>
          <p:spPr>
            <a:xfrm>
              <a:off x="0" y="5850961"/>
              <a:ext cx="2886875"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1" name="TextBox 210"/>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Solution Category</a:t>
            </a:r>
          </a:p>
        </p:txBody>
      </p:sp>
      <p:sp>
        <p:nvSpPr>
          <p:cNvPr id="212" name="TextBox 211"/>
          <p:cNvSpPr txBox="1"/>
          <p:nvPr/>
        </p:nvSpPr>
        <p:spPr>
          <a:xfrm>
            <a:off x="2929786" y="1395100"/>
            <a:ext cx="1635864" cy="261610"/>
          </a:xfrm>
          <a:prstGeom prst="rect">
            <a:avLst/>
          </a:prstGeom>
          <a:noFill/>
        </p:spPr>
        <p:txBody>
          <a:bodyPr wrap="square" rtlCol="0">
            <a:spAutoFit/>
          </a:bodyPr>
          <a:lstStyle/>
          <a:p>
            <a:pPr algn="r"/>
            <a:r>
              <a:rPr lang="en-US" sz="1100" dirty="0">
                <a:solidFill>
                  <a:srgbClr val="004990"/>
                </a:solidFill>
                <a:cs typeface="Arial"/>
              </a:rPr>
              <a:t>* </a:t>
            </a:r>
            <a:r>
              <a:rPr lang="en-US" sz="1100" dirty="0">
                <a:solidFill>
                  <a:srgbClr val="666666"/>
                </a:solidFill>
                <a:cs typeface="Arial"/>
              </a:rPr>
              <a:t>ID</a:t>
            </a:r>
            <a:r>
              <a:rPr lang="en-US" sz="1100" dirty="0">
                <a:solidFill>
                  <a:srgbClr val="666666"/>
                </a:solidFill>
                <a:latin typeface="Arial"/>
                <a:cs typeface="Arial"/>
              </a:rPr>
              <a:t>:</a:t>
            </a:r>
          </a:p>
        </p:txBody>
      </p:sp>
      <p:sp>
        <p:nvSpPr>
          <p:cNvPr id="213" name="Rectangle 212"/>
          <p:cNvSpPr/>
          <p:nvPr/>
        </p:nvSpPr>
        <p:spPr>
          <a:xfrm>
            <a:off x="4578350" y="1363611"/>
            <a:ext cx="626696" cy="301425"/>
          </a:xfrm>
          <a:prstGeom prst="rect">
            <a:avLst/>
          </a:prstGeom>
          <a:solidFill>
            <a:schemeClr val="bg1">
              <a:lumMod val="95000"/>
            </a:schemeClr>
          </a:solidFill>
          <a:ln>
            <a:solidFill>
              <a:srgbClr val="3A9AC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tabLst>
                <a:tab pos="88900" algn="l"/>
              </a:tabLst>
            </a:pPr>
            <a:endParaRPr lang="en-US" sz="1100" dirty="0">
              <a:solidFill>
                <a:schemeClr val="tx1"/>
              </a:solidFill>
              <a:latin typeface="Arial"/>
              <a:cs typeface="Arial"/>
            </a:endParaRPr>
          </a:p>
          <a:p>
            <a:pPr algn="ctr">
              <a:tabLst>
                <a:tab pos="88900" algn="l"/>
              </a:tabLst>
            </a:pPr>
            <a:r>
              <a:rPr lang="en-US" sz="1100" dirty="0">
                <a:solidFill>
                  <a:schemeClr val="tx1"/>
                </a:solidFill>
                <a:latin typeface="Arial"/>
                <a:cs typeface="Arial"/>
              </a:rPr>
              <a:t>IT	</a:t>
            </a:r>
          </a:p>
        </p:txBody>
      </p:sp>
      <p:sp>
        <p:nvSpPr>
          <p:cNvPr id="214" name="TextBox 213"/>
          <p:cNvSpPr txBox="1"/>
          <p:nvPr/>
        </p:nvSpPr>
        <p:spPr>
          <a:xfrm>
            <a:off x="2929786" y="1815748"/>
            <a:ext cx="1635864" cy="261610"/>
          </a:xfrm>
          <a:prstGeom prst="rect">
            <a:avLst/>
          </a:prstGeom>
          <a:noFill/>
        </p:spPr>
        <p:txBody>
          <a:bodyPr wrap="square" rtlCol="0">
            <a:spAutoFit/>
          </a:bodyPr>
          <a:lstStyle/>
          <a:p>
            <a:pPr algn="r"/>
            <a:r>
              <a:rPr lang="en-US" sz="1100" dirty="0">
                <a:solidFill>
                  <a:srgbClr val="004990"/>
                </a:solidFill>
                <a:latin typeface="Arial"/>
                <a:cs typeface="Arial"/>
              </a:rPr>
              <a:t>* </a:t>
            </a:r>
            <a:r>
              <a:rPr lang="en-US" sz="1100" dirty="0">
                <a:solidFill>
                  <a:srgbClr val="666666"/>
                </a:solidFill>
                <a:cs typeface="Arial"/>
              </a:rPr>
              <a:t>Description</a:t>
            </a:r>
            <a:r>
              <a:rPr lang="en-US" sz="1100" dirty="0">
                <a:solidFill>
                  <a:srgbClr val="666666"/>
                </a:solidFill>
                <a:latin typeface="Arial"/>
                <a:cs typeface="Arial"/>
              </a:rPr>
              <a:t>:</a:t>
            </a:r>
          </a:p>
        </p:txBody>
      </p:sp>
      <p:sp>
        <p:nvSpPr>
          <p:cNvPr id="215" name="Rectangle 214"/>
          <p:cNvSpPr/>
          <p:nvPr/>
        </p:nvSpPr>
        <p:spPr>
          <a:xfrm>
            <a:off x="4564529" y="1749846"/>
            <a:ext cx="3305878" cy="301425"/>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IT Support</a:t>
            </a:r>
          </a:p>
        </p:txBody>
      </p:sp>
      <p:grpSp>
        <p:nvGrpSpPr>
          <p:cNvPr id="235" name="Group 234"/>
          <p:cNvGrpSpPr/>
          <p:nvPr/>
        </p:nvGrpSpPr>
        <p:grpSpPr>
          <a:xfrm>
            <a:off x="0" y="6446170"/>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7"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206" y="6459617"/>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p:cNvSpPr/>
          <p:nvPr/>
        </p:nvSpPr>
        <p:spPr>
          <a:xfrm>
            <a:off x="-5473" y="3438083"/>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INT</a:t>
            </a:r>
          </a:p>
        </p:txBody>
      </p:sp>
      <p:pic>
        <p:nvPicPr>
          <p:cNvPr id="64"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90" y="617529"/>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039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a:xfrm>
            <a:off x="2913326" y="863875"/>
            <a:ext cx="6101641" cy="377213"/>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Category</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77290"/>
            <a:ext cx="2947248" cy="5592740"/>
            <a:chOff x="-7471" y="850959"/>
            <a:chExt cx="2947248" cy="5592740"/>
          </a:xfrm>
        </p:grpSpPr>
        <p:sp>
          <p:nvSpPr>
            <p:cNvPr id="183" name="TextBox 182"/>
            <p:cNvSpPr txBox="1"/>
            <p:nvPr/>
          </p:nvSpPr>
          <p:spPr>
            <a:xfrm>
              <a:off x="0" y="897423"/>
              <a:ext cx="292343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tabLst>
                  <a:tab pos="179388" algn="l"/>
                </a:tabLst>
              </a:pPr>
              <a:r>
                <a:rPr lang="en-US" sz="1200" dirty="0">
                  <a:solidFill>
                    <a:srgbClr val="666666"/>
                  </a:solidFill>
                  <a:latin typeface="Arial" pitchFamily="34" charset="0"/>
                  <a:ea typeface="Open Sans" pitchFamily="34" charset="0"/>
                  <a:cs typeface="Arial" pitchFamily="34" charset="0"/>
                </a:rPr>
                <a:t>	A</a:t>
              </a:r>
            </a:p>
          </p:txBody>
        </p:sp>
        <p:sp>
          <p:nvSpPr>
            <p:cNvPr id="184" name="Rectangle 183"/>
            <p:cNvSpPr/>
            <p:nvPr/>
          </p:nvSpPr>
          <p:spPr>
            <a:xfrm>
              <a:off x="-7471" y="850959"/>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IT</a:t>
              </a:r>
            </a:p>
          </p:txBody>
        </p:sp>
        <p:sp>
          <p:nvSpPr>
            <p:cNvPr id="185" name="Rectangle 184"/>
            <p:cNvSpPr/>
            <p:nvPr/>
          </p:nvSpPr>
          <p:spPr>
            <a:xfrm>
              <a:off x="-7471" y="1149379"/>
              <a:ext cx="2922795" cy="927445"/>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6" name="Rectangle 185"/>
            <p:cNvSpPr/>
            <p:nvPr/>
          </p:nvSpPr>
          <p:spPr>
            <a:xfrm>
              <a:off x="-7471" y="2076824"/>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EDU</a:t>
              </a:r>
            </a:p>
          </p:txBody>
        </p:sp>
        <p:sp>
          <p:nvSpPr>
            <p:cNvPr id="187" name="Rectangle 186"/>
            <p:cNvSpPr/>
            <p:nvPr/>
          </p:nvSpPr>
          <p:spPr>
            <a:xfrm>
              <a:off x="-5473" y="2368865"/>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296310"/>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9" name="Rectangle 188"/>
            <p:cNvSpPr/>
            <p:nvPr/>
          </p:nvSpPr>
          <p:spPr>
            <a:xfrm>
              <a:off x="-7471" y="4223755"/>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FAC</a:t>
              </a:r>
            </a:p>
          </p:txBody>
        </p:sp>
        <p:sp>
          <p:nvSpPr>
            <p:cNvPr id="190" name="Rectangle 189"/>
            <p:cNvSpPr/>
            <p:nvPr/>
          </p:nvSpPr>
          <p:spPr>
            <a:xfrm>
              <a:off x="-7471" y="4515796"/>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1" name="Rectangle 190"/>
            <p:cNvSpPr/>
            <p:nvPr/>
          </p:nvSpPr>
          <p:spPr>
            <a:xfrm>
              <a:off x="-7471" y="5443241"/>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LIB</a:t>
              </a:r>
            </a:p>
          </p:txBody>
        </p:sp>
        <p:sp>
          <p:nvSpPr>
            <p:cNvPr id="192" name="Rectangle 191"/>
            <p:cNvSpPr/>
            <p:nvPr/>
          </p:nvSpPr>
          <p:spPr>
            <a:xfrm>
              <a:off x="-7471" y="5735282"/>
              <a:ext cx="2922795" cy="70841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195" name="TextBox 194"/>
            <p:cNvSpPr txBox="1"/>
            <p:nvPr/>
          </p:nvSpPr>
          <p:spPr>
            <a:xfrm>
              <a:off x="24453"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197" name="TextBox 196"/>
            <p:cNvSpPr txBox="1"/>
            <p:nvPr/>
          </p:nvSpPr>
          <p:spPr>
            <a:xfrm>
              <a:off x="6114"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199" name="TextBox 198"/>
            <p:cNvSpPr txBox="1"/>
            <p:nvPr/>
          </p:nvSpPr>
          <p:spPr>
            <a:xfrm>
              <a:off x="26451"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201" name="TextBox 200"/>
            <p:cNvSpPr txBox="1"/>
            <p:nvPr/>
          </p:nvSpPr>
          <p:spPr>
            <a:xfrm>
              <a:off x="28449" y="5850961"/>
              <a:ext cx="2886875"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1" name="TextBox 210"/>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New Solution Category</a:t>
            </a:r>
          </a:p>
        </p:txBody>
      </p:sp>
      <p:sp>
        <p:nvSpPr>
          <p:cNvPr id="212" name="TextBox 211"/>
          <p:cNvSpPr txBox="1"/>
          <p:nvPr/>
        </p:nvSpPr>
        <p:spPr>
          <a:xfrm>
            <a:off x="2929786" y="1395100"/>
            <a:ext cx="1635864" cy="261610"/>
          </a:xfrm>
          <a:prstGeom prst="rect">
            <a:avLst/>
          </a:prstGeom>
          <a:noFill/>
        </p:spPr>
        <p:txBody>
          <a:bodyPr wrap="square" rtlCol="0">
            <a:spAutoFit/>
          </a:bodyPr>
          <a:lstStyle/>
          <a:p>
            <a:pPr algn="r"/>
            <a:r>
              <a:rPr lang="en-US" sz="1100" dirty="0">
                <a:solidFill>
                  <a:srgbClr val="004990"/>
                </a:solidFill>
                <a:cs typeface="Arial"/>
              </a:rPr>
              <a:t>* </a:t>
            </a:r>
            <a:r>
              <a:rPr lang="en-US" sz="1100" dirty="0">
                <a:solidFill>
                  <a:srgbClr val="666666"/>
                </a:solidFill>
                <a:cs typeface="Arial"/>
              </a:rPr>
              <a:t>ID</a:t>
            </a:r>
            <a:r>
              <a:rPr lang="en-US" sz="1100" dirty="0">
                <a:solidFill>
                  <a:srgbClr val="666666"/>
                </a:solidFill>
                <a:latin typeface="Arial"/>
                <a:cs typeface="Arial"/>
              </a:rPr>
              <a:t>:</a:t>
            </a:r>
          </a:p>
        </p:txBody>
      </p:sp>
      <p:sp>
        <p:nvSpPr>
          <p:cNvPr id="213" name="Rectangle 212"/>
          <p:cNvSpPr/>
          <p:nvPr/>
        </p:nvSpPr>
        <p:spPr>
          <a:xfrm>
            <a:off x="4578350" y="1363611"/>
            <a:ext cx="626696" cy="301425"/>
          </a:xfrm>
          <a:prstGeom prst="rect">
            <a:avLst/>
          </a:prstGeom>
          <a:solidFill>
            <a:schemeClr val="bg1"/>
          </a:solidFill>
          <a:ln>
            <a:solidFill>
              <a:srgbClr val="3A9AC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tabLst>
                <a:tab pos="88900" algn="l"/>
              </a:tabLst>
            </a:pPr>
            <a:endParaRPr lang="en-US" sz="1100" dirty="0">
              <a:solidFill>
                <a:schemeClr val="tx1"/>
              </a:solidFill>
              <a:latin typeface="Arial"/>
              <a:cs typeface="Arial"/>
            </a:endParaRPr>
          </a:p>
          <a:p>
            <a:pPr algn="ctr">
              <a:tabLst>
                <a:tab pos="88900" algn="l"/>
              </a:tabLst>
            </a:pPr>
            <a:endParaRPr lang="en-US" sz="1100" dirty="0">
              <a:solidFill>
                <a:schemeClr val="tx1"/>
              </a:solidFill>
              <a:latin typeface="Arial"/>
              <a:cs typeface="Arial"/>
            </a:endParaRPr>
          </a:p>
        </p:txBody>
      </p:sp>
      <p:sp>
        <p:nvSpPr>
          <p:cNvPr id="214" name="TextBox 213"/>
          <p:cNvSpPr txBox="1"/>
          <p:nvPr/>
        </p:nvSpPr>
        <p:spPr>
          <a:xfrm>
            <a:off x="2929786" y="1815748"/>
            <a:ext cx="1635864" cy="261610"/>
          </a:xfrm>
          <a:prstGeom prst="rect">
            <a:avLst/>
          </a:prstGeom>
          <a:noFill/>
        </p:spPr>
        <p:txBody>
          <a:bodyPr wrap="square" rtlCol="0">
            <a:spAutoFit/>
          </a:bodyPr>
          <a:lstStyle/>
          <a:p>
            <a:pPr algn="r"/>
            <a:r>
              <a:rPr lang="en-US" sz="1100" dirty="0">
                <a:solidFill>
                  <a:srgbClr val="004990"/>
                </a:solidFill>
                <a:latin typeface="Arial"/>
                <a:cs typeface="Arial"/>
              </a:rPr>
              <a:t>* </a:t>
            </a:r>
            <a:r>
              <a:rPr lang="en-US" sz="1100" dirty="0">
                <a:solidFill>
                  <a:srgbClr val="666666"/>
                </a:solidFill>
                <a:cs typeface="Arial"/>
              </a:rPr>
              <a:t>Description</a:t>
            </a:r>
            <a:r>
              <a:rPr lang="en-US" sz="1100" dirty="0">
                <a:solidFill>
                  <a:srgbClr val="666666"/>
                </a:solidFill>
                <a:latin typeface="Arial"/>
                <a:cs typeface="Arial"/>
              </a:rPr>
              <a:t>:</a:t>
            </a:r>
          </a:p>
        </p:txBody>
      </p:sp>
      <p:sp>
        <p:nvSpPr>
          <p:cNvPr id="215" name="Rectangle 214"/>
          <p:cNvSpPr/>
          <p:nvPr/>
        </p:nvSpPr>
        <p:spPr>
          <a:xfrm>
            <a:off x="4564529" y="1749846"/>
            <a:ext cx="3305878" cy="301425"/>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grpSp>
        <p:nvGrpSpPr>
          <p:cNvPr id="235" name="Group 234"/>
          <p:cNvGrpSpPr/>
          <p:nvPr/>
        </p:nvGrpSpPr>
        <p:grpSpPr>
          <a:xfrm>
            <a:off x="0" y="6446170"/>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5473" y="3438083"/>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INT</a:t>
            </a:r>
          </a:p>
        </p:txBody>
      </p:sp>
      <p:grpSp>
        <p:nvGrpSpPr>
          <p:cNvPr id="61" name="Group 60"/>
          <p:cNvGrpSpPr/>
          <p:nvPr/>
        </p:nvGrpSpPr>
        <p:grpSpPr>
          <a:xfrm>
            <a:off x="-7471" y="6457775"/>
            <a:ext cx="9144000" cy="423864"/>
            <a:chOff x="0" y="3314274"/>
            <a:chExt cx="9144000" cy="423864"/>
          </a:xfrm>
        </p:grpSpPr>
        <p:sp>
          <p:nvSpPr>
            <p:cNvPr id="62" name="Rectangle 61"/>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64" name="Rectangle 63"/>
            <p:cNvSpPr/>
            <p:nvPr/>
          </p:nvSpPr>
          <p:spPr>
            <a:xfrm>
              <a:off x="6751323" y="3314275"/>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Save</a:t>
              </a:r>
            </a:p>
          </p:txBody>
        </p:sp>
        <p:sp>
          <p:nvSpPr>
            <p:cNvPr id="65" name="Rectangle 64"/>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sp>
        <p:nvSpPr>
          <p:cNvPr id="66" name="TextBox 65"/>
          <p:cNvSpPr txBox="1"/>
          <p:nvPr/>
        </p:nvSpPr>
        <p:spPr>
          <a:xfrm>
            <a:off x="1994027" y="6565896"/>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67" name="TextBox 66"/>
          <p:cNvSpPr txBox="1"/>
          <p:nvPr/>
        </p:nvSpPr>
        <p:spPr>
          <a:xfrm>
            <a:off x="2475641" y="6565896"/>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pic>
        <p:nvPicPr>
          <p:cNvPr id="68"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586842"/>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253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gray">
          <a:xfrm>
            <a:off x="0" y="0"/>
            <a:ext cx="9144000" cy="68580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pic>
        <p:nvPicPr>
          <p:cNvPr id="6" name="Picture 5"/>
          <p:cNvPicPr>
            <a:picLocks noChangeAspect="1"/>
          </p:cNvPicPr>
          <p:nvPr/>
        </p:nvPicPr>
        <p:blipFill>
          <a:blip r:embed="rId2"/>
          <a:stretch>
            <a:fillRect/>
          </a:stretch>
        </p:blipFill>
        <p:spPr>
          <a:xfrm>
            <a:off x="3470814" y="1873769"/>
            <a:ext cx="2202371" cy="746825"/>
          </a:xfrm>
          <a:prstGeom prst="rect">
            <a:avLst/>
          </a:prstGeom>
        </p:spPr>
      </p:pic>
      <p:pic>
        <p:nvPicPr>
          <p:cNvPr id="7" name="Picture 6"/>
          <p:cNvPicPr>
            <a:picLocks noChangeAspect="1"/>
          </p:cNvPicPr>
          <p:nvPr/>
        </p:nvPicPr>
        <p:blipFill>
          <a:blip r:embed="rId3"/>
          <a:stretch>
            <a:fillRect/>
          </a:stretch>
        </p:blipFill>
        <p:spPr>
          <a:xfrm>
            <a:off x="3463193" y="2910985"/>
            <a:ext cx="2209992" cy="586791"/>
          </a:xfrm>
          <a:prstGeom prst="rect">
            <a:avLst/>
          </a:prstGeom>
        </p:spPr>
      </p:pic>
      <p:pic>
        <p:nvPicPr>
          <p:cNvPr id="8" name="Picture 2" descr="C:\Users\D053544\Desktop\ha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2253" y="3003561"/>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424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74" y="0"/>
            <a:ext cx="9149474" cy="6858000"/>
          </a:xfrm>
          <a:prstGeom prst="rect">
            <a:avLst/>
          </a:prstGeom>
          <a:gradFill>
            <a:gsLst>
              <a:gs pos="0">
                <a:srgbClr val="2DABB3"/>
              </a:gs>
              <a:gs pos="100000">
                <a:srgbClr val="1A4D80"/>
              </a:gs>
              <a:gs pos="50000">
                <a:srgbClr val="178299"/>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 name="Group 4"/>
          <p:cNvGrpSpPr/>
          <p:nvPr/>
        </p:nvGrpSpPr>
        <p:grpSpPr>
          <a:xfrm>
            <a:off x="113692" y="1258501"/>
            <a:ext cx="1895364" cy="1656372"/>
            <a:chOff x="5670851" y="3036360"/>
            <a:chExt cx="1895364" cy="1656372"/>
          </a:xfrm>
        </p:grpSpPr>
        <p:sp>
          <p:nvSpPr>
            <p:cNvPr id="67" name="Rounded Rectangle 66"/>
            <p:cNvSpPr/>
            <p:nvPr/>
          </p:nvSpPr>
          <p:spPr>
            <a:xfrm>
              <a:off x="5831251" y="3036360"/>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TextBox 67"/>
            <p:cNvSpPr txBox="1"/>
            <p:nvPr/>
          </p:nvSpPr>
          <p:spPr>
            <a:xfrm>
              <a:off x="6904250" y="3910070"/>
              <a:ext cx="581426" cy="646331"/>
            </a:xfrm>
            <a:prstGeom prst="rect">
              <a:avLst/>
            </a:prstGeom>
            <a:noFill/>
          </p:spPr>
          <p:txBody>
            <a:bodyPr wrap="square" rtlCol="0">
              <a:spAutoFit/>
            </a:bodyPr>
            <a:lstStyle/>
            <a:p>
              <a:pPr algn="r"/>
              <a:r>
                <a:rPr lang="en-US" sz="3600" dirty="0">
                  <a:solidFill>
                    <a:srgbClr val="C00000"/>
                  </a:solidFill>
                  <a:latin typeface="Arial"/>
                  <a:cs typeface="Arial"/>
                </a:rPr>
                <a:t>2</a:t>
              </a:r>
              <a:r>
                <a:rPr lang="en-US" sz="1200" dirty="0">
                  <a:solidFill>
                    <a:srgbClr val="E48229"/>
                  </a:solidFill>
                  <a:latin typeface="Arial"/>
                  <a:cs typeface="Arial"/>
                </a:rPr>
                <a:t> </a:t>
              </a:r>
              <a:endParaRPr lang="en-US" sz="3600" dirty="0">
                <a:solidFill>
                  <a:srgbClr val="E48229"/>
                </a:solidFill>
                <a:latin typeface="Arial"/>
                <a:cs typeface="Arial"/>
              </a:endParaRPr>
            </a:p>
          </p:txBody>
        </p:sp>
        <p:sp>
          <p:nvSpPr>
            <p:cNvPr id="84" name="TextBox 83"/>
            <p:cNvSpPr txBox="1"/>
            <p:nvPr/>
          </p:nvSpPr>
          <p:spPr>
            <a:xfrm>
              <a:off x="5830402" y="3038157"/>
              <a:ext cx="1734597" cy="405683"/>
            </a:xfrm>
            <a:prstGeom prst="rect">
              <a:avLst/>
            </a:prstGeom>
            <a:noFill/>
          </p:spPr>
          <p:txBody>
            <a:bodyPr wrap="square" tIns="36000" bIns="0" rtlCol="0">
              <a:spAutoFit/>
            </a:bodyPr>
            <a:lstStyle/>
            <a:p>
              <a:r>
                <a:rPr lang="en-US" sz="1200" dirty="0">
                  <a:solidFill>
                    <a:srgbClr val="333333"/>
                  </a:solidFill>
                  <a:cs typeface="Arial"/>
                </a:rPr>
                <a:t>Assign Responsible</a:t>
              </a:r>
              <a:endParaRPr lang="en-US" sz="1050" dirty="0">
                <a:solidFill>
                  <a:srgbClr val="666666"/>
                </a:solidFill>
                <a:cs typeface="Arial"/>
              </a:endParaRPr>
            </a:p>
            <a:p>
              <a:endParaRPr lang="en-US" sz="1200" dirty="0">
                <a:solidFill>
                  <a:srgbClr val="333333"/>
                </a:solidFill>
                <a:latin typeface="Arial"/>
                <a:cs typeface="Arial"/>
              </a:endParaRPr>
            </a:p>
          </p:txBody>
        </p:sp>
        <p:sp>
          <p:nvSpPr>
            <p:cNvPr id="86" name="TextBox 85"/>
            <p:cNvSpPr txBox="1"/>
            <p:nvPr/>
          </p:nvSpPr>
          <p:spPr>
            <a:xfrm>
              <a:off x="5670851" y="4421638"/>
              <a:ext cx="1735812" cy="244101"/>
            </a:xfrm>
            <a:prstGeom prst="rect">
              <a:avLst/>
            </a:prstGeom>
            <a:noFill/>
          </p:spPr>
          <p:txBody>
            <a:bodyPr wrap="square" bIns="36000" rtlCol="0">
              <a:spAutoFit/>
            </a:bodyPr>
            <a:lstStyle/>
            <a:p>
              <a:pPr algn="r"/>
              <a:r>
                <a:rPr lang="en-US" sz="1050" dirty="0">
                  <a:solidFill>
                    <a:srgbClr val="C00000"/>
                  </a:solidFill>
                  <a:latin typeface="Arial"/>
                  <a:cs typeface="Arial"/>
                </a:rPr>
                <a:t>TICKETS OVERDUE</a:t>
              </a:r>
            </a:p>
          </p:txBody>
        </p:sp>
      </p:grpSp>
      <p:grpSp>
        <p:nvGrpSpPr>
          <p:cNvPr id="9" name="Group 8"/>
          <p:cNvGrpSpPr/>
          <p:nvPr/>
        </p:nvGrpSpPr>
        <p:grpSpPr>
          <a:xfrm>
            <a:off x="2128221" y="1258501"/>
            <a:ext cx="1734964" cy="1656372"/>
            <a:chOff x="2128221" y="1258501"/>
            <a:chExt cx="1734964" cy="1656372"/>
          </a:xfrm>
        </p:grpSpPr>
        <p:sp>
          <p:nvSpPr>
            <p:cNvPr id="125" name="Rounded Rectangle 124"/>
            <p:cNvSpPr/>
            <p:nvPr/>
          </p:nvSpPr>
          <p:spPr>
            <a:xfrm>
              <a:off x="2128221" y="1258501"/>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6" name="TextBox 125"/>
            <p:cNvSpPr txBox="1"/>
            <p:nvPr/>
          </p:nvSpPr>
          <p:spPr>
            <a:xfrm>
              <a:off x="2128221" y="1260298"/>
              <a:ext cx="1732706" cy="451850"/>
            </a:xfrm>
            <a:prstGeom prst="rect">
              <a:avLst/>
            </a:prstGeom>
            <a:noFill/>
          </p:spPr>
          <p:txBody>
            <a:bodyPr wrap="square" tIns="36000" rtlCol="0">
              <a:spAutoFit/>
            </a:bodyPr>
            <a:lstStyle/>
            <a:p>
              <a:r>
                <a:rPr lang="en-US" sz="1200" dirty="0">
                  <a:solidFill>
                    <a:srgbClr val="333333"/>
                  </a:solidFill>
                  <a:cs typeface="Arial"/>
                </a:rPr>
                <a:t>Team Performance Analytics</a:t>
              </a:r>
              <a:endParaRPr lang="en-US" sz="1200" dirty="0">
                <a:solidFill>
                  <a:srgbClr val="333333"/>
                </a:solidFill>
                <a:latin typeface="Arial"/>
                <a:cs typeface="Arial"/>
              </a:endParaRPr>
            </a:p>
          </p:txBody>
        </p:sp>
      </p:grpSp>
      <p:sp>
        <p:nvSpPr>
          <p:cNvPr id="7" name="TextBox 6"/>
          <p:cNvSpPr txBox="1"/>
          <p:nvPr/>
        </p:nvSpPr>
        <p:spPr>
          <a:xfrm>
            <a:off x="179327" y="693616"/>
            <a:ext cx="3190947" cy="369332"/>
          </a:xfrm>
          <a:prstGeom prst="rect">
            <a:avLst/>
          </a:prstGeom>
          <a:noFill/>
        </p:spPr>
        <p:txBody>
          <a:bodyPr wrap="square" rtlCol="0">
            <a:spAutoFit/>
          </a:bodyPr>
          <a:lstStyle/>
          <a:p>
            <a:r>
              <a:rPr lang="en-US" dirty="0">
                <a:solidFill>
                  <a:schemeClr val="bg1"/>
                </a:solidFill>
                <a:cs typeface="Arial"/>
              </a:rPr>
              <a:t>Support Manager</a:t>
            </a:r>
            <a:endParaRPr lang="en-US" dirty="0">
              <a:solidFill>
                <a:schemeClr val="bg1"/>
              </a:solidFill>
              <a:latin typeface="Arial"/>
              <a:cs typeface="Arial"/>
            </a:endParaRPr>
          </a:p>
        </p:txBody>
      </p:sp>
      <p:grpSp>
        <p:nvGrpSpPr>
          <p:cNvPr id="72" name="Group 71"/>
          <p:cNvGrpSpPr/>
          <p:nvPr/>
        </p:nvGrpSpPr>
        <p:grpSpPr>
          <a:xfrm>
            <a:off x="-5474" y="0"/>
            <a:ext cx="9149474" cy="423865"/>
            <a:chOff x="-5474" y="0"/>
            <a:chExt cx="9149474" cy="423865"/>
          </a:xfrm>
        </p:grpSpPr>
        <p:sp>
          <p:nvSpPr>
            <p:cNvPr id="73" name="Rectangle 72"/>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4" name="Straight Connector 73"/>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 name="TextBox 75"/>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77" name="Straight Connector 76"/>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79" name="Rectangle 78"/>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81" name="TextBox 80"/>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82" name="Straight Connector 81"/>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38" name="TextBox 137"/>
          <p:cNvSpPr txBox="1"/>
          <p:nvPr/>
        </p:nvSpPr>
        <p:spPr>
          <a:xfrm>
            <a:off x="351153" y="2045294"/>
            <a:ext cx="479150" cy="477054"/>
          </a:xfrm>
          <a:prstGeom prst="rect">
            <a:avLst/>
          </a:prstGeom>
          <a:noFill/>
        </p:spPr>
        <p:txBody>
          <a:bodyPr wrap="square" rtlCol="0">
            <a:spAutoFit/>
          </a:bodyPr>
          <a:lstStyle/>
          <a:p>
            <a:r>
              <a:rPr lang="en-US" sz="2500" dirty="0">
                <a:solidFill>
                  <a:srgbClr val="127DBE"/>
                </a:solidFill>
                <a:latin typeface="SAP-icons"/>
                <a:cs typeface="SAP-icons"/>
              </a:rPr>
              <a:t></a:t>
            </a:r>
          </a:p>
        </p:txBody>
      </p:sp>
      <p:pic>
        <p:nvPicPr>
          <p:cNvPr id="158" name="Picture 2" descr="C:\Users\D053544\Desktop\ha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144" y="1631880"/>
            <a:ext cx="501864" cy="596812"/>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9244" y="1889739"/>
            <a:ext cx="892918" cy="766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0" name="Picture 2" descr="C:\Users\D053544\Desktop\ha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0299" y="2216552"/>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0455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44002" cy="423863"/>
            <a:chOff x="0" y="432809"/>
            <a:chExt cx="9144002"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44000" cy="327348"/>
              <a:chOff x="395536" y="96514"/>
              <a:chExt cx="914400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Overdue Tickets (2)</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7471" y="1281028"/>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My Tickets</a:t>
            </a:r>
          </a:p>
        </p:txBody>
      </p:sp>
      <p:sp>
        <p:nvSpPr>
          <p:cNvPr id="187" name="Rectangle 186"/>
          <p:cNvSpPr/>
          <p:nvPr/>
        </p:nvSpPr>
        <p:spPr>
          <a:xfrm>
            <a:off x="-5473" y="2541852"/>
            <a:ext cx="2922795" cy="118079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5" name="TextBox 194"/>
          <p:cNvSpPr txBox="1"/>
          <p:nvPr/>
        </p:nvSpPr>
        <p:spPr>
          <a:xfrm>
            <a:off x="6114" y="2866679"/>
            <a:ext cx="2915324" cy="261610"/>
          </a:xfrm>
          <a:prstGeom prst="rect">
            <a:avLst/>
          </a:prstGeom>
          <a:noFill/>
        </p:spPr>
        <p:txBody>
          <a:bodyPr wrap="square" rtlCol="0">
            <a:spAutoFit/>
          </a:bodyPr>
          <a:lstStyle/>
          <a:p>
            <a:r>
              <a:rPr lang="en-US" sz="1100" dirty="0">
                <a:solidFill>
                  <a:srgbClr val="333333"/>
                </a:solidFill>
                <a:cs typeface="Arial"/>
              </a:rPr>
              <a:t>Problem with ILIAS</a:t>
            </a:r>
          </a:p>
        </p:txBody>
      </p:sp>
      <p:sp>
        <p:nvSpPr>
          <p:cNvPr id="202" name="TextBox 201"/>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54963"/>
            <a:ext cx="9144000" cy="423863"/>
            <a:chOff x="0" y="3314275"/>
            <a:chExt cx="9144000" cy="423863"/>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Rectangle 8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7" name="TextBox 96"/>
          <p:cNvSpPr txBox="1"/>
          <p:nvPr/>
        </p:nvSpPr>
        <p:spPr>
          <a:xfrm>
            <a:off x="1465594" y="2299979"/>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In Process</a:t>
            </a:r>
          </a:p>
        </p:txBody>
      </p:sp>
      <p:sp>
        <p:nvSpPr>
          <p:cNvPr id="101" name="TextBox 100"/>
          <p:cNvSpPr txBox="1"/>
          <p:nvPr/>
        </p:nvSpPr>
        <p:spPr>
          <a:xfrm>
            <a:off x="1465594" y="350418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In Process</a:t>
            </a:r>
          </a:p>
        </p:txBody>
      </p:sp>
      <p:sp>
        <p:nvSpPr>
          <p:cNvPr id="103" name="TextBox 102"/>
          <p:cNvSpPr txBox="1"/>
          <p:nvPr/>
        </p:nvSpPr>
        <p:spPr>
          <a:xfrm>
            <a:off x="6114" y="1812288"/>
            <a:ext cx="2915324" cy="261610"/>
          </a:xfrm>
          <a:prstGeom prst="rect">
            <a:avLst/>
          </a:prstGeom>
          <a:noFill/>
        </p:spPr>
        <p:txBody>
          <a:bodyPr wrap="square" rtlCol="0">
            <a:spAutoFit/>
          </a:bodyPr>
          <a:lstStyle/>
          <a:p>
            <a:r>
              <a:rPr lang="en-US" sz="1100" dirty="0">
                <a:solidFill>
                  <a:srgbClr val="333333"/>
                </a:solidFill>
                <a:cs typeface="Arial"/>
              </a:rPr>
              <a:t>No able to Login</a:t>
            </a:r>
          </a:p>
        </p:txBody>
      </p:sp>
      <p:pic>
        <p:nvPicPr>
          <p:cNvPr id="104"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629486"/>
            <a:ext cx="501864" cy="596812"/>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360" y="2109766"/>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800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44002" cy="423863"/>
            <a:chOff x="0" y="432809"/>
            <a:chExt cx="9144002"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666666"/>
                </a:solidFill>
                <a:latin typeface="Arial" pitchFamily="34" charset="0"/>
                <a:ea typeface="Open Sans" pitchFamily="34" charset="0"/>
                <a:cs typeface="Arial" pitchFamily="34" charset="0"/>
              </a:endParaRPr>
            </a:p>
          </p:txBody>
        </p:sp>
        <p:grpSp>
          <p:nvGrpSpPr>
            <p:cNvPr id="98" name="Group 97"/>
            <p:cNvGrpSpPr/>
            <p:nvPr/>
          </p:nvGrpSpPr>
          <p:grpSpPr>
            <a:xfrm>
              <a:off x="0" y="523611"/>
              <a:ext cx="9144000" cy="327348"/>
              <a:chOff x="395536" y="96514"/>
              <a:chExt cx="914400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Overdue Tickets (2)</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7471" y="1281028"/>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My Tickets</a:t>
            </a:r>
          </a:p>
        </p:txBody>
      </p:sp>
      <p:sp>
        <p:nvSpPr>
          <p:cNvPr id="187" name="Rectangle 186"/>
          <p:cNvSpPr/>
          <p:nvPr/>
        </p:nvSpPr>
        <p:spPr>
          <a:xfrm>
            <a:off x="-5473" y="2541852"/>
            <a:ext cx="2922795" cy="118079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5" name="TextBox 194"/>
          <p:cNvSpPr txBox="1"/>
          <p:nvPr/>
        </p:nvSpPr>
        <p:spPr>
          <a:xfrm>
            <a:off x="6114" y="2866679"/>
            <a:ext cx="2915324" cy="261610"/>
          </a:xfrm>
          <a:prstGeom prst="rect">
            <a:avLst/>
          </a:prstGeom>
          <a:noFill/>
        </p:spPr>
        <p:txBody>
          <a:bodyPr wrap="square" rtlCol="0">
            <a:spAutoFit/>
          </a:bodyPr>
          <a:lstStyle/>
          <a:p>
            <a:r>
              <a:rPr lang="en-US" sz="1100" dirty="0">
                <a:solidFill>
                  <a:srgbClr val="333333"/>
                </a:solidFill>
                <a:cs typeface="Arial"/>
              </a:rPr>
              <a:t>Problem with ILIAS</a:t>
            </a:r>
          </a:p>
        </p:txBody>
      </p:sp>
      <p:sp>
        <p:nvSpPr>
          <p:cNvPr id="202" name="TextBox 201"/>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54963"/>
            <a:ext cx="9144000" cy="423863"/>
            <a:chOff x="0" y="3314275"/>
            <a:chExt cx="9144000" cy="423863"/>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Rectangle 8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7" name="TextBox 96"/>
          <p:cNvSpPr txBox="1"/>
          <p:nvPr/>
        </p:nvSpPr>
        <p:spPr>
          <a:xfrm>
            <a:off x="1465594" y="2299979"/>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In Process</a:t>
            </a:r>
          </a:p>
        </p:txBody>
      </p:sp>
      <p:sp>
        <p:nvSpPr>
          <p:cNvPr id="101" name="TextBox 100"/>
          <p:cNvSpPr txBox="1"/>
          <p:nvPr/>
        </p:nvSpPr>
        <p:spPr>
          <a:xfrm>
            <a:off x="1465594" y="350418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In Process</a:t>
            </a:r>
          </a:p>
        </p:txBody>
      </p:sp>
      <p:sp>
        <p:nvSpPr>
          <p:cNvPr id="103" name="TextBox 102"/>
          <p:cNvSpPr txBox="1"/>
          <p:nvPr/>
        </p:nvSpPr>
        <p:spPr>
          <a:xfrm>
            <a:off x="6114" y="1812288"/>
            <a:ext cx="2915324" cy="261610"/>
          </a:xfrm>
          <a:prstGeom prst="rect">
            <a:avLst/>
          </a:prstGeom>
          <a:noFill/>
        </p:spPr>
        <p:txBody>
          <a:bodyPr wrap="square" rtlCol="0">
            <a:spAutoFit/>
          </a:bodyPr>
          <a:lstStyle/>
          <a:p>
            <a:r>
              <a:rPr lang="en-US" sz="1100" dirty="0">
                <a:solidFill>
                  <a:srgbClr val="333333"/>
                </a:solidFill>
                <a:cs typeface="Arial"/>
              </a:rPr>
              <a:t>No able to Login</a:t>
            </a:r>
          </a:p>
        </p:txBody>
      </p:sp>
      <p:pic>
        <p:nvPicPr>
          <p:cNvPr id="104"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629486"/>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947592" y="1521731"/>
            <a:ext cx="1635864" cy="261610"/>
          </a:xfrm>
          <a:prstGeom prst="rect">
            <a:avLst/>
          </a:prstGeom>
          <a:noFill/>
        </p:spPr>
        <p:txBody>
          <a:bodyPr wrap="square" rtlCol="0">
            <a:spAutoFit/>
          </a:bodyPr>
          <a:lstStyle/>
          <a:p>
            <a:pPr algn="r"/>
            <a:r>
              <a:rPr lang="en-US" sz="1100" dirty="0">
                <a:solidFill>
                  <a:srgbClr val="666666"/>
                </a:solidFill>
                <a:cs typeface="Arial"/>
              </a:rPr>
              <a:t>*Description</a:t>
            </a:r>
            <a:r>
              <a:rPr lang="en-US" sz="1100" dirty="0">
                <a:solidFill>
                  <a:srgbClr val="666666"/>
                </a:solidFill>
                <a:latin typeface="Arial"/>
                <a:cs typeface="Arial"/>
              </a:rPr>
              <a:t>:</a:t>
            </a:r>
          </a:p>
        </p:txBody>
      </p:sp>
      <p:sp>
        <p:nvSpPr>
          <p:cNvPr id="59" name="Rectangle 58"/>
          <p:cNvSpPr/>
          <p:nvPr/>
        </p:nvSpPr>
        <p:spPr>
          <a:xfrm>
            <a:off x="4603028" y="1501824"/>
            <a:ext cx="3305878" cy="301425"/>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chemeClr val="tx1">
                    <a:lumMod val="65000"/>
                    <a:lumOff val="35000"/>
                  </a:schemeClr>
                </a:solidFill>
                <a:cs typeface="Arial"/>
              </a:rPr>
              <a:t>No able to Login</a:t>
            </a:r>
          </a:p>
        </p:txBody>
      </p:sp>
      <p:sp>
        <p:nvSpPr>
          <p:cNvPr id="60" name="TextBox 59"/>
          <p:cNvSpPr txBox="1"/>
          <p:nvPr/>
        </p:nvSpPr>
        <p:spPr>
          <a:xfrm>
            <a:off x="2947592" y="1951499"/>
            <a:ext cx="1635864" cy="261610"/>
          </a:xfrm>
          <a:prstGeom prst="rect">
            <a:avLst/>
          </a:prstGeom>
          <a:noFill/>
        </p:spPr>
        <p:txBody>
          <a:bodyPr wrap="square" rtlCol="0">
            <a:spAutoFit/>
          </a:bodyPr>
          <a:lstStyle/>
          <a:p>
            <a:pPr algn="r"/>
            <a:r>
              <a:rPr lang="en-US" sz="1100" dirty="0">
                <a:solidFill>
                  <a:srgbClr val="666666"/>
                </a:solidFill>
                <a:latin typeface="Arial"/>
                <a:cs typeface="Arial"/>
              </a:rPr>
              <a:t>*Priority:</a:t>
            </a:r>
          </a:p>
        </p:txBody>
      </p:sp>
      <p:sp>
        <p:nvSpPr>
          <p:cNvPr id="61" name="Rectangle 60"/>
          <p:cNvSpPr/>
          <p:nvPr/>
        </p:nvSpPr>
        <p:spPr>
          <a:xfrm>
            <a:off x="4603028" y="1931592"/>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chemeClr val="tx1">
                    <a:lumMod val="65000"/>
                    <a:lumOff val="35000"/>
                  </a:schemeClr>
                </a:solidFill>
                <a:cs typeface="Arial"/>
              </a:rPr>
              <a:t>High</a:t>
            </a:r>
          </a:p>
        </p:txBody>
      </p:sp>
      <p:sp>
        <p:nvSpPr>
          <p:cNvPr id="62" name="Rectangle 61"/>
          <p:cNvSpPr/>
          <p:nvPr/>
        </p:nvSpPr>
        <p:spPr>
          <a:xfrm>
            <a:off x="4603028" y="2365522"/>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	In Process</a:t>
            </a:r>
          </a:p>
        </p:txBody>
      </p:sp>
      <p:sp>
        <p:nvSpPr>
          <p:cNvPr id="63" name="TextBox 62"/>
          <p:cNvSpPr txBox="1"/>
          <p:nvPr/>
        </p:nvSpPr>
        <p:spPr>
          <a:xfrm>
            <a:off x="2947592" y="2385429"/>
            <a:ext cx="1635864" cy="261610"/>
          </a:xfrm>
          <a:prstGeom prst="rect">
            <a:avLst/>
          </a:prstGeom>
          <a:noFill/>
        </p:spPr>
        <p:txBody>
          <a:bodyPr wrap="square" rtlCol="0">
            <a:spAutoFit/>
          </a:bodyPr>
          <a:lstStyle/>
          <a:p>
            <a:pPr algn="r"/>
            <a:r>
              <a:rPr lang="en-US" sz="1100" dirty="0">
                <a:solidFill>
                  <a:srgbClr val="666666"/>
                </a:solidFill>
                <a:latin typeface="Arial"/>
                <a:cs typeface="Arial"/>
              </a:rPr>
              <a:t>Status:</a:t>
            </a:r>
          </a:p>
        </p:txBody>
      </p:sp>
      <p:sp>
        <p:nvSpPr>
          <p:cNvPr id="64" name="Rectangle 63"/>
          <p:cNvSpPr/>
          <p:nvPr/>
        </p:nvSpPr>
        <p:spPr>
          <a:xfrm>
            <a:off x="4603028" y="2799453"/>
            <a:ext cx="3305878" cy="301425"/>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r>
              <a:rPr lang="en-US" sz="1100" dirty="0">
                <a:solidFill>
                  <a:schemeClr val="tx1">
                    <a:lumMod val="65000"/>
                    <a:lumOff val="35000"/>
                  </a:schemeClr>
                </a:solidFill>
                <a:cs typeface="Arial"/>
              </a:rPr>
              <a:t>IT</a:t>
            </a:r>
          </a:p>
        </p:txBody>
      </p:sp>
      <p:sp>
        <p:nvSpPr>
          <p:cNvPr id="65" name="TextBox 64"/>
          <p:cNvSpPr txBox="1"/>
          <p:nvPr/>
        </p:nvSpPr>
        <p:spPr>
          <a:xfrm>
            <a:off x="2947592" y="2819360"/>
            <a:ext cx="1635864" cy="261610"/>
          </a:xfrm>
          <a:prstGeom prst="rect">
            <a:avLst/>
          </a:prstGeom>
          <a:noFill/>
        </p:spPr>
        <p:txBody>
          <a:bodyPr wrap="square" rtlCol="0">
            <a:spAutoFit/>
          </a:bodyPr>
          <a:lstStyle/>
          <a:p>
            <a:pPr algn="r"/>
            <a:r>
              <a:rPr lang="en-US" sz="1100" dirty="0">
                <a:solidFill>
                  <a:srgbClr val="666666"/>
                </a:solidFill>
                <a:latin typeface="Arial"/>
                <a:cs typeface="Arial"/>
              </a:rPr>
              <a:t>*Category:</a:t>
            </a:r>
          </a:p>
        </p:txBody>
      </p:sp>
      <p:sp>
        <p:nvSpPr>
          <p:cNvPr id="66" name="Rectangle 65"/>
          <p:cNvSpPr/>
          <p:nvPr/>
        </p:nvSpPr>
        <p:spPr>
          <a:xfrm>
            <a:off x="4603028" y="3206652"/>
            <a:ext cx="3305878" cy="1154816"/>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ea typeface="Open Sans" pitchFamily="34" charset="0"/>
                <a:cs typeface="Arial" pitchFamily="34" charset="0"/>
              </a:rPr>
              <a:t>Hello IT, </a:t>
            </a: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ea typeface="Open Sans" pitchFamily="34" charset="0"/>
                <a:cs typeface="Arial" pitchFamily="34" charset="0"/>
              </a:rPr>
              <a:t>I am not able to login to campus net and my email. Its been 4 days and I don’t have any answer yet.</a:t>
            </a:r>
            <a:endParaRPr lang="en-US" sz="1100" dirty="0">
              <a:solidFill>
                <a:srgbClr val="FFFFFF"/>
              </a:solidFill>
              <a:latin typeface="Arial"/>
              <a:cs typeface="Arial"/>
            </a:endParaRPr>
          </a:p>
        </p:txBody>
      </p:sp>
      <p:sp>
        <p:nvSpPr>
          <p:cNvPr id="67" name="TextBox 66"/>
          <p:cNvSpPr txBox="1"/>
          <p:nvPr/>
        </p:nvSpPr>
        <p:spPr>
          <a:xfrm>
            <a:off x="2947592" y="3206652"/>
            <a:ext cx="1635864" cy="261610"/>
          </a:xfrm>
          <a:prstGeom prst="rect">
            <a:avLst/>
          </a:prstGeom>
          <a:noFill/>
        </p:spPr>
        <p:txBody>
          <a:bodyPr wrap="square" rtlCol="0">
            <a:spAutoFit/>
          </a:bodyPr>
          <a:lstStyle/>
          <a:p>
            <a:pPr algn="r"/>
            <a:r>
              <a:rPr lang="en-US" sz="1100" dirty="0">
                <a:solidFill>
                  <a:srgbClr val="666666"/>
                </a:solidFill>
                <a:cs typeface="Arial"/>
              </a:rPr>
              <a:t>*Detail Description</a:t>
            </a:r>
            <a:r>
              <a:rPr lang="en-US" sz="1100" dirty="0">
                <a:solidFill>
                  <a:srgbClr val="666666"/>
                </a:solidFill>
                <a:latin typeface="Arial"/>
                <a:cs typeface="Arial"/>
              </a:rPr>
              <a:t>:</a:t>
            </a:r>
          </a:p>
        </p:txBody>
      </p:sp>
      <p:sp>
        <p:nvSpPr>
          <p:cNvPr id="70" name="TextBox 42"/>
          <p:cNvSpPr txBox="1"/>
          <p:nvPr/>
        </p:nvSpPr>
        <p:spPr>
          <a:xfrm>
            <a:off x="7509325" y="2388786"/>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71" name="TextBox 42"/>
          <p:cNvSpPr txBox="1"/>
          <p:nvPr/>
        </p:nvSpPr>
        <p:spPr>
          <a:xfrm>
            <a:off x="7509325" y="3206428"/>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72" name="TextBox 42"/>
          <p:cNvSpPr txBox="1"/>
          <p:nvPr/>
        </p:nvSpPr>
        <p:spPr>
          <a:xfrm>
            <a:off x="7509325" y="27976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73" name="Rectangle 72"/>
          <p:cNvSpPr/>
          <p:nvPr/>
        </p:nvSpPr>
        <p:spPr>
          <a:xfrm>
            <a:off x="4603028" y="4486250"/>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Martin Müller</a:t>
            </a:r>
          </a:p>
        </p:txBody>
      </p:sp>
      <p:sp>
        <p:nvSpPr>
          <p:cNvPr id="74" name="TextBox 73"/>
          <p:cNvSpPr txBox="1"/>
          <p:nvPr/>
        </p:nvSpPr>
        <p:spPr>
          <a:xfrm>
            <a:off x="2947592" y="4486250"/>
            <a:ext cx="1635864" cy="261610"/>
          </a:xfrm>
          <a:prstGeom prst="rect">
            <a:avLst/>
          </a:prstGeom>
          <a:noFill/>
        </p:spPr>
        <p:txBody>
          <a:bodyPr wrap="square" rtlCol="0">
            <a:spAutoFit/>
          </a:bodyPr>
          <a:lstStyle/>
          <a:p>
            <a:pPr algn="r"/>
            <a:r>
              <a:rPr lang="en-US" sz="1100" dirty="0">
                <a:solidFill>
                  <a:srgbClr val="666666"/>
                </a:solidFill>
                <a:latin typeface="Arial"/>
                <a:cs typeface="Arial"/>
              </a:rPr>
              <a:t>*Assigned to:</a:t>
            </a:r>
          </a:p>
        </p:txBody>
      </p:sp>
      <p:sp>
        <p:nvSpPr>
          <p:cNvPr id="75" name="Rectangle 74"/>
          <p:cNvSpPr/>
          <p:nvPr/>
        </p:nvSpPr>
        <p:spPr>
          <a:xfrm>
            <a:off x="4603087" y="4883537"/>
            <a:ext cx="3305878" cy="676154"/>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Martin, </a:t>
            </a:r>
          </a:p>
          <a:p>
            <a:pPr>
              <a:tabLst>
                <a:tab pos="88900" algn="l"/>
              </a:tabLst>
            </a:pPr>
            <a:r>
              <a:rPr lang="en-US" sz="1100" dirty="0">
                <a:solidFill>
                  <a:schemeClr val="tx1">
                    <a:lumMod val="65000"/>
                    <a:lumOff val="35000"/>
                  </a:schemeClr>
                </a:solidFill>
                <a:cs typeface="Arial"/>
              </a:rPr>
              <a:t>Please solve this issue.</a:t>
            </a:r>
          </a:p>
          <a:p>
            <a:pPr>
              <a:tabLst>
                <a:tab pos="88900" algn="l"/>
              </a:tabLst>
            </a:pPr>
            <a:endParaRPr lang="en-US" sz="1100" dirty="0">
              <a:solidFill>
                <a:schemeClr val="tx1">
                  <a:lumMod val="65000"/>
                  <a:lumOff val="35000"/>
                </a:schemeClr>
              </a:solidFill>
              <a:cs typeface="Arial"/>
            </a:endParaRPr>
          </a:p>
          <a:p>
            <a:pPr>
              <a:tabLst>
                <a:tab pos="88900" algn="l"/>
              </a:tabLst>
            </a:pPr>
            <a:r>
              <a:rPr lang="en-US" sz="1100" dirty="0">
                <a:solidFill>
                  <a:schemeClr val="tx1">
                    <a:lumMod val="65000"/>
                    <a:lumOff val="35000"/>
                  </a:schemeClr>
                </a:solidFill>
                <a:cs typeface="Arial"/>
              </a:rPr>
              <a:t>Thanks</a:t>
            </a:r>
          </a:p>
        </p:txBody>
      </p:sp>
      <p:sp>
        <p:nvSpPr>
          <p:cNvPr id="76" name="TextBox 75"/>
          <p:cNvSpPr txBox="1"/>
          <p:nvPr/>
        </p:nvSpPr>
        <p:spPr>
          <a:xfrm>
            <a:off x="2947651" y="4883537"/>
            <a:ext cx="1635864" cy="261610"/>
          </a:xfrm>
          <a:prstGeom prst="rect">
            <a:avLst/>
          </a:prstGeom>
          <a:noFill/>
        </p:spPr>
        <p:txBody>
          <a:bodyPr wrap="square" rtlCol="0">
            <a:spAutoFit/>
          </a:bodyPr>
          <a:lstStyle/>
          <a:p>
            <a:pPr algn="r"/>
            <a:r>
              <a:rPr lang="en-US" sz="1100" dirty="0">
                <a:solidFill>
                  <a:srgbClr val="666666"/>
                </a:solidFill>
                <a:latin typeface="Arial"/>
                <a:cs typeface="Arial"/>
              </a:rPr>
              <a:t>Comments: </a:t>
            </a:r>
          </a:p>
        </p:txBody>
      </p:sp>
      <p:sp>
        <p:nvSpPr>
          <p:cNvPr id="77" name="Rectangle 76"/>
          <p:cNvSpPr/>
          <p:nvPr/>
        </p:nvSpPr>
        <p:spPr>
          <a:xfrm>
            <a:off x="6743852" y="6457776"/>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Assign</a:t>
            </a:r>
          </a:p>
        </p:txBody>
      </p:sp>
      <p:sp>
        <p:nvSpPr>
          <p:cNvPr id="78" name="Rectangle 77"/>
          <p:cNvSpPr/>
          <p:nvPr/>
        </p:nvSpPr>
        <p:spPr>
          <a:xfrm>
            <a:off x="7720389" y="6457775"/>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pic>
        <p:nvPicPr>
          <p:cNvPr id="79"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889" y="6442705"/>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2915324" y="552408"/>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Assign Responsible</a:t>
            </a:r>
          </a:p>
        </p:txBody>
      </p:sp>
      <p:sp>
        <p:nvSpPr>
          <p:cNvPr id="69" name="Rectangle 68"/>
          <p:cNvSpPr/>
          <p:nvPr/>
        </p:nvSpPr>
        <p:spPr>
          <a:xfrm>
            <a:off x="2913326" y="863875"/>
            <a:ext cx="6101641" cy="377213"/>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80" name="TextBox 79"/>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Ticket IT Numb 1233</a:t>
            </a:r>
          </a:p>
        </p:txBody>
      </p:sp>
    </p:spTree>
    <p:extLst>
      <p:ext uri="{BB962C8B-B14F-4D97-AF65-F5344CB8AC3E}">
        <p14:creationId xmlns:p14="http://schemas.microsoft.com/office/powerpoint/2010/main" val="655832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
            <a:ext cx="9144000" cy="2614516"/>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4324418"/>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36" name="Rectangle 35"/>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1" name="Group 10"/>
          <p:cNvGrpSpPr/>
          <p:nvPr/>
        </p:nvGrpSpPr>
        <p:grpSpPr>
          <a:xfrm>
            <a:off x="0" y="787400"/>
            <a:ext cx="9145331" cy="875811"/>
            <a:chOff x="0" y="787400"/>
            <a:chExt cx="9145331" cy="1485950"/>
          </a:xfrm>
        </p:grpSpPr>
        <p:sp>
          <p:nvSpPr>
            <p:cNvPr id="147" name="Rectangle 146"/>
            <p:cNvSpPr/>
            <p:nvPr/>
          </p:nvSpPr>
          <p:spPr bwMode="gray">
            <a:xfrm>
              <a:off x="0" y="787400"/>
              <a:ext cx="9138526" cy="148595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84" name="Straight Connector 183"/>
            <p:cNvCxnSpPr/>
            <p:nvPr/>
          </p:nvCxnSpPr>
          <p:spPr>
            <a:xfrm>
              <a:off x="1331" y="2272468"/>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7450293" y="1687593"/>
            <a:ext cx="1557727" cy="433940"/>
            <a:chOff x="6951836" y="2246309"/>
            <a:chExt cx="1393072" cy="388071"/>
          </a:xfrm>
        </p:grpSpPr>
        <p:pic>
          <p:nvPicPr>
            <p:cNvPr id="42" name="Picture 41"/>
            <p:cNvPicPr>
              <a:picLocks noChangeAspect="1"/>
            </p:cNvPicPr>
            <p:nvPr/>
          </p:nvPicPr>
          <p:blipFill>
            <a:blip r:embed="rId2"/>
            <a:stretch>
              <a:fillRect/>
            </a:stretch>
          </p:blipFill>
          <p:spPr>
            <a:xfrm>
              <a:off x="6951836" y="2253380"/>
              <a:ext cx="381000" cy="381000"/>
            </a:xfrm>
            <a:prstGeom prst="rect">
              <a:avLst/>
            </a:prstGeom>
          </p:spPr>
        </p:pic>
        <p:pic>
          <p:nvPicPr>
            <p:cNvPr id="43" name="Picture 42"/>
            <p:cNvPicPr>
              <a:picLocks noChangeAspect="1"/>
            </p:cNvPicPr>
            <p:nvPr/>
          </p:nvPicPr>
          <p:blipFill>
            <a:blip r:embed="rId3"/>
            <a:stretch>
              <a:fillRect/>
            </a:stretch>
          </p:blipFill>
          <p:spPr>
            <a:xfrm>
              <a:off x="7291828" y="2246309"/>
              <a:ext cx="381000" cy="381000"/>
            </a:xfrm>
            <a:prstGeom prst="rect">
              <a:avLst/>
            </a:prstGeom>
          </p:spPr>
        </p:pic>
        <p:pic>
          <p:nvPicPr>
            <p:cNvPr id="44" name="Picture 43"/>
            <p:cNvPicPr>
              <a:picLocks noChangeAspect="1"/>
            </p:cNvPicPr>
            <p:nvPr/>
          </p:nvPicPr>
          <p:blipFill>
            <a:blip r:embed="rId4"/>
            <a:stretch>
              <a:fillRect/>
            </a:stretch>
          </p:blipFill>
          <p:spPr>
            <a:xfrm>
              <a:off x="7639672" y="2250970"/>
              <a:ext cx="381000" cy="381000"/>
            </a:xfrm>
            <a:prstGeom prst="rect">
              <a:avLst/>
            </a:prstGeom>
          </p:spPr>
        </p:pic>
        <p:pic>
          <p:nvPicPr>
            <p:cNvPr id="45" name="Picture 44"/>
            <p:cNvPicPr>
              <a:picLocks noChangeAspect="1"/>
            </p:cNvPicPr>
            <p:nvPr/>
          </p:nvPicPr>
          <p:blipFill>
            <a:blip r:embed="rId5"/>
            <a:stretch>
              <a:fillRect/>
            </a:stretch>
          </p:blipFill>
          <p:spPr>
            <a:xfrm>
              <a:off x="7963908" y="2251120"/>
              <a:ext cx="381000" cy="381000"/>
            </a:xfrm>
            <a:prstGeom prst="rect">
              <a:avLst/>
            </a:prstGeom>
          </p:spPr>
        </p:pic>
      </p:grpSp>
      <p:grpSp>
        <p:nvGrpSpPr>
          <p:cNvPr id="6" name="Group 5"/>
          <p:cNvGrpSpPr/>
          <p:nvPr/>
        </p:nvGrpSpPr>
        <p:grpSpPr>
          <a:xfrm>
            <a:off x="26925" y="1715082"/>
            <a:ext cx="8668800" cy="528436"/>
            <a:chOff x="230400" y="2312073"/>
            <a:chExt cx="8668800" cy="528436"/>
          </a:xfrm>
        </p:grpSpPr>
        <p:cxnSp>
          <p:nvCxnSpPr>
            <p:cNvPr id="183" name="Straight Connector 182"/>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914058"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Parameters    &gt;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a:solidFill>
                  <a:srgbClr val="666666"/>
                </a:solidFill>
                <a:ea typeface="Arial Unicode MS" pitchFamily="34" charset="-128"/>
                <a:cs typeface="Arial Unicode MS" pitchFamily="34" charset="-128"/>
              </a:endParaRPr>
            </a:p>
          </p:txBody>
        </p:sp>
      </p:grpSp>
      <p:grpSp>
        <p:nvGrpSpPr>
          <p:cNvPr id="7" name="Group 6"/>
          <p:cNvGrpSpPr/>
          <p:nvPr/>
        </p:nvGrpSpPr>
        <p:grpSpPr>
          <a:xfrm>
            <a:off x="-19900" y="948096"/>
            <a:ext cx="2728951" cy="545042"/>
            <a:chOff x="160952" y="948096"/>
            <a:chExt cx="2683088" cy="545042"/>
          </a:xfrm>
        </p:grpSpPr>
        <p:sp>
          <p:nvSpPr>
            <p:cNvPr id="187" name="TextBox 186"/>
            <p:cNvSpPr txBox="1"/>
            <p:nvPr/>
          </p:nvSpPr>
          <p:spPr>
            <a:xfrm>
              <a:off x="160952" y="948096"/>
              <a:ext cx="2683088" cy="338554"/>
            </a:xfrm>
            <a:prstGeom prst="rect">
              <a:avLst/>
            </a:prstGeom>
            <a:noFill/>
          </p:spPr>
          <p:txBody>
            <a:bodyPr wrap="square" lIns="234000" rtlCol="0">
              <a:spAutoFit/>
            </a:bodyPr>
            <a:lstStyle/>
            <a:p>
              <a:pPr fontAlgn="base">
                <a:spcBef>
                  <a:spcPts val="840"/>
                </a:spcBef>
                <a:spcAft>
                  <a:spcPct val="0"/>
                </a:spcAft>
                <a:buClr>
                  <a:srgbClr val="F0AB00"/>
                </a:buClr>
                <a:buSzPct val="80000"/>
              </a:pPr>
              <a:r>
                <a:rPr lang="en-US" sz="1600" kern="0" dirty="0">
                  <a:solidFill>
                    <a:srgbClr val="333333"/>
                  </a:solidFill>
                  <a:ea typeface="Arial Unicode MS" pitchFamily="34" charset="-128"/>
                  <a:cs typeface="Arial Unicode MS" pitchFamily="34" charset="-128"/>
                </a:rPr>
                <a:t>Tickets</a:t>
              </a:r>
            </a:p>
          </p:txBody>
        </p:sp>
        <p:sp>
          <p:nvSpPr>
            <p:cNvPr id="299" name="TextBox 298"/>
            <p:cNvSpPr txBox="1"/>
            <p:nvPr/>
          </p:nvSpPr>
          <p:spPr>
            <a:xfrm>
              <a:off x="160952" y="1239222"/>
              <a:ext cx="1213320" cy="253916"/>
            </a:xfrm>
            <a:prstGeom prst="rect">
              <a:avLst/>
            </a:prstGeom>
            <a:noFill/>
          </p:spPr>
          <p:txBody>
            <a:bodyPr wrap="square" lIns="234000" rtlCol="0">
              <a:spAutoFit/>
            </a:bodyPr>
            <a:lstStyle/>
            <a:p>
              <a:pPr algn="just" fontAlgn="base">
                <a:spcBef>
                  <a:spcPct val="50000"/>
                </a:spcBef>
                <a:spcAft>
                  <a:spcPct val="0"/>
                </a:spcAft>
                <a:buClr>
                  <a:srgbClr val="F0AB00"/>
                </a:buClr>
                <a:buSzPct val="80000"/>
              </a:pPr>
              <a:endParaRPr lang="en-US" sz="1050" kern="0" dirty="0">
                <a:solidFill>
                  <a:srgbClr val="666666"/>
                </a:solidFill>
                <a:ea typeface="Arial Unicode MS" pitchFamily="34" charset="-128"/>
                <a:cs typeface="Arial Unicode MS" pitchFamily="34" charset="-128"/>
              </a:endParaRPr>
            </a:p>
          </p:txBody>
        </p:sp>
      </p:grpSp>
      <p:grpSp>
        <p:nvGrpSpPr>
          <p:cNvPr id="8" name="Group 7"/>
          <p:cNvGrpSpPr/>
          <p:nvPr/>
        </p:nvGrpSpPr>
        <p:grpSpPr>
          <a:xfrm>
            <a:off x="-19900" y="502915"/>
            <a:ext cx="9131502" cy="221794"/>
            <a:chOff x="-19900" y="502915"/>
            <a:chExt cx="9131502" cy="221794"/>
          </a:xfrm>
        </p:grpSpPr>
        <p:sp>
          <p:nvSpPr>
            <p:cNvPr id="118" name="TextBox 117"/>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 </a:t>
              </a:r>
            </a:p>
          </p:txBody>
        </p:sp>
        <p:sp>
          <p:nvSpPr>
            <p:cNvPr id="119" name="TextBox 118"/>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sp>
          <p:nvSpPr>
            <p:cNvPr id="191" name="TextBox 190"/>
            <p:cNvSpPr txBox="1"/>
            <p:nvPr/>
          </p:nvSpPr>
          <p:spPr>
            <a:xfrm>
              <a:off x="3995363" y="523579"/>
              <a:ext cx="1070747" cy="15240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Analytics</a:t>
              </a:r>
            </a:p>
          </p:txBody>
        </p:sp>
      </p:grpSp>
      <p:grpSp>
        <p:nvGrpSpPr>
          <p:cNvPr id="175" name="Group 174"/>
          <p:cNvGrpSpPr/>
          <p:nvPr/>
        </p:nvGrpSpPr>
        <p:grpSpPr>
          <a:xfrm>
            <a:off x="-7951" y="6448722"/>
            <a:ext cx="9168732" cy="447374"/>
            <a:chOff x="0" y="6448722"/>
            <a:chExt cx="9168732" cy="447374"/>
          </a:xfrm>
        </p:grpSpPr>
        <p:sp>
          <p:nvSpPr>
            <p:cNvPr id="176" name="Rectangle 175"/>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TextBox 179"/>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81" name="TextBox 180"/>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chemeClr val="bg1"/>
                  </a:solidFill>
                  <a:latin typeface="Arial" pitchFamily="34" charset="0"/>
                  <a:ea typeface="Open Sans" pitchFamily="34" charset="0"/>
                  <a:cs typeface="Arial" pitchFamily="34" charset="0"/>
                </a:rPr>
                <a:t>Open in</a:t>
              </a:r>
            </a:p>
          </p:txBody>
        </p:sp>
      </p:grpSp>
      <p:grpSp>
        <p:nvGrpSpPr>
          <p:cNvPr id="148" name="Group 147"/>
          <p:cNvGrpSpPr/>
          <p:nvPr/>
        </p:nvGrpSpPr>
        <p:grpSpPr>
          <a:xfrm>
            <a:off x="-5474" y="0"/>
            <a:ext cx="9149474" cy="423865"/>
            <a:chOff x="-5474" y="0"/>
            <a:chExt cx="9149474" cy="423865"/>
          </a:xfrm>
        </p:grpSpPr>
        <p:sp>
          <p:nvSpPr>
            <p:cNvPr id="149" name="Rectangle 148"/>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Connector 149"/>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153" name="Straight Connector 152"/>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155" name="Rectangle 154"/>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57" name="TextBox 156"/>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158" name="Straight Connector 157"/>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191130" y="1802815"/>
            <a:ext cx="1624366" cy="161584"/>
            <a:chOff x="5191130" y="1802815"/>
            <a:chExt cx="1624366" cy="161584"/>
          </a:xfrm>
        </p:grpSpPr>
        <p:sp>
          <p:nvSpPr>
            <p:cNvPr id="163" name="TextBox 162"/>
            <p:cNvSpPr txBox="1"/>
            <p:nvPr/>
          </p:nvSpPr>
          <p:spPr>
            <a:xfrm>
              <a:off x="5407902" y="1806663"/>
              <a:ext cx="395942"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dirty="0">
                  <a:solidFill>
                    <a:srgbClr val="666666"/>
                  </a:solidFill>
                  <a:latin typeface="Arial" panose="020B0604020202020204" pitchFamily="34" charset="0"/>
                  <a:ea typeface="Open Sans" pitchFamily="34" charset="0"/>
                  <a:cs typeface="Arial" panose="020B0604020202020204" pitchFamily="34" charset="0"/>
                </a:rPr>
                <a:t>Status </a:t>
              </a:r>
              <a:endParaRPr lang="en-US" sz="1000" kern="0" dirty="0">
                <a:latin typeface="Arial" panose="020B0604020202020204" pitchFamily="34" charset="0"/>
                <a:ea typeface="Arial Unicode MS" pitchFamily="34" charset="-128"/>
                <a:cs typeface="Arial" panose="020B0604020202020204" pitchFamily="34" charset="0"/>
              </a:endParaRPr>
            </a:p>
          </p:txBody>
        </p:sp>
        <p:sp>
          <p:nvSpPr>
            <p:cNvPr id="164" name="Oval 163"/>
            <p:cNvSpPr/>
            <p:nvPr/>
          </p:nvSpPr>
          <p:spPr bwMode="gray">
            <a:xfrm>
              <a:off x="6238117" y="1802815"/>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65" name="Oval 164"/>
            <p:cNvSpPr/>
            <p:nvPr/>
          </p:nvSpPr>
          <p:spPr bwMode="gray">
            <a:xfrm>
              <a:off x="5191130" y="1802815"/>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66" name="TextBox 165"/>
            <p:cNvSpPr txBox="1"/>
            <p:nvPr/>
          </p:nvSpPr>
          <p:spPr>
            <a:xfrm>
              <a:off x="6446805" y="1806663"/>
              <a:ext cx="368691"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dirty="0">
                  <a:solidFill>
                    <a:srgbClr val="666666"/>
                  </a:solidFill>
                  <a:latin typeface="Arial" panose="020B0604020202020204" pitchFamily="34" charset="0"/>
                  <a:ea typeface="Open Sans" pitchFamily="34" charset="0"/>
                  <a:cs typeface="Arial" panose="020B0604020202020204" pitchFamily="34" charset="0"/>
                </a:rPr>
                <a:t>Rating</a:t>
              </a:r>
              <a:endParaRPr lang="en-US" sz="1000" kern="0" dirty="0">
                <a:latin typeface="Arial" panose="020B0604020202020204" pitchFamily="34" charset="0"/>
                <a:ea typeface="Arial Unicode MS" pitchFamily="34" charset="-128"/>
                <a:cs typeface="Arial" panose="020B0604020202020204" pitchFamily="34" charset="0"/>
              </a:endParaRPr>
            </a:p>
          </p:txBody>
        </p:sp>
      </p:grpSp>
      <p:pic>
        <p:nvPicPr>
          <p:cNvPr id="168" name="Picture 2" descr="C:\Users\D053544\Desktop\han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7525" y="1784580"/>
            <a:ext cx="501864" cy="596812"/>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descr="C:\Users\D053544\Desktop\han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2044" y="1883607"/>
            <a:ext cx="501864" cy="596812"/>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C:\Users\D053544\Desktop\han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66" y="545761"/>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917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44002" cy="423863"/>
            <a:chOff x="0" y="432809"/>
            <a:chExt cx="9144002"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44000" cy="327348"/>
              <a:chOff x="395536" y="96514"/>
              <a:chExt cx="914400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77290"/>
            <a:ext cx="2947248" cy="5592740"/>
            <a:chOff x="-7471" y="850959"/>
            <a:chExt cx="2947248" cy="5592740"/>
          </a:xfrm>
        </p:grpSpPr>
        <p:sp>
          <p:nvSpPr>
            <p:cNvPr id="183" name="TextBox 182"/>
            <p:cNvSpPr txBox="1"/>
            <p:nvPr/>
          </p:nvSpPr>
          <p:spPr>
            <a:xfrm>
              <a:off x="0" y="897423"/>
              <a:ext cx="292343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tabLst>
                  <a:tab pos="179388" algn="l"/>
                </a:tabLst>
              </a:pPr>
              <a:r>
                <a:rPr lang="en-US" sz="1200" dirty="0">
                  <a:solidFill>
                    <a:srgbClr val="666666"/>
                  </a:solidFill>
                  <a:latin typeface="Arial" pitchFamily="34" charset="0"/>
                  <a:ea typeface="Open Sans" pitchFamily="34" charset="0"/>
                  <a:cs typeface="Arial" pitchFamily="34" charset="0"/>
                </a:rPr>
                <a:t>	A</a:t>
              </a:r>
            </a:p>
          </p:txBody>
        </p:sp>
        <p:sp>
          <p:nvSpPr>
            <p:cNvPr id="184" name="Rectangle 183"/>
            <p:cNvSpPr/>
            <p:nvPr/>
          </p:nvSpPr>
          <p:spPr>
            <a:xfrm>
              <a:off x="-7471" y="850959"/>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IT</a:t>
              </a:r>
            </a:p>
          </p:txBody>
        </p:sp>
        <p:sp>
          <p:nvSpPr>
            <p:cNvPr id="185" name="Rectangle 184"/>
            <p:cNvSpPr/>
            <p:nvPr/>
          </p:nvSpPr>
          <p:spPr>
            <a:xfrm>
              <a:off x="-7471" y="1149379"/>
              <a:ext cx="2922795" cy="927445"/>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6" name="Rectangle 185"/>
            <p:cNvSpPr/>
            <p:nvPr/>
          </p:nvSpPr>
          <p:spPr>
            <a:xfrm>
              <a:off x="-7471" y="2076824"/>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EDU</a:t>
              </a:r>
            </a:p>
          </p:txBody>
        </p:sp>
        <p:sp>
          <p:nvSpPr>
            <p:cNvPr id="187" name="Rectangle 186"/>
            <p:cNvSpPr/>
            <p:nvPr/>
          </p:nvSpPr>
          <p:spPr>
            <a:xfrm>
              <a:off x="-5473" y="2368865"/>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296310"/>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9" name="Rectangle 188"/>
            <p:cNvSpPr/>
            <p:nvPr/>
          </p:nvSpPr>
          <p:spPr>
            <a:xfrm>
              <a:off x="-7471" y="4223755"/>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FAC</a:t>
              </a:r>
            </a:p>
          </p:txBody>
        </p:sp>
        <p:sp>
          <p:nvSpPr>
            <p:cNvPr id="190" name="Rectangle 189"/>
            <p:cNvSpPr/>
            <p:nvPr/>
          </p:nvSpPr>
          <p:spPr>
            <a:xfrm>
              <a:off x="-7471" y="4515796"/>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1" name="Rectangle 190"/>
            <p:cNvSpPr/>
            <p:nvPr/>
          </p:nvSpPr>
          <p:spPr>
            <a:xfrm>
              <a:off x="-7471" y="5443241"/>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LIB</a:t>
              </a:r>
            </a:p>
          </p:txBody>
        </p:sp>
        <p:sp>
          <p:nvSpPr>
            <p:cNvPr id="192" name="Rectangle 191"/>
            <p:cNvSpPr/>
            <p:nvPr/>
          </p:nvSpPr>
          <p:spPr>
            <a:xfrm>
              <a:off x="-7471" y="5735282"/>
              <a:ext cx="2922795" cy="70841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195" name="TextBox 194"/>
            <p:cNvSpPr txBox="1"/>
            <p:nvPr/>
          </p:nvSpPr>
          <p:spPr>
            <a:xfrm>
              <a:off x="24453"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197" name="TextBox 196"/>
            <p:cNvSpPr txBox="1"/>
            <p:nvPr/>
          </p:nvSpPr>
          <p:spPr>
            <a:xfrm>
              <a:off x="6114"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199" name="TextBox 198"/>
            <p:cNvSpPr txBox="1"/>
            <p:nvPr/>
          </p:nvSpPr>
          <p:spPr>
            <a:xfrm>
              <a:off x="26451"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201" name="TextBox 200"/>
            <p:cNvSpPr txBox="1"/>
            <p:nvPr/>
          </p:nvSpPr>
          <p:spPr>
            <a:xfrm>
              <a:off x="28449" y="5850961"/>
              <a:ext cx="2081173"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54962"/>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7"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037" y="1852899"/>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p:cNvSpPr/>
          <p:nvPr/>
        </p:nvSpPr>
        <p:spPr>
          <a:xfrm>
            <a:off x="-5473" y="3438083"/>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INT</a:t>
            </a:r>
          </a:p>
        </p:txBody>
      </p:sp>
      <p:pic>
        <p:nvPicPr>
          <p:cNvPr id="90"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629486"/>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0" name="Rectangle 5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929053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2809411"/>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36" name="Rectangle 35"/>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1" name="Group 10"/>
          <p:cNvGrpSpPr/>
          <p:nvPr/>
        </p:nvGrpSpPr>
        <p:grpSpPr>
          <a:xfrm>
            <a:off x="0" y="787400"/>
            <a:ext cx="9145331" cy="875811"/>
            <a:chOff x="0" y="787400"/>
            <a:chExt cx="9145331" cy="1485950"/>
          </a:xfrm>
        </p:grpSpPr>
        <p:sp>
          <p:nvSpPr>
            <p:cNvPr id="147" name="Rectangle 146"/>
            <p:cNvSpPr/>
            <p:nvPr/>
          </p:nvSpPr>
          <p:spPr bwMode="gray">
            <a:xfrm>
              <a:off x="0" y="787400"/>
              <a:ext cx="9138526" cy="148595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84" name="Straight Connector 183"/>
            <p:cNvCxnSpPr/>
            <p:nvPr/>
          </p:nvCxnSpPr>
          <p:spPr>
            <a:xfrm>
              <a:off x="1331" y="2272468"/>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a:off x="6728620" y="3644151"/>
            <a:ext cx="1600200" cy="458587"/>
            <a:chOff x="6889750" y="2778238"/>
            <a:chExt cx="1600200" cy="458587"/>
          </a:xfrm>
        </p:grpSpPr>
        <p:sp>
          <p:nvSpPr>
            <p:cNvPr id="102" name="TextBox 101"/>
            <p:cNvSpPr txBox="1"/>
            <p:nvPr/>
          </p:nvSpPr>
          <p:spPr>
            <a:xfrm>
              <a:off x="6940980" y="2778238"/>
              <a:ext cx="1548970" cy="458587"/>
            </a:xfrm>
            <a:prstGeom prst="rect">
              <a:avLst/>
            </a:prstGeom>
            <a:noFill/>
          </p:spPr>
          <p:txBody>
            <a:bodyPr wrap="square" rtlCol="0">
              <a:spAutoFit/>
            </a:bodyPr>
            <a:lstStyle/>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Open</a:t>
              </a:r>
            </a:p>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Unicode MS" pitchFamily="34" charset="-128"/>
                </a:rPr>
                <a:t>In Process</a:t>
              </a:r>
            </a:p>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Unicode MS" pitchFamily="34" charset="-128"/>
                </a:rPr>
                <a:t>Closed</a:t>
              </a:r>
            </a:p>
          </p:txBody>
        </p:sp>
        <p:sp>
          <p:nvSpPr>
            <p:cNvPr id="103" name="Rectangle 102"/>
            <p:cNvSpPr/>
            <p:nvPr/>
          </p:nvSpPr>
          <p:spPr bwMode="gray">
            <a:xfrm>
              <a:off x="6889750" y="2813050"/>
              <a:ext cx="88900" cy="88900"/>
            </a:xfrm>
            <a:prstGeom prst="rect">
              <a:avLst/>
            </a:prstGeom>
            <a:solidFill>
              <a:srgbClr val="B4DB4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4" name="Rectangle 103"/>
            <p:cNvSpPr/>
            <p:nvPr/>
          </p:nvSpPr>
          <p:spPr bwMode="gray">
            <a:xfrm>
              <a:off x="6889750" y="2946400"/>
              <a:ext cx="88900" cy="8890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39" name="Group 38"/>
          <p:cNvGrpSpPr/>
          <p:nvPr/>
        </p:nvGrpSpPr>
        <p:grpSpPr>
          <a:xfrm>
            <a:off x="7450293" y="1687593"/>
            <a:ext cx="1557727" cy="433940"/>
            <a:chOff x="6951836" y="2246309"/>
            <a:chExt cx="1393072" cy="388071"/>
          </a:xfrm>
        </p:grpSpPr>
        <p:pic>
          <p:nvPicPr>
            <p:cNvPr id="42" name="Picture 41"/>
            <p:cNvPicPr>
              <a:picLocks noChangeAspect="1"/>
            </p:cNvPicPr>
            <p:nvPr/>
          </p:nvPicPr>
          <p:blipFill>
            <a:blip r:embed="rId2"/>
            <a:stretch>
              <a:fillRect/>
            </a:stretch>
          </p:blipFill>
          <p:spPr>
            <a:xfrm>
              <a:off x="6951836" y="2253380"/>
              <a:ext cx="381000" cy="381000"/>
            </a:xfrm>
            <a:prstGeom prst="rect">
              <a:avLst/>
            </a:prstGeom>
          </p:spPr>
        </p:pic>
        <p:pic>
          <p:nvPicPr>
            <p:cNvPr id="43" name="Picture 42"/>
            <p:cNvPicPr>
              <a:picLocks noChangeAspect="1"/>
            </p:cNvPicPr>
            <p:nvPr/>
          </p:nvPicPr>
          <p:blipFill>
            <a:blip r:embed="rId3"/>
            <a:stretch>
              <a:fillRect/>
            </a:stretch>
          </p:blipFill>
          <p:spPr>
            <a:xfrm>
              <a:off x="7291828" y="2246309"/>
              <a:ext cx="381000" cy="381000"/>
            </a:xfrm>
            <a:prstGeom prst="rect">
              <a:avLst/>
            </a:prstGeom>
          </p:spPr>
        </p:pic>
        <p:pic>
          <p:nvPicPr>
            <p:cNvPr id="44" name="Picture 43"/>
            <p:cNvPicPr>
              <a:picLocks noChangeAspect="1"/>
            </p:cNvPicPr>
            <p:nvPr/>
          </p:nvPicPr>
          <p:blipFill>
            <a:blip r:embed="rId4"/>
            <a:stretch>
              <a:fillRect/>
            </a:stretch>
          </p:blipFill>
          <p:spPr>
            <a:xfrm>
              <a:off x="7639672" y="2250970"/>
              <a:ext cx="381000" cy="381000"/>
            </a:xfrm>
            <a:prstGeom prst="rect">
              <a:avLst/>
            </a:prstGeom>
          </p:spPr>
        </p:pic>
        <p:pic>
          <p:nvPicPr>
            <p:cNvPr id="45" name="Picture 44"/>
            <p:cNvPicPr>
              <a:picLocks noChangeAspect="1"/>
            </p:cNvPicPr>
            <p:nvPr/>
          </p:nvPicPr>
          <p:blipFill>
            <a:blip r:embed="rId5"/>
            <a:stretch>
              <a:fillRect/>
            </a:stretch>
          </p:blipFill>
          <p:spPr>
            <a:xfrm>
              <a:off x="7963908" y="2251120"/>
              <a:ext cx="381000" cy="381000"/>
            </a:xfrm>
            <a:prstGeom prst="rect">
              <a:avLst/>
            </a:prstGeom>
          </p:spPr>
        </p:pic>
      </p:grpSp>
      <p:grpSp>
        <p:nvGrpSpPr>
          <p:cNvPr id="6" name="Group 5"/>
          <p:cNvGrpSpPr/>
          <p:nvPr/>
        </p:nvGrpSpPr>
        <p:grpSpPr>
          <a:xfrm>
            <a:off x="26925" y="1715082"/>
            <a:ext cx="8668800" cy="528436"/>
            <a:chOff x="230400" y="2312073"/>
            <a:chExt cx="8668800" cy="528436"/>
          </a:xfrm>
        </p:grpSpPr>
        <p:cxnSp>
          <p:nvCxnSpPr>
            <p:cNvPr id="183" name="Straight Connector 182"/>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914058"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Parameters    </a:t>
              </a:r>
              <a:r>
                <a:rPr lang="en-US" sz="800" dirty="0">
                  <a:solidFill>
                    <a:srgbClr val="666666"/>
                  </a:solidFill>
                  <a:latin typeface="SAP-icons"/>
                </a:rPr>
                <a: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a:solidFill>
                  <a:srgbClr val="666666"/>
                </a:solidFill>
                <a:ea typeface="Arial Unicode MS" pitchFamily="34" charset="-128"/>
                <a:cs typeface="Arial Unicode MS" pitchFamily="34" charset="-128"/>
              </a:endParaRPr>
            </a:p>
          </p:txBody>
        </p:sp>
      </p:grpSp>
      <p:grpSp>
        <p:nvGrpSpPr>
          <p:cNvPr id="7" name="Group 6"/>
          <p:cNvGrpSpPr/>
          <p:nvPr/>
        </p:nvGrpSpPr>
        <p:grpSpPr>
          <a:xfrm>
            <a:off x="-19900" y="948096"/>
            <a:ext cx="2728951" cy="545042"/>
            <a:chOff x="160952" y="948096"/>
            <a:chExt cx="2683088" cy="545042"/>
          </a:xfrm>
        </p:grpSpPr>
        <p:sp>
          <p:nvSpPr>
            <p:cNvPr id="187" name="TextBox 186"/>
            <p:cNvSpPr txBox="1"/>
            <p:nvPr/>
          </p:nvSpPr>
          <p:spPr>
            <a:xfrm>
              <a:off x="160952" y="948096"/>
              <a:ext cx="2683088" cy="338554"/>
            </a:xfrm>
            <a:prstGeom prst="rect">
              <a:avLst/>
            </a:prstGeom>
            <a:noFill/>
          </p:spPr>
          <p:txBody>
            <a:bodyPr wrap="square" lIns="234000" rtlCol="0">
              <a:spAutoFit/>
            </a:bodyPr>
            <a:lstStyle/>
            <a:p>
              <a:pPr fontAlgn="base">
                <a:spcBef>
                  <a:spcPts val="840"/>
                </a:spcBef>
                <a:spcAft>
                  <a:spcPct val="0"/>
                </a:spcAft>
                <a:buClr>
                  <a:srgbClr val="F0AB00"/>
                </a:buClr>
                <a:buSzPct val="80000"/>
              </a:pPr>
              <a:r>
                <a:rPr lang="en-US" sz="1600" kern="0" dirty="0">
                  <a:solidFill>
                    <a:srgbClr val="333333"/>
                  </a:solidFill>
                  <a:ea typeface="Arial Unicode MS" pitchFamily="34" charset="-128"/>
                  <a:cs typeface="Arial Unicode MS" pitchFamily="34" charset="-128"/>
                </a:rPr>
                <a:t>Ticket Status  </a:t>
              </a:r>
            </a:p>
          </p:txBody>
        </p:sp>
        <p:sp>
          <p:nvSpPr>
            <p:cNvPr id="299" name="TextBox 298"/>
            <p:cNvSpPr txBox="1"/>
            <p:nvPr/>
          </p:nvSpPr>
          <p:spPr>
            <a:xfrm>
              <a:off x="160952" y="1239222"/>
              <a:ext cx="1213320" cy="253916"/>
            </a:xfrm>
            <a:prstGeom prst="rect">
              <a:avLst/>
            </a:prstGeom>
            <a:noFill/>
          </p:spPr>
          <p:txBody>
            <a:bodyPr wrap="square" lIns="234000" rtlCol="0">
              <a:spAutoFit/>
            </a:bodyPr>
            <a:lstStyle/>
            <a:p>
              <a:pPr algn="just" fontAlgn="base">
                <a:spcBef>
                  <a:spcPct val="50000"/>
                </a:spcBef>
                <a:spcAft>
                  <a:spcPct val="0"/>
                </a:spcAft>
                <a:buClr>
                  <a:srgbClr val="F0AB00"/>
                </a:buClr>
                <a:buSzPct val="80000"/>
              </a:pPr>
              <a:r>
                <a:rPr lang="en-US" sz="1050" kern="0" dirty="0">
                  <a:solidFill>
                    <a:srgbClr val="666666"/>
                  </a:solidFill>
                  <a:ea typeface="Arial Unicode MS" pitchFamily="34" charset="-128"/>
                  <a:cs typeface="Arial Unicode MS" pitchFamily="34" charset="-128"/>
                </a:rPr>
                <a:t>Percentage</a:t>
              </a:r>
            </a:p>
          </p:txBody>
        </p:sp>
      </p:grpSp>
      <p:grpSp>
        <p:nvGrpSpPr>
          <p:cNvPr id="8" name="Group 7"/>
          <p:cNvGrpSpPr/>
          <p:nvPr/>
        </p:nvGrpSpPr>
        <p:grpSpPr>
          <a:xfrm>
            <a:off x="-19900" y="502915"/>
            <a:ext cx="9131502" cy="221794"/>
            <a:chOff x="-19900" y="502915"/>
            <a:chExt cx="9131502" cy="221794"/>
          </a:xfrm>
        </p:grpSpPr>
        <p:sp>
          <p:nvSpPr>
            <p:cNvPr id="118" name="TextBox 117"/>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 </a:t>
              </a:r>
            </a:p>
          </p:txBody>
        </p:sp>
        <p:sp>
          <p:nvSpPr>
            <p:cNvPr id="119" name="TextBox 118"/>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sp>
          <p:nvSpPr>
            <p:cNvPr id="191" name="TextBox 190"/>
            <p:cNvSpPr txBox="1"/>
            <p:nvPr/>
          </p:nvSpPr>
          <p:spPr>
            <a:xfrm>
              <a:off x="3995363" y="523579"/>
              <a:ext cx="1070747" cy="15240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Analytics</a:t>
              </a:r>
            </a:p>
          </p:txBody>
        </p:sp>
      </p:grpSp>
      <p:grpSp>
        <p:nvGrpSpPr>
          <p:cNvPr id="175" name="Group 174"/>
          <p:cNvGrpSpPr/>
          <p:nvPr/>
        </p:nvGrpSpPr>
        <p:grpSpPr>
          <a:xfrm>
            <a:off x="-7951" y="6448722"/>
            <a:ext cx="9168732" cy="447374"/>
            <a:chOff x="0" y="6448722"/>
            <a:chExt cx="9168732" cy="447374"/>
          </a:xfrm>
        </p:grpSpPr>
        <p:sp>
          <p:nvSpPr>
            <p:cNvPr id="176" name="Rectangle 175"/>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TextBox 179"/>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81" name="TextBox 180"/>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chemeClr val="bg1"/>
                  </a:solidFill>
                  <a:latin typeface="Arial" pitchFamily="34" charset="0"/>
                  <a:ea typeface="Open Sans" pitchFamily="34" charset="0"/>
                  <a:cs typeface="Arial" pitchFamily="34" charset="0"/>
                </a:rPr>
                <a:t>Open in</a:t>
              </a:r>
            </a:p>
          </p:txBody>
        </p:sp>
      </p:grpSp>
      <p:grpSp>
        <p:nvGrpSpPr>
          <p:cNvPr id="148" name="Group 147"/>
          <p:cNvGrpSpPr/>
          <p:nvPr/>
        </p:nvGrpSpPr>
        <p:grpSpPr>
          <a:xfrm>
            <a:off x="-5474" y="0"/>
            <a:ext cx="9149474" cy="423865"/>
            <a:chOff x="-5474" y="0"/>
            <a:chExt cx="9149474" cy="423865"/>
          </a:xfrm>
        </p:grpSpPr>
        <p:sp>
          <p:nvSpPr>
            <p:cNvPr id="149" name="Rectangle 148"/>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Connector 149"/>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153" name="Straight Connector 152"/>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155" name="Rectangle 154"/>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57" name="TextBox 156"/>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158" name="Straight Connector 157"/>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46" name="Rectangle 145"/>
          <p:cNvSpPr/>
          <p:nvPr/>
        </p:nvSpPr>
        <p:spPr bwMode="gray">
          <a:xfrm>
            <a:off x="6732162" y="3964713"/>
            <a:ext cx="88900" cy="88900"/>
          </a:xfrm>
          <a:prstGeom prst="rect">
            <a:avLst/>
          </a:prstGeom>
          <a:solidFill>
            <a:srgbClr val="5AB8E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2" name="Picture 11"/>
          <p:cNvPicPr>
            <a:picLocks noChangeAspect="1"/>
          </p:cNvPicPr>
          <p:nvPr/>
        </p:nvPicPr>
        <p:blipFill rotWithShape="1">
          <a:blip r:embed="rId6"/>
          <a:srcRect l="4467" t="4270" r="6840" b="7555"/>
          <a:stretch/>
        </p:blipFill>
        <p:spPr>
          <a:xfrm>
            <a:off x="1935126" y="2978053"/>
            <a:ext cx="3944679" cy="3107132"/>
          </a:xfrm>
          <a:prstGeom prst="rect">
            <a:avLst/>
          </a:prstGeom>
        </p:spPr>
      </p:pic>
      <p:sp>
        <p:nvSpPr>
          <p:cNvPr id="46" name="TextBox 45"/>
          <p:cNvSpPr txBox="1"/>
          <p:nvPr/>
        </p:nvSpPr>
        <p:spPr>
          <a:xfrm>
            <a:off x="-7951" y="2280540"/>
            <a:ext cx="1351332"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 lastClr="FFFFFF">
                    <a:lumMod val="50000"/>
                  </a:sysClr>
                </a:solidFill>
                <a:effectLst/>
                <a:uLnTx/>
                <a:uFillTx/>
                <a:latin typeface="Arial"/>
                <a:cs typeface="Arial"/>
              </a:rPr>
              <a:t>Period of</a:t>
            </a:r>
            <a:r>
              <a:rPr kumimoji="0" lang="en-US" sz="1000" b="0" i="0" u="none" strike="noStrike" kern="0" cap="none" spc="0" normalizeH="0" noProof="0" dirty="0">
                <a:ln>
                  <a:noFill/>
                </a:ln>
                <a:solidFill>
                  <a:sysClr val="window" lastClr="FFFFFF">
                    <a:lumMod val="50000"/>
                  </a:sysClr>
                </a:solidFill>
                <a:effectLst/>
                <a:uLnTx/>
                <a:uFillTx/>
                <a:latin typeface="Arial"/>
                <a:cs typeface="Arial"/>
              </a:rPr>
              <a:t> Time:</a:t>
            </a:r>
            <a:endParaRPr kumimoji="0" lang="en-US" sz="1000" b="0" i="0" u="none" strike="noStrike" kern="0" cap="none" spc="0" normalizeH="0" baseline="0" noProof="0" dirty="0">
              <a:ln>
                <a:noFill/>
              </a:ln>
              <a:solidFill>
                <a:sysClr val="window" lastClr="FFFFFF">
                  <a:lumMod val="50000"/>
                </a:sysClr>
              </a:solidFill>
              <a:effectLst/>
              <a:uLnTx/>
              <a:uFillTx/>
              <a:latin typeface="Arial"/>
              <a:cs typeface="Arial"/>
            </a:endParaRPr>
          </a:p>
        </p:txBody>
      </p:sp>
      <p:grpSp>
        <p:nvGrpSpPr>
          <p:cNvPr id="47" name="Group 46"/>
          <p:cNvGrpSpPr/>
          <p:nvPr/>
        </p:nvGrpSpPr>
        <p:grpSpPr>
          <a:xfrm>
            <a:off x="1343381" y="2384759"/>
            <a:ext cx="1155468" cy="301425"/>
            <a:chOff x="6325670" y="3565153"/>
            <a:chExt cx="1155468" cy="301425"/>
          </a:xfrm>
        </p:grpSpPr>
        <p:sp>
          <p:nvSpPr>
            <p:cNvPr id="48" name="Rectangle 47"/>
            <p:cNvSpPr/>
            <p:nvPr/>
          </p:nvSpPr>
          <p:spPr>
            <a:xfrm>
              <a:off x="6325670" y="3565153"/>
              <a:ext cx="1155468" cy="301425"/>
            </a:xfrm>
            <a:prstGeom prst="rect">
              <a:avLst/>
            </a:prstGeom>
            <a:solidFill>
              <a:srgbClr val="FFFFFF"/>
            </a:solidFill>
            <a:ln w="9525" cap="flat" cmpd="sng" algn="ctr">
              <a:solidFill>
                <a:srgbClr val="BFBFB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tab pos="88900" algn="l"/>
                </a:tabLst>
                <a:defRPr/>
              </a:pPr>
              <a:r>
                <a:rPr kumimoji="0" lang="en-US" sz="1100" b="0" i="0" u="none" strike="noStrike" kern="0" cap="none" spc="0" normalizeH="0" baseline="0" noProof="0" dirty="0">
                  <a:ln>
                    <a:noFill/>
                  </a:ln>
                  <a:solidFill>
                    <a:srgbClr val="FFFFFF"/>
                  </a:solidFill>
                  <a:effectLst/>
                  <a:uLnTx/>
                  <a:uFillTx/>
                  <a:latin typeface="Arial"/>
                  <a:ea typeface="+mn-ea"/>
                  <a:cs typeface="Arial"/>
                </a:rPr>
                <a:t>	</a:t>
              </a:r>
            </a:p>
          </p:txBody>
        </p:sp>
        <p:sp>
          <p:nvSpPr>
            <p:cNvPr id="49" name="TextBox 48"/>
            <p:cNvSpPr txBox="1"/>
            <p:nvPr/>
          </p:nvSpPr>
          <p:spPr>
            <a:xfrm>
              <a:off x="6325670" y="3596304"/>
              <a:ext cx="97563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333333"/>
                  </a:solidFill>
                  <a:effectLst/>
                  <a:uLnTx/>
                  <a:uFillTx/>
                  <a:latin typeface="Arial"/>
                  <a:cs typeface="Arial"/>
                </a:rPr>
                <a:t>01/01/2017</a:t>
              </a:r>
            </a:p>
          </p:txBody>
        </p:sp>
        <p:sp>
          <p:nvSpPr>
            <p:cNvPr id="50" name="TextBox 49"/>
            <p:cNvSpPr txBox="1"/>
            <p:nvPr/>
          </p:nvSpPr>
          <p:spPr>
            <a:xfrm>
              <a:off x="7110192" y="3602591"/>
              <a:ext cx="370946" cy="230832"/>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a:rPr>
                <a:t></a:t>
              </a:r>
            </a:p>
          </p:txBody>
        </p:sp>
      </p:grpSp>
      <p:grpSp>
        <p:nvGrpSpPr>
          <p:cNvPr id="51" name="Group 50"/>
          <p:cNvGrpSpPr/>
          <p:nvPr/>
        </p:nvGrpSpPr>
        <p:grpSpPr>
          <a:xfrm>
            <a:off x="2800107" y="2384759"/>
            <a:ext cx="1155468" cy="301425"/>
            <a:chOff x="6325670" y="3565153"/>
            <a:chExt cx="1155468" cy="301425"/>
          </a:xfrm>
        </p:grpSpPr>
        <p:sp>
          <p:nvSpPr>
            <p:cNvPr id="52" name="Rectangle 51"/>
            <p:cNvSpPr/>
            <p:nvPr/>
          </p:nvSpPr>
          <p:spPr>
            <a:xfrm>
              <a:off x="6325670" y="3565153"/>
              <a:ext cx="1155468" cy="301425"/>
            </a:xfrm>
            <a:prstGeom prst="rect">
              <a:avLst/>
            </a:prstGeom>
            <a:solidFill>
              <a:srgbClr val="FFFFFF"/>
            </a:solidFill>
            <a:ln w="9525" cap="flat" cmpd="sng" algn="ctr">
              <a:solidFill>
                <a:srgbClr val="BFBFB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tab pos="88900" algn="l"/>
                </a:tabLst>
                <a:defRPr/>
              </a:pPr>
              <a:r>
                <a:rPr kumimoji="0" lang="en-US" sz="1100" b="0" i="0" u="none" strike="noStrike" kern="0" cap="none" spc="0" normalizeH="0" baseline="0" noProof="0" dirty="0">
                  <a:ln>
                    <a:noFill/>
                  </a:ln>
                  <a:solidFill>
                    <a:srgbClr val="FFFFFF"/>
                  </a:solidFill>
                  <a:effectLst/>
                  <a:uLnTx/>
                  <a:uFillTx/>
                  <a:latin typeface="Arial"/>
                  <a:ea typeface="+mn-ea"/>
                  <a:cs typeface="Arial"/>
                </a:rPr>
                <a:t>	</a:t>
              </a:r>
            </a:p>
          </p:txBody>
        </p:sp>
        <p:sp>
          <p:nvSpPr>
            <p:cNvPr id="54" name="TextBox 53"/>
            <p:cNvSpPr txBox="1"/>
            <p:nvPr/>
          </p:nvSpPr>
          <p:spPr>
            <a:xfrm>
              <a:off x="6325670" y="3596304"/>
              <a:ext cx="97563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333333"/>
                  </a:solidFill>
                  <a:effectLst/>
                  <a:uLnTx/>
                  <a:uFillTx/>
                  <a:latin typeface="Arial"/>
                  <a:cs typeface="Arial"/>
                </a:rPr>
                <a:t>01/02/2017</a:t>
              </a:r>
            </a:p>
          </p:txBody>
        </p:sp>
        <p:sp>
          <p:nvSpPr>
            <p:cNvPr id="55" name="TextBox 54"/>
            <p:cNvSpPr txBox="1"/>
            <p:nvPr/>
          </p:nvSpPr>
          <p:spPr>
            <a:xfrm>
              <a:off x="7110192" y="3602591"/>
              <a:ext cx="370946" cy="230832"/>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a:rPr>
                <a:t></a:t>
              </a:r>
            </a:p>
          </p:txBody>
        </p:sp>
      </p:grpSp>
      <p:sp>
        <p:nvSpPr>
          <p:cNvPr id="56" name="TextBox 55"/>
          <p:cNvSpPr txBox="1"/>
          <p:nvPr/>
        </p:nvSpPr>
        <p:spPr>
          <a:xfrm flipH="1">
            <a:off x="2500039" y="2427756"/>
            <a:ext cx="29887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 lastClr="FFFFFF">
                    <a:lumMod val="50000"/>
                  </a:sysClr>
                </a:solidFill>
                <a:effectLst/>
                <a:uLnTx/>
                <a:uFillTx/>
                <a:latin typeface="Arial"/>
                <a:cs typeface="Arial"/>
              </a:rPr>
              <a:t>to</a:t>
            </a:r>
          </a:p>
        </p:txBody>
      </p:sp>
      <p:sp>
        <p:nvSpPr>
          <p:cNvPr id="57" name="TextBox 56"/>
          <p:cNvSpPr txBox="1"/>
          <p:nvPr/>
        </p:nvSpPr>
        <p:spPr>
          <a:xfrm>
            <a:off x="3956765" y="2280540"/>
            <a:ext cx="1351332"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 lastClr="FFFFFF">
                    <a:lumMod val="50000"/>
                  </a:sysClr>
                </a:solidFill>
                <a:effectLst/>
                <a:uLnTx/>
                <a:uFillTx/>
                <a:latin typeface="Arial"/>
                <a:cs typeface="Arial"/>
              </a:rPr>
              <a:t>Responsible:</a:t>
            </a:r>
          </a:p>
        </p:txBody>
      </p:sp>
      <p:grpSp>
        <p:nvGrpSpPr>
          <p:cNvPr id="58" name="Group 57"/>
          <p:cNvGrpSpPr/>
          <p:nvPr/>
        </p:nvGrpSpPr>
        <p:grpSpPr>
          <a:xfrm>
            <a:off x="5309287" y="2384759"/>
            <a:ext cx="1155468" cy="301425"/>
            <a:chOff x="6325670" y="3565153"/>
            <a:chExt cx="1155468" cy="301425"/>
          </a:xfrm>
        </p:grpSpPr>
        <p:sp>
          <p:nvSpPr>
            <p:cNvPr id="59" name="Rectangle 58"/>
            <p:cNvSpPr/>
            <p:nvPr/>
          </p:nvSpPr>
          <p:spPr>
            <a:xfrm>
              <a:off x="6325670" y="3565153"/>
              <a:ext cx="1155468" cy="301425"/>
            </a:xfrm>
            <a:prstGeom prst="rect">
              <a:avLst/>
            </a:prstGeom>
            <a:solidFill>
              <a:srgbClr val="FFFFFF"/>
            </a:solidFill>
            <a:ln w="9525" cap="flat" cmpd="sng" algn="ctr">
              <a:solidFill>
                <a:srgbClr val="BFBFB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tab pos="88900" algn="l"/>
                </a:tabLst>
                <a:defRPr/>
              </a:pPr>
              <a:r>
                <a:rPr kumimoji="0" lang="en-US" sz="1100" b="0" i="0" u="none" strike="noStrike" kern="0" cap="none" spc="0" normalizeH="0" baseline="0" noProof="0" dirty="0">
                  <a:ln>
                    <a:noFill/>
                  </a:ln>
                  <a:solidFill>
                    <a:srgbClr val="FFFFFF"/>
                  </a:solidFill>
                  <a:effectLst/>
                  <a:uLnTx/>
                  <a:uFillTx/>
                  <a:latin typeface="Arial"/>
                  <a:ea typeface="+mn-ea"/>
                  <a:cs typeface="Arial"/>
                </a:rPr>
                <a:t>	</a:t>
              </a:r>
            </a:p>
          </p:txBody>
        </p:sp>
        <p:sp>
          <p:nvSpPr>
            <p:cNvPr id="60" name="TextBox 59"/>
            <p:cNvSpPr txBox="1"/>
            <p:nvPr/>
          </p:nvSpPr>
          <p:spPr>
            <a:xfrm>
              <a:off x="6325670" y="3596304"/>
              <a:ext cx="97563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333333"/>
                  </a:solidFill>
                  <a:effectLst/>
                  <a:uLnTx/>
                  <a:uFillTx/>
                  <a:latin typeface="Arial"/>
                  <a:cs typeface="Arial"/>
                </a:rPr>
                <a:t>All</a:t>
              </a:r>
            </a:p>
          </p:txBody>
        </p:sp>
      </p:grpSp>
      <p:sp>
        <p:nvSpPr>
          <p:cNvPr id="62" name="TextBox 42"/>
          <p:cNvSpPr txBox="1"/>
          <p:nvPr/>
        </p:nvSpPr>
        <p:spPr>
          <a:xfrm>
            <a:off x="6074156" y="240197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grpSp>
        <p:nvGrpSpPr>
          <p:cNvPr id="71" name="Group 70"/>
          <p:cNvGrpSpPr/>
          <p:nvPr/>
        </p:nvGrpSpPr>
        <p:grpSpPr>
          <a:xfrm>
            <a:off x="5191130" y="1802815"/>
            <a:ext cx="1624366" cy="161584"/>
            <a:chOff x="5191130" y="1802815"/>
            <a:chExt cx="1624366" cy="161584"/>
          </a:xfrm>
        </p:grpSpPr>
        <p:sp>
          <p:nvSpPr>
            <p:cNvPr id="72" name="TextBox 71"/>
            <p:cNvSpPr txBox="1"/>
            <p:nvPr/>
          </p:nvSpPr>
          <p:spPr>
            <a:xfrm>
              <a:off x="5407902" y="1806663"/>
              <a:ext cx="395942"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dirty="0">
                  <a:solidFill>
                    <a:srgbClr val="666666"/>
                  </a:solidFill>
                  <a:latin typeface="Arial" panose="020B0604020202020204" pitchFamily="34" charset="0"/>
                  <a:ea typeface="Open Sans" pitchFamily="34" charset="0"/>
                  <a:cs typeface="Arial" panose="020B0604020202020204" pitchFamily="34" charset="0"/>
                </a:rPr>
                <a:t>Status </a:t>
              </a:r>
              <a:endParaRPr lang="en-US" sz="1000" kern="0" dirty="0">
                <a:latin typeface="Arial" panose="020B0604020202020204" pitchFamily="34" charset="0"/>
                <a:ea typeface="Arial Unicode MS" pitchFamily="34" charset="-128"/>
                <a:cs typeface="Arial" panose="020B0604020202020204" pitchFamily="34" charset="0"/>
              </a:endParaRPr>
            </a:p>
          </p:txBody>
        </p:sp>
        <p:sp>
          <p:nvSpPr>
            <p:cNvPr id="73" name="Oval 72"/>
            <p:cNvSpPr/>
            <p:nvPr/>
          </p:nvSpPr>
          <p:spPr bwMode="gray">
            <a:xfrm>
              <a:off x="6238117" y="1802815"/>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4" name="Oval 73"/>
            <p:cNvSpPr/>
            <p:nvPr/>
          </p:nvSpPr>
          <p:spPr bwMode="gray">
            <a:xfrm>
              <a:off x="5191130" y="1802815"/>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5" name="TextBox 74"/>
            <p:cNvSpPr txBox="1"/>
            <p:nvPr/>
          </p:nvSpPr>
          <p:spPr>
            <a:xfrm>
              <a:off x="6446805" y="1806663"/>
              <a:ext cx="368691"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dirty="0">
                  <a:solidFill>
                    <a:srgbClr val="666666"/>
                  </a:solidFill>
                  <a:latin typeface="Arial" panose="020B0604020202020204" pitchFamily="34" charset="0"/>
                  <a:ea typeface="Open Sans" pitchFamily="34" charset="0"/>
                  <a:cs typeface="Arial" panose="020B0604020202020204" pitchFamily="34" charset="0"/>
                </a:rPr>
                <a:t>Rating</a:t>
              </a:r>
              <a:endParaRPr lang="en-US" sz="1000" kern="0" dirty="0">
                <a:latin typeface="Arial" panose="020B0604020202020204" pitchFamily="34" charset="0"/>
                <a:ea typeface="Arial Unicode MS" pitchFamily="34" charset="-128"/>
                <a:cs typeface="Arial" panose="020B0604020202020204" pitchFamily="34" charset="0"/>
              </a:endParaRPr>
            </a:p>
          </p:txBody>
        </p:sp>
      </p:grpSp>
      <p:sp>
        <p:nvSpPr>
          <p:cNvPr id="76" name="Oval 75"/>
          <p:cNvSpPr/>
          <p:nvPr/>
        </p:nvSpPr>
        <p:spPr bwMode="gray">
          <a:xfrm>
            <a:off x="5207118" y="1828028"/>
            <a:ext cx="115200" cy="115200"/>
          </a:xfrm>
          <a:prstGeom prst="ellipse">
            <a:avLst/>
          </a:prstGeom>
          <a:solidFill>
            <a:srgbClr val="007CC0"/>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pic>
        <p:nvPicPr>
          <p:cNvPr id="77" name="Picture 2" descr="C:\Users\D053544\Desktop\han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826" y="608220"/>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629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6" name="Picture 5" descr="SAP_grad_R_pref.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617" y="6081715"/>
            <a:ext cx="916953" cy="454025"/>
          </a:xfrm>
          <a:prstGeom prst="rect">
            <a:avLst/>
          </a:prstGeom>
        </p:spPr>
      </p:pic>
      <p:sp>
        <p:nvSpPr>
          <p:cNvPr id="2" name="Title 1"/>
          <p:cNvSpPr>
            <a:spLocks noGrp="1"/>
          </p:cNvSpPr>
          <p:nvPr>
            <p:ph type="title" idx="4294967295"/>
          </p:nvPr>
        </p:nvSpPr>
        <p:spPr>
          <a:xfrm>
            <a:off x="183744" y="323850"/>
            <a:ext cx="8096656" cy="738188"/>
          </a:xfrm>
        </p:spPr>
        <p:txBody>
          <a:bodyPr/>
          <a:lstStyle/>
          <a:p>
            <a:r>
              <a:rPr lang="en-US" sz="4000" dirty="0">
                <a:latin typeface="BentonSans Light" panose="02000503000000020004" pitchFamily="2" charset="0"/>
              </a:rPr>
              <a:t>Prototyping Kit</a:t>
            </a:r>
          </a:p>
        </p:txBody>
      </p:sp>
      <p:sp>
        <p:nvSpPr>
          <p:cNvPr id="3" name="Subtitle 2"/>
          <p:cNvSpPr>
            <a:spLocks noGrp="1"/>
          </p:cNvSpPr>
          <p:nvPr>
            <p:ph type="subTitle" idx="4294967295"/>
          </p:nvPr>
        </p:nvSpPr>
        <p:spPr>
          <a:xfrm>
            <a:off x="158037" y="1498463"/>
            <a:ext cx="6838950" cy="492125"/>
          </a:xfrm>
        </p:spPr>
        <p:txBody>
          <a:bodyPr/>
          <a:lstStyle/>
          <a:p>
            <a:r>
              <a:rPr lang="en-US" dirty="0">
                <a:solidFill>
                  <a:srgbClr val="666666"/>
                </a:solidFill>
                <a:latin typeface="BentonSans Light" panose="02000503000000020004" pitchFamily="2" charset="0"/>
              </a:rPr>
              <a:t>SAP Fiori</a:t>
            </a:r>
          </a:p>
        </p:txBody>
      </p:sp>
      <p:sp>
        <p:nvSpPr>
          <p:cNvPr id="8" name="ConfidentialFlag"/>
          <p:cNvSpPr txBox="1"/>
          <p:nvPr/>
        </p:nvSpPr>
        <p:spPr>
          <a:xfrm>
            <a:off x="183744" y="1867478"/>
            <a:ext cx="694789" cy="246221"/>
          </a:xfrm>
          <a:prstGeom prst="rect">
            <a:avLst/>
          </a:prstGeom>
          <a:noFill/>
        </p:spPr>
        <p:txBody>
          <a:bodyPr vert="horz" wrap="square" lIns="0" tIns="0" rIns="0" bIns="0" rtlCol="0" anchor="b">
            <a:spAutoFit/>
          </a:bodyPr>
          <a:lstStyle/>
          <a:p>
            <a:pPr algn="r" fontAlgn="base">
              <a:spcBef>
                <a:spcPct val="50000"/>
              </a:spcBef>
              <a:spcAft>
                <a:spcPct val="0"/>
              </a:spcAft>
              <a:buClr>
                <a:srgbClr val="F0AB00"/>
              </a:buClr>
              <a:buSzPct val="80000"/>
            </a:pPr>
            <a:endParaRPr lang="en-US" sz="1600" kern="0" dirty="0">
              <a:solidFill>
                <a:srgbClr val="000000"/>
              </a:solidFill>
              <a:ea typeface="Arial Unicode MS" pitchFamily="34" charset="-128"/>
              <a:cs typeface="Arial Unicode MS" pitchFamily="34" charset="-128"/>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27588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190500" y="1457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500" dirty="0">
                <a:solidFill>
                  <a:srgbClr val="666666"/>
                </a:solidFill>
                <a:latin typeface="BentonSans Light" panose="02000503000000020004" pitchFamily="2" charset="0"/>
              </a:rPr>
              <a:t>App Type Index</a:t>
            </a:r>
          </a:p>
        </p:txBody>
      </p:sp>
      <p:sp>
        <p:nvSpPr>
          <p:cNvPr id="5" name="TextBox 4"/>
          <p:cNvSpPr txBox="1"/>
          <p:nvPr/>
        </p:nvSpPr>
        <p:spPr>
          <a:xfrm>
            <a:off x="457200" y="1346005"/>
            <a:ext cx="6578600" cy="3108544"/>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2" action="ppaction://hlinksldjump"/>
              </a:rPr>
              <a:t>Work List : Master/Detail</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3" action="ppaction://hlinksldjump"/>
              </a:rPr>
              <a:t>Work List: Full Screen</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4" action="ppaction://hlinksldjump"/>
              </a:rPr>
              <a:t>List Reporting: Filtered List Report</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5" action="ppaction://hlinksldjump"/>
              </a:rPr>
              <a:t>List Reporting: Categorized List Report</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6" action="ppaction://hlinksldjump"/>
              </a:rPr>
              <a:t>Object Pages: Object View</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7" action="ppaction://hlinksldjump"/>
              </a:rPr>
              <a:t>Create Forms: Create Form</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8" action="ppaction://hlinksldjump"/>
              </a:rPr>
              <a:t>Create Froms: Multi-Step Create From</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9" action="ppaction://hlinksldjump"/>
              </a:rPr>
              <a:t>Analytics: Smart Business</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0" action="ppaction://hlinksldjump"/>
              </a:rPr>
              <a:t>Processing: Processing App</a:t>
            </a:r>
            <a:endParaRPr lang="en-US" kern="0" dirty="0">
              <a:latin typeface="BentonSans Light"/>
              <a:ea typeface="Arial Unicode MS" pitchFamily="34" charset="-128"/>
              <a:cs typeface="BentonSans Light"/>
            </a:endParaRPr>
          </a:p>
        </p:txBody>
      </p:sp>
    </p:spTree>
    <p:extLst>
      <p:ext uri="{BB962C8B-B14F-4D97-AF65-F5344CB8AC3E}">
        <p14:creationId xmlns:p14="http://schemas.microsoft.com/office/powerpoint/2010/main" val="3398967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190500" y="1457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500" dirty="0">
                <a:solidFill>
                  <a:srgbClr val="666666"/>
                </a:solidFill>
                <a:latin typeface="BentonSans Light" panose="02000503000000020004" pitchFamily="2" charset="0"/>
              </a:rPr>
              <a:t>Components Index</a:t>
            </a:r>
          </a:p>
        </p:txBody>
      </p:sp>
      <p:sp>
        <p:nvSpPr>
          <p:cNvPr id="5" name="TextBox 4"/>
          <p:cNvSpPr txBox="1"/>
          <p:nvPr/>
        </p:nvSpPr>
        <p:spPr>
          <a:xfrm>
            <a:off x="457200" y="1346005"/>
            <a:ext cx="6578600" cy="4878259"/>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2" action="ppaction://hlinksldjump"/>
              </a:rPr>
              <a:t>Home &amp; Tile</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3" action="ppaction://hlinksldjump"/>
              </a:rPr>
              <a:t>Busy Indicator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4" action="ppaction://hlinksldjump"/>
              </a:rPr>
              <a:t>Button</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3" action="ppaction://hlinksldjump"/>
              </a:rPr>
              <a:t>Checkbox</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5" action="ppaction://hlinksldjump"/>
              </a:rPr>
              <a:t>Dialog</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6" action="ppaction://hlinksldjump"/>
              </a:rPr>
              <a:t>Edit</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6" action="ppaction://hlinksldjump"/>
              </a:rPr>
              <a:t>File Upload</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7" action="ppaction://hlinksldjump"/>
              </a:rPr>
              <a:t>Filtering</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8" action="ppaction://hlinksldjump"/>
              </a:rPr>
              <a:t>Form</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9" action="ppaction://hlinksldjump"/>
              </a:rPr>
              <a:t>List</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0" action="ppaction://hlinksldjump"/>
              </a:rPr>
              <a:t>Login </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1" action="ppaction://hlinksldjump"/>
              </a:rPr>
              <a:t>Message Toast</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2" action="ppaction://hlinksldjump"/>
              </a:rPr>
              <a:t>Object Header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endParaRPr lang="en-US" kern="0" dirty="0">
              <a:latin typeface="BentonSans Light"/>
              <a:ea typeface="Arial Unicode MS" pitchFamily="34" charset="-128"/>
              <a:cs typeface="BentonSans Light"/>
            </a:endParaRPr>
          </a:p>
        </p:txBody>
      </p:sp>
    </p:spTree>
    <p:extLst>
      <p:ext uri="{BB962C8B-B14F-4D97-AF65-F5344CB8AC3E}">
        <p14:creationId xmlns:p14="http://schemas.microsoft.com/office/powerpoint/2010/main" val="1224837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190500" y="1457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500" dirty="0">
                <a:solidFill>
                  <a:srgbClr val="666666"/>
                </a:solidFill>
                <a:latin typeface="BentonSans Light" panose="02000503000000020004" pitchFamily="2" charset="0"/>
              </a:rPr>
              <a:t>Components Index</a:t>
            </a:r>
          </a:p>
        </p:txBody>
      </p:sp>
      <p:sp>
        <p:nvSpPr>
          <p:cNvPr id="5" name="TextBox 4"/>
          <p:cNvSpPr txBox="1"/>
          <p:nvPr/>
        </p:nvSpPr>
        <p:spPr>
          <a:xfrm>
            <a:off x="457200" y="1346005"/>
            <a:ext cx="6578600" cy="4878259"/>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2" action="ppaction://hlinksldjump"/>
              </a:rPr>
              <a:t>Popover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3" action="ppaction://hlinksldjump"/>
              </a:rPr>
              <a:t>Selection Controls</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4" action="ppaction://hlinksldjump"/>
              </a:rPr>
              <a:t>Progress Indicator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3" action="ppaction://hlinksldjump"/>
              </a:rPr>
              <a:t>Radio Button</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5" action="ppaction://hlinksldjump"/>
              </a:rPr>
              <a:t>Rating Indicator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6" action="ppaction://hlinksldjump"/>
              </a:rPr>
              <a:t>Search Filed</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4" action="ppaction://hlinksldjump"/>
              </a:rPr>
              <a:t>Segmented Button</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7" action="ppaction://hlinksldjump"/>
              </a:rPr>
              <a:t>Sharing</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8" action="ppaction://hlinksldjump"/>
              </a:rPr>
              <a:t>Tab Container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9" action="ppaction://hlinksldjump"/>
              </a:rPr>
              <a:t>Input</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0" action="ppaction://hlinksldjump"/>
              </a:rPr>
              <a:t>Tables</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1" action="ppaction://hlinksldjump"/>
              </a:rPr>
              <a:t>Timeline</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2" action="ppaction://hlinksldjump"/>
              </a:rPr>
              <a:t>Tokenizer</a:t>
            </a:r>
            <a:endParaRPr lang="en-US" kern="0" dirty="0">
              <a:latin typeface="BentonSans Light"/>
              <a:ea typeface="Arial Unicode MS" pitchFamily="34" charset="-128"/>
              <a:cs typeface="BentonSans Light"/>
            </a:endParaRPr>
          </a:p>
          <a:p>
            <a:pPr fontAlgn="base">
              <a:spcBef>
                <a:spcPts val="600"/>
              </a:spcBef>
              <a:spcAft>
                <a:spcPct val="0"/>
              </a:spcAft>
              <a:buClr>
                <a:srgbClr val="F0AB00"/>
              </a:buClr>
              <a:buSzPct val="80000"/>
            </a:pPr>
            <a:endParaRPr lang="en-US" kern="0" dirty="0">
              <a:latin typeface="BentonSans Light"/>
              <a:ea typeface="Arial Unicode MS" pitchFamily="34" charset="-128"/>
              <a:cs typeface="BentonSans Light"/>
            </a:endParaRPr>
          </a:p>
        </p:txBody>
      </p:sp>
    </p:spTree>
    <p:extLst>
      <p:ext uri="{BB962C8B-B14F-4D97-AF65-F5344CB8AC3E}">
        <p14:creationId xmlns:p14="http://schemas.microsoft.com/office/powerpoint/2010/main" val="139278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190500" y="1457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500" dirty="0">
                <a:solidFill>
                  <a:srgbClr val="666666"/>
                </a:solidFill>
                <a:latin typeface="BentonSans Light" panose="02000503000000020004" pitchFamily="2" charset="0"/>
              </a:rPr>
              <a:t>Components Index</a:t>
            </a:r>
          </a:p>
        </p:txBody>
      </p:sp>
      <p:sp>
        <p:nvSpPr>
          <p:cNvPr id="5" name="TextBox 4"/>
          <p:cNvSpPr txBox="1"/>
          <p:nvPr/>
        </p:nvSpPr>
        <p:spPr>
          <a:xfrm>
            <a:off x="457200" y="1346005"/>
            <a:ext cx="6578600" cy="1692771"/>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2" action="ppaction://hlinksldjump"/>
              </a:rPr>
              <a:t>Toolbar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3" action="ppaction://hlinksldjump"/>
              </a:rPr>
              <a:t>Tray/Panel</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4" action="ppaction://hlinksldjump"/>
              </a:rPr>
              <a:t>Tree</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5" action="ppaction://hlinksldjump"/>
              </a:rPr>
              <a:t>Background</a:t>
            </a:r>
            <a:endParaRPr lang="en-US" kern="0" dirty="0">
              <a:latin typeface="BentonSans Light"/>
              <a:ea typeface="Arial Unicode MS" pitchFamily="34" charset="-128"/>
              <a:cs typeface="BentonSans Light"/>
            </a:endParaRPr>
          </a:p>
          <a:p>
            <a:pPr fontAlgn="base">
              <a:spcBef>
                <a:spcPts val="600"/>
              </a:spcBef>
              <a:spcAft>
                <a:spcPct val="0"/>
              </a:spcAft>
              <a:buClr>
                <a:srgbClr val="F0AB00"/>
              </a:buClr>
              <a:buSzPct val="80000"/>
            </a:pPr>
            <a:endParaRPr lang="en-US" kern="0" dirty="0">
              <a:latin typeface="BentonSans Light"/>
              <a:ea typeface="Arial Unicode MS" pitchFamily="34" charset="-128"/>
              <a:cs typeface="BentonSans Light"/>
            </a:endParaRPr>
          </a:p>
        </p:txBody>
      </p:sp>
    </p:spTree>
    <p:extLst>
      <p:ext uri="{BB962C8B-B14F-4D97-AF65-F5344CB8AC3E}">
        <p14:creationId xmlns:p14="http://schemas.microsoft.com/office/powerpoint/2010/main" val="1516386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Application Types</a:t>
            </a:r>
          </a:p>
        </p:txBody>
      </p:sp>
    </p:spTree>
    <p:extLst>
      <p:ext uri="{BB962C8B-B14F-4D97-AF65-F5344CB8AC3E}">
        <p14:creationId xmlns:p14="http://schemas.microsoft.com/office/powerpoint/2010/main" val="13981377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Work List</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Master/Detail</a:t>
            </a:r>
          </a:p>
        </p:txBody>
      </p:sp>
    </p:spTree>
    <p:extLst>
      <p:ext uri="{BB962C8B-B14F-4D97-AF65-F5344CB8AC3E}">
        <p14:creationId xmlns:p14="http://schemas.microsoft.com/office/powerpoint/2010/main" val="6021132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gray">
          <a:xfrm>
            <a:off x="0" y="0"/>
            <a:ext cx="9144000" cy="68580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nvGrpSpPr>
          <p:cNvPr id="2" name="Group 1"/>
          <p:cNvGrpSpPr/>
          <p:nvPr/>
        </p:nvGrpSpPr>
        <p:grpSpPr>
          <a:xfrm>
            <a:off x="-7620" y="427096"/>
            <a:ext cx="9151622" cy="6434138"/>
            <a:chOff x="-7620" y="427096"/>
            <a:chExt cx="9151622" cy="6434138"/>
          </a:xfrm>
        </p:grpSpPr>
        <p:grpSp>
          <p:nvGrpSpPr>
            <p:cNvPr id="18" name="Group 17"/>
            <p:cNvGrpSpPr/>
            <p:nvPr/>
          </p:nvGrpSpPr>
          <p:grpSpPr>
            <a:xfrm>
              <a:off x="2" y="4369395"/>
              <a:ext cx="2683931" cy="1154570"/>
              <a:chOff x="-3009900" y="706614"/>
              <a:chExt cx="2860676" cy="1154570"/>
            </a:xfrm>
          </p:grpSpPr>
          <p:sp>
            <p:nvSpPr>
              <p:cNvPr id="19" name="Rectangle 18"/>
              <p:cNvSpPr/>
              <p:nvPr/>
            </p:nvSpPr>
            <p:spPr bwMode="gray">
              <a:xfrm>
                <a:off x="-3009900" y="70661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0" name="TextBox 19"/>
              <p:cNvSpPr txBox="1"/>
              <p:nvPr/>
            </p:nvSpPr>
            <p:spPr>
              <a:xfrm>
                <a:off x="-2884877" y="910180"/>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4</a:t>
                </a:r>
              </a:p>
            </p:txBody>
          </p:sp>
          <p:sp>
            <p:nvSpPr>
              <p:cNvPr id="21" name="TextBox 20"/>
              <p:cNvSpPr txBox="1"/>
              <p:nvPr/>
            </p:nvSpPr>
            <p:spPr>
              <a:xfrm>
                <a:off x="-1714181" y="84202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1.99</a:t>
                </a:r>
                <a:endParaRPr lang="en-US" sz="900" dirty="0">
                  <a:latin typeface="Arial Narrow" pitchFamily="34" charset="0"/>
                  <a:ea typeface="Open Sans Condensed" pitchFamily="34" charset="0"/>
                  <a:cs typeface="Arial" pitchFamily="34" charset="0"/>
                </a:endParaRPr>
              </a:p>
            </p:txBody>
          </p:sp>
          <p:sp>
            <p:nvSpPr>
              <p:cNvPr id="22" name="TextBox 21"/>
              <p:cNvSpPr txBox="1"/>
              <p:nvPr/>
            </p:nvSpPr>
            <p:spPr>
              <a:xfrm>
                <a:off x="-820420" y="111184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23" name="TextBox 22"/>
              <p:cNvSpPr txBox="1"/>
              <p:nvPr/>
            </p:nvSpPr>
            <p:spPr>
              <a:xfrm>
                <a:off x="-1155700" y="146233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24" name="TextBox 23"/>
              <p:cNvSpPr txBox="1"/>
              <p:nvPr/>
            </p:nvSpPr>
            <p:spPr>
              <a:xfrm>
                <a:off x="-2884877" y="146233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100 Items</a:t>
                </a:r>
              </a:p>
            </p:txBody>
          </p:sp>
          <p:cxnSp>
            <p:nvCxnSpPr>
              <p:cNvPr id="25" name="Straight Connector 24"/>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2" y="3355935"/>
              <a:ext cx="2679698" cy="1154570"/>
              <a:chOff x="-3009900" y="706614"/>
              <a:chExt cx="2860676" cy="1154570"/>
            </a:xfrm>
          </p:grpSpPr>
          <p:sp>
            <p:nvSpPr>
              <p:cNvPr id="27" name="Rectangle 26"/>
              <p:cNvSpPr/>
              <p:nvPr/>
            </p:nvSpPr>
            <p:spPr bwMode="gray">
              <a:xfrm>
                <a:off x="-3009900" y="70661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8" name="TextBox 27"/>
              <p:cNvSpPr txBox="1"/>
              <p:nvPr/>
            </p:nvSpPr>
            <p:spPr>
              <a:xfrm>
                <a:off x="-2884877" y="91018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3</a:t>
                </a:r>
              </a:p>
            </p:txBody>
          </p:sp>
          <p:sp>
            <p:nvSpPr>
              <p:cNvPr id="29" name="TextBox 28"/>
              <p:cNvSpPr txBox="1"/>
              <p:nvPr/>
            </p:nvSpPr>
            <p:spPr>
              <a:xfrm>
                <a:off x="-1714181" y="84202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6,450.00</a:t>
                </a:r>
                <a:endParaRPr lang="en-US" sz="900" dirty="0">
                  <a:latin typeface="Arial Narrow" pitchFamily="34" charset="0"/>
                  <a:ea typeface="Open Sans Condensed" pitchFamily="34" charset="0"/>
                  <a:cs typeface="Arial" pitchFamily="34" charset="0"/>
                </a:endParaRPr>
              </a:p>
            </p:txBody>
          </p:sp>
          <p:sp>
            <p:nvSpPr>
              <p:cNvPr id="30" name="TextBox 29"/>
              <p:cNvSpPr txBox="1"/>
              <p:nvPr/>
            </p:nvSpPr>
            <p:spPr>
              <a:xfrm>
                <a:off x="-820420" y="111184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31" name="TextBox 30"/>
              <p:cNvSpPr txBox="1"/>
              <p:nvPr/>
            </p:nvSpPr>
            <p:spPr>
              <a:xfrm>
                <a:off x="-1155700" y="146233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6 days ago</a:t>
                </a:r>
              </a:p>
            </p:txBody>
          </p:sp>
          <p:sp>
            <p:nvSpPr>
              <p:cNvPr id="32" name="TextBox 31"/>
              <p:cNvSpPr txBox="1"/>
              <p:nvPr/>
            </p:nvSpPr>
            <p:spPr>
              <a:xfrm>
                <a:off x="-2884877" y="146233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 Items</a:t>
                </a:r>
              </a:p>
            </p:txBody>
          </p:sp>
          <p:cxnSp>
            <p:nvCxnSpPr>
              <p:cNvPr id="33" name="Straight Connector 32"/>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2" y="1274820"/>
              <a:ext cx="2679698" cy="1013460"/>
              <a:chOff x="-3009900" y="847724"/>
              <a:chExt cx="2860676" cy="1013460"/>
            </a:xfrm>
          </p:grpSpPr>
          <p:sp>
            <p:nvSpPr>
              <p:cNvPr id="35" name="Rectangle 34"/>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36" name="TextBox 35"/>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1</a:t>
                </a:r>
              </a:p>
            </p:txBody>
          </p:sp>
          <p:sp>
            <p:nvSpPr>
              <p:cNvPr id="37" name="TextBox 36"/>
              <p:cNvSpPr txBox="1"/>
              <p:nvPr/>
            </p:nvSpPr>
            <p:spPr>
              <a:xfrm>
                <a:off x="-1714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100 Mio</a:t>
                </a:r>
                <a:endParaRPr lang="en-US" sz="900" dirty="0">
                  <a:latin typeface="Arial Narrow" pitchFamily="34" charset="0"/>
                  <a:ea typeface="Open Sans Condensed" pitchFamily="34" charset="0"/>
                  <a:cs typeface="Arial" pitchFamily="34" charset="0"/>
                </a:endParaRPr>
              </a:p>
            </p:txBody>
          </p:sp>
          <p:sp>
            <p:nvSpPr>
              <p:cNvPr id="38" name="TextBox 37"/>
              <p:cNvSpPr txBox="1"/>
              <p:nvPr/>
            </p:nvSpPr>
            <p:spPr>
              <a:xfrm>
                <a:off x="-820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39" name="TextBox 38"/>
              <p:cNvSpPr txBox="1"/>
              <p:nvPr/>
            </p:nvSpPr>
            <p:spPr>
              <a:xfrm>
                <a:off x="-1155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Today</a:t>
                </a:r>
              </a:p>
            </p:txBody>
          </p:sp>
          <p:sp>
            <p:nvSpPr>
              <p:cNvPr id="40" name="TextBox 39"/>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 Item</a:t>
                </a:r>
              </a:p>
            </p:txBody>
          </p:sp>
          <p:cxnSp>
            <p:nvCxnSpPr>
              <p:cNvPr id="41" name="Straight Connector 40"/>
              <p:cNvCxnSpPr/>
              <p:nvPr/>
            </p:nvCxnSpPr>
            <p:spPr>
              <a:xfrm>
                <a:off x="-3009900" y="1861184"/>
                <a:ext cx="2860676" cy="0"/>
              </a:xfrm>
              <a:prstGeom prst="line">
                <a:avLst/>
              </a:prstGeom>
              <a:solidFill>
                <a:srgbClr val="F2F2F2"/>
              </a:solidFill>
              <a:ln w="12700">
                <a:solidFill>
                  <a:srgbClr val="D9D9D9"/>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2" y="850960"/>
              <a:ext cx="2860676" cy="423863"/>
              <a:chOff x="2" y="423863"/>
              <a:chExt cx="2860676" cy="423863"/>
            </a:xfrm>
          </p:grpSpPr>
          <p:sp>
            <p:nvSpPr>
              <p:cNvPr id="77" name="Rectangle 76"/>
              <p:cNvSpPr/>
              <p:nvPr/>
            </p:nvSpPr>
            <p:spPr>
              <a:xfrm>
                <a:off x="2" y="423863"/>
                <a:ext cx="2860676" cy="4238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8" name="Straight Connector 77"/>
              <p:cNvCxnSpPr/>
              <p:nvPr/>
            </p:nvCxnSpPr>
            <p:spPr>
              <a:xfrm>
                <a:off x="2" y="847726"/>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2149795" y="501328"/>
                <a:ext cx="431481"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80" name="TextBox 79"/>
              <p:cNvSpPr txBox="1"/>
              <p:nvPr/>
            </p:nvSpPr>
            <p:spPr>
              <a:xfrm>
                <a:off x="115499" y="568227"/>
                <a:ext cx="1190847"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itchFamily="34" charset="0"/>
                    <a:ea typeface="Open Sans Semibold" pitchFamily="34" charset="0"/>
                    <a:cs typeface="Arial" pitchFamily="34" charset="0"/>
                  </a:rPr>
                  <a:t>Search</a:t>
                </a:r>
              </a:p>
            </p:txBody>
          </p:sp>
        </p:grpSp>
        <p:grpSp>
          <p:nvGrpSpPr>
            <p:cNvPr id="82" name="Group 81"/>
            <p:cNvGrpSpPr/>
            <p:nvPr/>
          </p:nvGrpSpPr>
          <p:grpSpPr>
            <a:xfrm>
              <a:off x="0" y="427096"/>
              <a:ext cx="9144002" cy="429576"/>
              <a:chOff x="0" y="427096"/>
              <a:chExt cx="9144002" cy="429576"/>
            </a:xfrm>
          </p:grpSpPr>
          <p:sp>
            <p:nvSpPr>
              <p:cNvPr id="83" name="Rectangle 82"/>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p:cNvGrpSpPr/>
              <p:nvPr/>
            </p:nvGrpSpPr>
            <p:grpSpPr>
              <a:xfrm>
                <a:off x="0" y="427096"/>
                <a:ext cx="9144000" cy="423863"/>
                <a:chOff x="395536" y="-1"/>
                <a:chExt cx="9144000" cy="423863"/>
              </a:xfrm>
            </p:grpSpPr>
            <p:cxnSp>
              <p:nvCxnSpPr>
                <p:cNvPr id="85" name="Straight Connector 84"/>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3256212" y="-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88" name="TextBox 87"/>
                <p:cNvSpPr txBox="1"/>
                <p:nvPr/>
              </p:nvSpPr>
              <p:spPr>
                <a:xfrm>
                  <a:off x="818405" y="125313"/>
                  <a:ext cx="199969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Requests (42)</a:t>
                  </a:r>
                </a:p>
              </p:txBody>
            </p:sp>
            <p:sp>
              <p:nvSpPr>
                <p:cNvPr id="89" name="TextBox 88"/>
                <p:cNvSpPr txBox="1"/>
                <p:nvPr/>
              </p:nvSpPr>
              <p:spPr>
                <a:xfrm>
                  <a:off x="4230936" y="125311"/>
                  <a:ext cx="393858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Request</a:t>
                  </a:r>
                </a:p>
              </p:txBody>
            </p:sp>
            <p:sp>
              <p:nvSpPr>
                <p:cNvPr id="90" name="TextBox 89"/>
                <p:cNvSpPr txBox="1"/>
                <p:nvPr/>
              </p:nvSpPr>
              <p:spPr>
                <a:xfrm>
                  <a:off x="2825723"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grpSp>
        <p:grpSp>
          <p:nvGrpSpPr>
            <p:cNvPr id="93" name="Group 92"/>
            <p:cNvGrpSpPr/>
            <p:nvPr/>
          </p:nvGrpSpPr>
          <p:grpSpPr>
            <a:xfrm>
              <a:off x="1" y="5391188"/>
              <a:ext cx="2683932" cy="1149680"/>
              <a:chOff x="2" y="4964092"/>
              <a:chExt cx="2860676" cy="1149680"/>
            </a:xfrm>
          </p:grpSpPr>
          <p:sp>
            <p:nvSpPr>
              <p:cNvPr id="94" name="Rectangle 93"/>
              <p:cNvSpPr/>
              <p:nvPr/>
            </p:nvSpPr>
            <p:spPr bwMode="gray">
              <a:xfrm>
                <a:off x="2" y="4964092"/>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95" name="TextBox 94"/>
              <p:cNvSpPr txBox="1"/>
              <p:nvPr/>
            </p:nvSpPr>
            <p:spPr>
              <a:xfrm>
                <a:off x="125027" y="5162768"/>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5</a:t>
                </a:r>
              </a:p>
            </p:txBody>
          </p:sp>
          <p:sp>
            <p:nvSpPr>
              <p:cNvPr id="96" name="TextBox 95"/>
              <p:cNvSpPr txBox="1"/>
              <p:nvPr/>
            </p:nvSpPr>
            <p:spPr>
              <a:xfrm>
                <a:off x="1295721" y="5094608"/>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1771.00</a:t>
                </a:r>
                <a:endParaRPr lang="en-US" sz="900" dirty="0">
                  <a:latin typeface="Arial Narrow" pitchFamily="34" charset="0"/>
                  <a:ea typeface="Open Sans Condensed" pitchFamily="34" charset="0"/>
                  <a:cs typeface="Arial" pitchFamily="34" charset="0"/>
                </a:endParaRPr>
              </a:p>
            </p:txBody>
          </p:sp>
          <p:sp>
            <p:nvSpPr>
              <p:cNvPr id="97" name="TextBox 96"/>
              <p:cNvSpPr txBox="1"/>
              <p:nvPr/>
            </p:nvSpPr>
            <p:spPr>
              <a:xfrm>
                <a:off x="2189482" y="5364431"/>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98" name="TextBox 97"/>
              <p:cNvSpPr txBox="1"/>
              <p:nvPr/>
            </p:nvSpPr>
            <p:spPr>
              <a:xfrm>
                <a:off x="1854202" y="5714920"/>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99" name="TextBox 98"/>
              <p:cNvSpPr txBox="1"/>
              <p:nvPr/>
            </p:nvSpPr>
            <p:spPr>
              <a:xfrm>
                <a:off x="125027" y="5714921"/>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84 Items</a:t>
                </a:r>
              </a:p>
            </p:txBody>
          </p:sp>
          <p:cxnSp>
            <p:nvCxnSpPr>
              <p:cNvPr id="100" name="Straight Connector 99"/>
              <p:cNvCxnSpPr/>
              <p:nvPr/>
            </p:nvCxnSpPr>
            <p:spPr>
              <a:xfrm>
                <a:off x="2" y="6113772"/>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01" name="Straight Connector 100"/>
            <p:cNvCxnSpPr/>
            <p:nvPr/>
          </p:nvCxnSpPr>
          <p:spPr>
            <a:xfrm>
              <a:off x="2860676" y="850958"/>
              <a:ext cx="0" cy="6010276"/>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7620" y="2295541"/>
              <a:ext cx="2687320" cy="1052859"/>
              <a:chOff x="-3017520" y="847725"/>
              <a:chExt cx="2868296" cy="1052859"/>
            </a:xfrm>
          </p:grpSpPr>
          <p:sp>
            <p:nvSpPr>
              <p:cNvPr id="111" name="Rectangle 110"/>
              <p:cNvSpPr/>
              <p:nvPr/>
            </p:nvSpPr>
            <p:spPr bwMode="gray">
              <a:xfrm>
                <a:off x="-3009900" y="847725"/>
                <a:ext cx="2860676" cy="1048792"/>
              </a:xfrm>
              <a:prstGeom prst="rect">
                <a:avLst/>
              </a:prstGeom>
              <a:solidFill>
                <a:srgbClr val="E5F2F9"/>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defRPr/>
                </a:pPr>
                <a:endParaRPr lang="en-US" kern="0" dirty="0">
                  <a:solidFill>
                    <a:sysClr val="windowText" lastClr="000000"/>
                  </a:solidFill>
                  <a:latin typeface="Arial" pitchFamily="34" charset="0"/>
                  <a:ea typeface="Arial Unicode MS" pitchFamily="34" charset="-128"/>
                  <a:cs typeface="Arial" pitchFamily="34" charset="0"/>
                </a:endParaRPr>
              </a:p>
            </p:txBody>
          </p:sp>
          <p:sp>
            <p:nvSpPr>
              <p:cNvPr id="112" name="TextBox 111"/>
              <p:cNvSpPr txBox="1"/>
              <p:nvPr/>
            </p:nvSpPr>
            <p:spPr>
              <a:xfrm>
                <a:off x="-2884876" y="1078955"/>
                <a:ext cx="1617376"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defRPr/>
                </a:pPr>
                <a:r>
                  <a:rPr lang="en-US" sz="1300" kern="0" dirty="0">
                    <a:solidFill>
                      <a:sysClr val="windowText" lastClr="000000"/>
                    </a:solidFill>
                    <a:latin typeface="Arial" pitchFamily="34" charset="0"/>
                    <a:ea typeface="Open Sans Semibold" pitchFamily="34" charset="0"/>
                    <a:cs typeface="Arial" pitchFamily="34" charset="0"/>
                  </a:rPr>
                  <a:t>Name 2</a:t>
                </a:r>
              </a:p>
            </p:txBody>
          </p:sp>
          <p:sp>
            <p:nvSpPr>
              <p:cNvPr id="113" name="TextBox 112"/>
              <p:cNvSpPr txBox="1"/>
              <p:nvPr/>
            </p:nvSpPr>
            <p:spPr>
              <a:xfrm>
                <a:off x="-2031113" y="1010795"/>
                <a:ext cx="1638325"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2000" kern="0" dirty="0">
                    <a:solidFill>
                      <a:sysClr val="windowText" lastClr="000000"/>
                    </a:solidFill>
                    <a:latin typeface="Arial Narrow" pitchFamily="34" charset="0"/>
                    <a:ea typeface="Open Sans Condensed" pitchFamily="34" charset="0"/>
                    <a:cs typeface="Arial" pitchFamily="34" charset="0"/>
                  </a:rPr>
                  <a:t>3,762,199.90</a:t>
                </a:r>
              </a:p>
            </p:txBody>
          </p:sp>
          <p:sp>
            <p:nvSpPr>
              <p:cNvPr id="114" name="TextBox 113"/>
              <p:cNvSpPr txBox="1"/>
              <p:nvPr/>
            </p:nvSpPr>
            <p:spPr>
              <a:xfrm>
                <a:off x="-820420" y="1280618"/>
                <a:ext cx="427630"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900" kern="0" dirty="0">
                    <a:solidFill>
                      <a:sysClr val="windowText" lastClr="000000"/>
                    </a:solidFill>
                    <a:latin typeface="Arial" pitchFamily="34" charset="0"/>
                    <a:ea typeface="Open Sans Semibold" pitchFamily="34" charset="0"/>
                    <a:cs typeface="Arial" pitchFamily="34" charset="0"/>
                  </a:rPr>
                  <a:t>USD</a:t>
                </a:r>
              </a:p>
            </p:txBody>
          </p:sp>
          <p:sp>
            <p:nvSpPr>
              <p:cNvPr id="115" name="TextBox 114"/>
              <p:cNvSpPr txBox="1"/>
              <p:nvPr/>
            </p:nvSpPr>
            <p:spPr>
              <a:xfrm>
                <a:off x="-1155700" y="1631107"/>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900" kern="0" dirty="0">
                    <a:solidFill>
                      <a:sysClr val="windowText" lastClr="000000"/>
                    </a:solidFill>
                    <a:latin typeface="Arial" pitchFamily="34" charset="0"/>
                    <a:ea typeface="Open Sans Semibold" pitchFamily="34" charset="0"/>
                    <a:cs typeface="Arial" pitchFamily="34" charset="0"/>
                  </a:rPr>
                  <a:t>1 day ago</a:t>
                </a:r>
              </a:p>
            </p:txBody>
          </p:sp>
          <p:sp>
            <p:nvSpPr>
              <p:cNvPr id="116" name="TextBox 115"/>
              <p:cNvSpPr txBox="1"/>
              <p:nvPr/>
            </p:nvSpPr>
            <p:spPr>
              <a:xfrm>
                <a:off x="-2884876" y="1631108"/>
                <a:ext cx="1617376"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defRPr/>
                </a:pPr>
                <a:r>
                  <a:rPr lang="en-US" sz="900" kern="0" dirty="0">
                    <a:solidFill>
                      <a:srgbClr val="666666"/>
                    </a:solidFill>
                    <a:latin typeface="Arial" pitchFamily="34" charset="0"/>
                    <a:ea typeface="Open Sans Semibold" pitchFamily="34" charset="0"/>
                    <a:cs typeface="Arial" pitchFamily="34" charset="0"/>
                  </a:rPr>
                  <a:t>3 Items</a:t>
                </a:r>
              </a:p>
            </p:txBody>
          </p:sp>
          <p:cxnSp>
            <p:nvCxnSpPr>
              <p:cNvPr id="117" name="Straight Connector 116"/>
              <p:cNvCxnSpPr/>
              <p:nvPr/>
            </p:nvCxnSpPr>
            <p:spPr>
              <a:xfrm>
                <a:off x="-3017520" y="1900584"/>
                <a:ext cx="2860676" cy="0"/>
              </a:xfrm>
              <a:prstGeom prst="line">
                <a:avLst/>
              </a:prstGeom>
              <a:solidFill>
                <a:srgbClr val="F2F2F2"/>
              </a:solidFill>
              <a:ln w="12700" cap="flat" cmpd="sng" algn="ctr">
                <a:solidFill>
                  <a:srgbClr val="FFFFFF">
                    <a:lumMod val="85000"/>
                  </a:srgbClr>
                </a:solidFill>
                <a:prstDash val="solid"/>
              </a:ln>
              <a:effectLst/>
            </p:spPr>
          </p:cxnSp>
        </p:grpSp>
        <p:grpSp>
          <p:nvGrpSpPr>
            <p:cNvPr id="131" name="Group 130"/>
            <p:cNvGrpSpPr/>
            <p:nvPr/>
          </p:nvGrpSpPr>
          <p:grpSpPr>
            <a:xfrm>
              <a:off x="0" y="6434140"/>
              <a:ext cx="9144000" cy="423863"/>
              <a:chOff x="0" y="6434139"/>
              <a:chExt cx="9144000" cy="423863"/>
            </a:xfrm>
          </p:grpSpPr>
          <p:sp>
            <p:nvSpPr>
              <p:cNvPr id="132" name="Rectangle 131"/>
              <p:cNvSpPr/>
              <p:nvPr/>
            </p:nvSpPr>
            <p:spPr>
              <a:xfrm>
                <a:off x="0" y="6434139"/>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TextBox 133"/>
              <p:cNvSpPr txBox="1"/>
              <p:nvPr/>
            </p:nvSpPr>
            <p:spPr>
              <a:xfrm>
                <a:off x="8703676" y="6524961"/>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sp>
          <p:nvSpPr>
            <p:cNvPr id="137" name="Rectangle 136"/>
            <p:cNvSpPr/>
            <p:nvPr/>
          </p:nvSpPr>
          <p:spPr>
            <a:xfrm>
              <a:off x="2494056" y="883335"/>
              <a:ext cx="389850" cy="323165"/>
            </a:xfrm>
            <a:prstGeom prst="rect">
              <a:avLst/>
            </a:prstGeom>
          </p:spPr>
          <p:txBody>
            <a:bodyPr wrap="none">
              <a:spAutoFit/>
            </a:bodyPr>
            <a:lstStyle/>
            <a:p>
              <a:r>
                <a:rPr lang="en-US" sz="1500" dirty="0">
                  <a:solidFill>
                    <a:srgbClr val="666666"/>
                  </a:solidFill>
                  <a:latin typeface="SAP-icons"/>
                </a:rPr>
                <a:t></a:t>
              </a:r>
              <a:endParaRPr lang="en-US" sz="1500" dirty="0">
                <a:solidFill>
                  <a:srgbClr val="666666"/>
                </a:solidFill>
              </a:endParaRPr>
            </a:p>
          </p:txBody>
        </p:sp>
        <p:sp>
          <p:nvSpPr>
            <p:cNvPr id="138" name="Rectangle 137"/>
            <p:cNvSpPr/>
            <p:nvPr/>
          </p:nvSpPr>
          <p:spPr bwMode="gray">
            <a:xfrm>
              <a:off x="2650067" y="1270000"/>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9" name="Rectangle 138"/>
            <p:cNvSpPr/>
            <p:nvPr/>
          </p:nvSpPr>
          <p:spPr bwMode="gray">
            <a:xfrm>
              <a:off x="2658533" y="1270000"/>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0" name="Rounded Rectangle 139"/>
            <p:cNvSpPr/>
            <p:nvPr/>
          </p:nvSpPr>
          <p:spPr bwMode="gray">
            <a:xfrm>
              <a:off x="6841069" y="6493932"/>
              <a:ext cx="872066" cy="330200"/>
            </a:xfrm>
            <a:prstGeom prst="roundRect">
              <a:avLst/>
            </a:prstGeom>
            <a:solidFill>
              <a:srgbClr val="00783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p>
          </p:txBody>
        </p:sp>
        <p:sp>
          <p:nvSpPr>
            <p:cNvPr id="142" name="Rounded Rectangle 141"/>
            <p:cNvSpPr/>
            <p:nvPr/>
          </p:nvSpPr>
          <p:spPr bwMode="gray">
            <a:xfrm>
              <a:off x="7806267" y="6485465"/>
              <a:ext cx="914400" cy="330200"/>
            </a:xfrm>
            <a:prstGeom prst="roundRect">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p>
          </p:txBody>
        </p:sp>
        <p:grpSp>
          <p:nvGrpSpPr>
            <p:cNvPr id="123" name="Group 122"/>
            <p:cNvGrpSpPr/>
            <p:nvPr/>
          </p:nvGrpSpPr>
          <p:grpSpPr>
            <a:xfrm>
              <a:off x="2861732" y="863600"/>
              <a:ext cx="6282268" cy="5571068"/>
              <a:chOff x="1123950" y="736600"/>
              <a:chExt cx="2870200" cy="5092700"/>
            </a:xfrm>
          </p:grpSpPr>
          <p:sp>
            <p:nvSpPr>
              <p:cNvPr id="129" name="Rectangle 128"/>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33" name="Rectangle 132"/>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135" name="Oval 134"/>
            <p:cNvSpPr/>
            <p:nvPr/>
          </p:nvSpPr>
          <p:spPr bwMode="gray">
            <a:xfrm>
              <a:off x="3135633" y="2244608"/>
              <a:ext cx="421200" cy="421200"/>
            </a:xfrm>
            <a:prstGeom prst="ellipse">
              <a:avLst/>
            </a:prstGeom>
            <a:solidFill>
              <a:srgbClr val="009DE0"/>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grpSp>
          <p:nvGrpSpPr>
            <p:cNvPr id="136" name="Group 135"/>
            <p:cNvGrpSpPr/>
            <p:nvPr/>
          </p:nvGrpSpPr>
          <p:grpSpPr>
            <a:xfrm>
              <a:off x="2860678" y="2815917"/>
              <a:ext cx="6283324" cy="1241544"/>
              <a:chOff x="2860676" y="4625552"/>
              <a:chExt cx="6283324" cy="1241544"/>
            </a:xfrm>
          </p:grpSpPr>
          <p:sp>
            <p:nvSpPr>
              <p:cNvPr id="141" name="Rectangle 140"/>
              <p:cNvSpPr/>
              <p:nvPr/>
            </p:nvSpPr>
            <p:spPr bwMode="gray">
              <a:xfrm>
                <a:off x="2860676" y="4625552"/>
                <a:ext cx="6283324" cy="1241544"/>
              </a:xfrm>
              <a:prstGeom prst="rect">
                <a:avLst/>
              </a:prstGeom>
              <a:solidFill>
                <a:schemeClr val="bg1"/>
              </a:solidFill>
              <a:ln w="6350" algn="ctr">
                <a:no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44" name="Straight Connector 143"/>
              <p:cNvCxnSpPr/>
              <p:nvPr/>
            </p:nvCxnSpPr>
            <p:spPr>
              <a:xfrm>
                <a:off x="2860676" y="5867096"/>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45" name="TextBox 144"/>
            <p:cNvSpPr txBox="1"/>
            <p:nvPr/>
          </p:nvSpPr>
          <p:spPr>
            <a:xfrm>
              <a:off x="3153329" y="2997459"/>
              <a:ext cx="1624415" cy="84638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Label Lorem Ipsum:</a:t>
              </a:r>
            </a:p>
            <a:p>
              <a:pPr algn="r" fontAlgn="base">
                <a:spcBef>
                  <a:spcPct val="50000"/>
                </a:spcBef>
                <a:spcAft>
                  <a:spcPct val="0"/>
                </a:spcAft>
                <a:buClr>
                  <a:srgbClr val="F0AB00"/>
                </a:buClr>
                <a:buSzPct val="80000"/>
              </a:pPr>
              <a:r>
                <a:rPr lang="en-US" sz="1000" dirty="0" err="1">
                  <a:solidFill>
                    <a:srgbClr val="666666"/>
                  </a:solidFill>
                  <a:latin typeface="Arial" pitchFamily="34" charset="0"/>
                  <a:ea typeface="Open Sans" pitchFamily="34" charset="0"/>
                  <a:cs typeface="Arial" pitchFamily="34" charset="0"/>
                </a:rPr>
                <a:t>Consectetuer</a:t>
              </a:r>
              <a:r>
                <a:rPr lang="en-US" sz="1000" dirty="0">
                  <a:solidFill>
                    <a:srgbClr val="666666"/>
                  </a:solidFill>
                  <a:latin typeface="Arial" pitchFamily="34" charset="0"/>
                  <a:ea typeface="Open Sans" pitchFamily="34" charset="0"/>
                  <a:cs typeface="Arial" pitchFamily="34" charset="0"/>
                </a:rPr>
                <a:t>:</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Adipiscing </a:t>
              </a:r>
              <a:r>
                <a:rPr lang="en-US" sz="1000" dirty="0" err="1">
                  <a:solidFill>
                    <a:srgbClr val="666666"/>
                  </a:solidFill>
                  <a:latin typeface="Arial" pitchFamily="34" charset="0"/>
                  <a:ea typeface="Open Sans" pitchFamily="34" charset="0"/>
                  <a:cs typeface="Arial" pitchFamily="34" charset="0"/>
                </a:rPr>
                <a:t>elit</a:t>
              </a:r>
              <a:r>
                <a:rPr lang="en-US" sz="1000" dirty="0">
                  <a:solidFill>
                    <a:srgbClr val="666666"/>
                  </a:solidFill>
                  <a:latin typeface="Arial" pitchFamily="34" charset="0"/>
                  <a:ea typeface="Open Sans" pitchFamily="34" charset="0"/>
                  <a:cs typeface="Arial" pitchFamily="34" charset="0"/>
                </a:rPr>
                <a:t> </a:t>
              </a:r>
              <a:r>
                <a:rPr lang="en-US" sz="1000" dirty="0" err="1">
                  <a:solidFill>
                    <a:srgbClr val="666666"/>
                  </a:solidFill>
                  <a:latin typeface="Arial" pitchFamily="34" charset="0"/>
                  <a:ea typeface="Open Sans" pitchFamily="34" charset="0"/>
                  <a:cs typeface="Arial" pitchFamily="34" charset="0"/>
                </a:rPr>
                <a:t>Aenean</a:t>
              </a:r>
              <a:r>
                <a:rPr lang="en-US" sz="1000" dirty="0">
                  <a:solidFill>
                    <a:srgbClr val="666666"/>
                  </a:solidFill>
                  <a:latin typeface="Arial" pitchFamily="34" charset="0"/>
                  <a:ea typeface="Open Sans" pitchFamily="34" charset="0"/>
                  <a:cs typeface="Arial" pitchFamily="34" charset="0"/>
                </a:rPr>
                <a:t>:</a:t>
              </a:r>
            </a:p>
            <a:p>
              <a:pPr algn="r" fontAlgn="base">
                <a:spcBef>
                  <a:spcPct val="50000"/>
                </a:spcBef>
                <a:spcAft>
                  <a:spcPct val="0"/>
                </a:spcAft>
                <a:buClr>
                  <a:srgbClr val="F0AB00"/>
                </a:buClr>
                <a:buSzPct val="80000"/>
              </a:pPr>
              <a:r>
                <a:rPr lang="en-US" sz="1000" dirty="0" err="1">
                  <a:solidFill>
                    <a:srgbClr val="666666"/>
                  </a:solidFill>
                  <a:latin typeface="Arial" pitchFamily="34" charset="0"/>
                  <a:ea typeface="Open Sans" pitchFamily="34" charset="0"/>
                  <a:cs typeface="Arial" pitchFamily="34" charset="0"/>
                </a:rPr>
                <a:t>Commodo</a:t>
              </a:r>
              <a:r>
                <a:rPr lang="en-US" sz="1000" dirty="0">
                  <a:solidFill>
                    <a:srgbClr val="666666"/>
                  </a:solidFill>
                  <a:latin typeface="Arial" pitchFamily="34" charset="0"/>
                  <a:ea typeface="Open Sans" pitchFamily="34" charset="0"/>
                  <a:cs typeface="Arial" pitchFamily="34" charset="0"/>
                </a:rPr>
                <a:t> ligula:</a:t>
              </a:r>
            </a:p>
          </p:txBody>
        </p:sp>
        <p:sp>
          <p:nvSpPr>
            <p:cNvPr id="146" name="TextBox 145"/>
            <p:cNvSpPr txBox="1"/>
            <p:nvPr/>
          </p:nvSpPr>
          <p:spPr>
            <a:xfrm>
              <a:off x="4934503" y="2997459"/>
              <a:ext cx="2733124" cy="8463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Description dolor sit</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Eget dolor Aenean massa</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Cum sociis natoque</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Penatibus et magnis dis parturient</a:t>
              </a:r>
            </a:p>
          </p:txBody>
        </p:sp>
        <p:grpSp>
          <p:nvGrpSpPr>
            <p:cNvPr id="147" name="Group 146"/>
            <p:cNvGrpSpPr/>
            <p:nvPr/>
          </p:nvGrpSpPr>
          <p:grpSpPr>
            <a:xfrm>
              <a:off x="3142657" y="4488328"/>
              <a:ext cx="5693635" cy="1933952"/>
              <a:chOff x="3142655" y="4061232"/>
              <a:chExt cx="5693634" cy="1933952"/>
            </a:xfrm>
          </p:grpSpPr>
          <p:sp>
            <p:nvSpPr>
              <p:cNvPr id="148" name="Rectangle 147"/>
              <p:cNvSpPr/>
              <p:nvPr/>
            </p:nvSpPr>
            <p:spPr bwMode="gray">
              <a:xfrm>
                <a:off x="3142655" y="4281325"/>
                <a:ext cx="5693634" cy="1713859"/>
              </a:xfrm>
              <a:prstGeom prst="rect">
                <a:avLst/>
              </a:prstGeom>
              <a:solidFill>
                <a:srgbClr val="FFFFFF">
                  <a:alpha val="70000"/>
                </a:srgb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707070"/>
                  </a:solidFill>
                  <a:latin typeface="Arial" pitchFamily="34" charset="0"/>
                  <a:ea typeface="Arial Unicode MS" pitchFamily="34" charset="-128"/>
                  <a:cs typeface="Arial" pitchFamily="34" charset="0"/>
                </a:endParaRPr>
              </a:p>
            </p:txBody>
          </p:sp>
          <p:grpSp>
            <p:nvGrpSpPr>
              <p:cNvPr id="149" name="Group 148"/>
              <p:cNvGrpSpPr/>
              <p:nvPr/>
            </p:nvGrpSpPr>
            <p:grpSpPr>
              <a:xfrm>
                <a:off x="3142655" y="4281326"/>
                <a:ext cx="5693634" cy="1273974"/>
                <a:chOff x="3142655" y="4281326"/>
                <a:chExt cx="5693634" cy="1273974"/>
              </a:xfrm>
            </p:grpSpPr>
            <p:cxnSp>
              <p:nvCxnSpPr>
                <p:cNvPr id="167" name="Straight Connector 166"/>
                <p:cNvCxnSpPr/>
                <p:nvPr/>
              </p:nvCxnSpPr>
              <p:spPr>
                <a:xfrm>
                  <a:off x="3142655" y="4281326"/>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3142655" y="4705984"/>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3142655" y="5130642"/>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3142655" y="5555300"/>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grpSp>
          <p:sp>
            <p:nvSpPr>
              <p:cNvPr id="150" name="TextBox 149"/>
              <p:cNvSpPr txBox="1"/>
              <p:nvPr/>
            </p:nvSpPr>
            <p:spPr>
              <a:xfrm>
                <a:off x="3289188" y="4061232"/>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ITEMS (3)</a:t>
                </a:r>
              </a:p>
            </p:txBody>
          </p:sp>
          <p:sp>
            <p:nvSpPr>
              <p:cNvPr id="151" name="TextBox 150"/>
              <p:cNvSpPr txBox="1"/>
              <p:nvPr/>
            </p:nvSpPr>
            <p:spPr>
              <a:xfrm>
                <a:off x="3289188" y="4846328"/>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 1</a:t>
                </a:r>
              </a:p>
            </p:txBody>
          </p:sp>
          <p:sp>
            <p:nvSpPr>
              <p:cNvPr id="152" name="TextBox 151"/>
              <p:cNvSpPr txBox="1"/>
              <p:nvPr/>
            </p:nvSpPr>
            <p:spPr>
              <a:xfrm>
                <a:off x="3289190" y="4428039"/>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ea typeface="Open Sans" pitchFamily="34" charset="0"/>
                    <a:cs typeface="Arial" pitchFamily="34" charset="0"/>
                  </a:rPr>
                  <a:t>Description</a:t>
                </a:r>
              </a:p>
            </p:txBody>
          </p:sp>
          <p:sp>
            <p:nvSpPr>
              <p:cNvPr id="153" name="TextBox 152"/>
              <p:cNvSpPr txBox="1"/>
              <p:nvPr/>
            </p:nvSpPr>
            <p:spPr>
              <a:xfrm>
                <a:off x="4838681" y="4428039"/>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Quantity</a:t>
                </a:r>
              </a:p>
            </p:txBody>
          </p:sp>
          <p:sp>
            <p:nvSpPr>
              <p:cNvPr id="154" name="TextBox 153"/>
              <p:cNvSpPr txBox="1"/>
              <p:nvPr/>
            </p:nvSpPr>
            <p:spPr>
              <a:xfrm>
                <a:off x="6560663" y="4428039"/>
                <a:ext cx="768939"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Price</a:t>
                </a:r>
              </a:p>
            </p:txBody>
          </p:sp>
          <p:sp>
            <p:nvSpPr>
              <p:cNvPr id="155" name="TextBox 154"/>
              <p:cNvSpPr txBox="1"/>
              <p:nvPr/>
            </p:nvSpPr>
            <p:spPr>
              <a:xfrm>
                <a:off x="8175938" y="4428039"/>
                <a:ext cx="49377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Total</a:t>
                </a:r>
              </a:p>
            </p:txBody>
          </p:sp>
          <p:sp>
            <p:nvSpPr>
              <p:cNvPr id="156" name="TextBox 155"/>
              <p:cNvSpPr txBox="1"/>
              <p:nvPr/>
            </p:nvSpPr>
            <p:spPr>
              <a:xfrm>
                <a:off x="4838681" y="4846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a:t>
                </a:r>
              </a:p>
            </p:txBody>
          </p:sp>
          <p:sp>
            <p:nvSpPr>
              <p:cNvPr id="157" name="TextBox 156"/>
              <p:cNvSpPr txBox="1"/>
              <p:nvPr/>
            </p:nvSpPr>
            <p:spPr>
              <a:xfrm>
                <a:off x="6363588" y="4846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12,000.00 USD</a:t>
                </a:r>
              </a:p>
            </p:txBody>
          </p:sp>
          <p:sp>
            <p:nvSpPr>
              <p:cNvPr id="158" name="TextBox 157"/>
              <p:cNvSpPr txBox="1"/>
              <p:nvPr/>
            </p:nvSpPr>
            <p:spPr>
              <a:xfrm>
                <a:off x="7703698" y="4846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r>
                  <a:rPr lang="en-US" b="1" dirty="0">
                    <a:solidFill>
                      <a:srgbClr val="444444"/>
                    </a:solidFill>
                    <a:latin typeface="Arial" pitchFamily="34" charset="0"/>
                    <a:cs typeface="Arial" pitchFamily="34" charset="0"/>
                  </a:rPr>
                  <a:t>12,000.00 USD</a:t>
                </a:r>
              </a:p>
            </p:txBody>
          </p:sp>
          <p:sp>
            <p:nvSpPr>
              <p:cNvPr id="159" name="TextBox 158"/>
              <p:cNvSpPr txBox="1"/>
              <p:nvPr/>
            </p:nvSpPr>
            <p:spPr>
              <a:xfrm>
                <a:off x="3289188" y="5271128"/>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 2</a:t>
                </a:r>
              </a:p>
            </p:txBody>
          </p:sp>
          <p:sp>
            <p:nvSpPr>
              <p:cNvPr id="160" name="TextBox 159"/>
              <p:cNvSpPr txBox="1"/>
              <p:nvPr/>
            </p:nvSpPr>
            <p:spPr>
              <a:xfrm>
                <a:off x="4838681" y="52711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15</a:t>
                </a:r>
              </a:p>
            </p:txBody>
          </p:sp>
          <p:sp>
            <p:nvSpPr>
              <p:cNvPr id="161" name="TextBox 160"/>
              <p:cNvSpPr txBox="1"/>
              <p:nvPr/>
            </p:nvSpPr>
            <p:spPr>
              <a:xfrm>
                <a:off x="6048000" y="5271127"/>
                <a:ext cx="1281600"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250,000.00 USD</a:t>
                </a:r>
              </a:p>
            </p:txBody>
          </p:sp>
          <p:sp>
            <p:nvSpPr>
              <p:cNvPr id="162" name="TextBox 161"/>
              <p:cNvSpPr txBox="1"/>
              <p:nvPr/>
            </p:nvSpPr>
            <p:spPr>
              <a:xfrm>
                <a:off x="7387200" y="5271127"/>
                <a:ext cx="1282511"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r>
                  <a:rPr lang="en-US" b="1" dirty="0">
                    <a:solidFill>
                      <a:srgbClr val="444444"/>
                    </a:solidFill>
                    <a:latin typeface="Arial" pitchFamily="34" charset="0"/>
                    <a:cs typeface="Arial" pitchFamily="34" charset="0"/>
                  </a:rPr>
                  <a:t>3,750,000.00 USD</a:t>
                </a:r>
              </a:p>
            </p:txBody>
          </p:sp>
          <p:sp>
            <p:nvSpPr>
              <p:cNvPr id="163" name="TextBox 162"/>
              <p:cNvSpPr txBox="1"/>
              <p:nvPr/>
            </p:nvSpPr>
            <p:spPr>
              <a:xfrm>
                <a:off x="3289188" y="5710328"/>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 3</a:t>
                </a:r>
              </a:p>
            </p:txBody>
          </p:sp>
          <p:sp>
            <p:nvSpPr>
              <p:cNvPr id="164" name="TextBox 163"/>
              <p:cNvSpPr txBox="1"/>
              <p:nvPr/>
            </p:nvSpPr>
            <p:spPr>
              <a:xfrm>
                <a:off x="4838681" y="5710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a:t>
                </a:r>
              </a:p>
            </p:txBody>
          </p:sp>
          <p:sp>
            <p:nvSpPr>
              <p:cNvPr id="165" name="TextBox 164"/>
              <p:cNvSpPr txBox="1"/>
              <p:nvPr/>
            </p:nvSpPr>
            <p:spPr>
              <a:xfrm>
                <a:off x="6048000" y="5710327"/>
                <a:ext cx="1281600"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199,90 USD</a:t>
                </a:r>
              </a:p>
            </p:txBody>
          </p:sp>
          <p:sp>
            <p:nvSpPr>
              <p:cNvPr id="166" name="TextBox 165"/>
              <p:cNvSpPr txBox="1"/>
              <p:nvPr/>
            </p:nvSpPr>
            <p:spPr>
              <a:xfrm>
                <a:off x="7387200" y="5710327"/>
                <a:ext cx="1282511"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r>
                  <a:rPr lang="en-US" b="1" dirty="0">
                    <a:solidFill>
                      <a:srgbClr val="444444"/>
                    </a:solidFill>
                    <a:latin typeface="Arial" pitchFamily="34" charset="0"/>
                    <a:cs typeface="Arial" pitchFamily="34" charset="0"/>
                  </a:rPr>
                  <a:t>199,90 USD</a:t>
                </a:r>
              </a:p>
            </p:txBody>
          </p:sp>
        </p:grpSp>
        <p:sp>
          <p:nvSpPr>
            <p:cNvPr id="171" name="TextBox 170"/>
            <p:cNvSpPr txBox="1"/>
            <p:nvPr/>
          </p:nvSpPr>
          <p:spPr>
            <a:xfrm>
              <a:off x="4287215" y="2211337"/>
              <a:ext cx="15143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3</a:t>
              </a:r>
            </a:p>
          </p:txBody>
        </p:sp>
        <p:sp>
          <p:nvSpPr>
            <p:cNvPr id="172" name="Oval 171"/>
            <p:cNvSpPr/>
            <p:nvPr/>
          </p:nvSpPr>
          <p:spPr bwMode="gray">
            <a:xfrm>
              <a:off x="3851601" y="2244608"/>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173" name="Oval 172"/>
            <p:cNvSpPr/>
            <p:nvPr/>
          </p:nvSpPr>
          <p:spPr bwMode="gray">
            <a:xfrm>
              <a:off x="4572001" y="2244608"/>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grpSp>
          <p:nvGrpSpPr>
            <p:cNvPr id="174" name="Group 173"/>
            <p:cNvGrpSpPr/>
            <p:nvPr/>
          </p:nvGrpSpPr>
          <p:grpSpPr>
            <a:xfrm>
              <a:off x="3114080" y="1117029"/>
              <a:ext cx="5728560" cy="763446"/>
              <a:chOff x="3114080" y="2926664"/>
              <a:chExt cx="5728560" cy="763445"/>
            </a:xfrm>
          </p:grpSpPr>
          <p:sp>
            <p:nvSpPr>
              <p:cNvPr id="175" name="TextBox 174"/>
              <p:cNvSpPr txBox="1"/>
              <p:nvPr/>
            </p:nvSpPr>
            <p:spPr>
              <a:xfrm>
                <a:off x="3114080" y="2926664"/>
                <a:ext cx="3102421"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dirty="0">
                    <a:solidFill>
                      <a:srgbClr val="00719E"/>
                    </a:solidFill>
                    <a:latin typeface="Arial" pitchFamily="34" charset="0"/>
                    <a:ea typeface="Open Sans" pitchFamily="34" charset="0"/>
                    <a:cs typeface="Arial" pitchFamily="34" charset="0"/>
                  </a:rPr>
                  <a:t>Name1</a:t>
                </a:r>
                <a:endParaRPr lang="en-US" sz="900" dirty="0">
                  <a:solidFill>
                    <a:srgbClr val="00719E"/>
                  </a:solidFill>
                  <a:latin typeface="Arial" pitchFamily="34" charset="0"/>
                  <a:ea typeface="Open Sans" pitchFamily="34" charset="0"/>
                  <a:cs typeface="Arial" pitchFamily="34" charset="0"/>
                </a:endParaRPr>
              </a:p>
            </p:txBody>
          </p:sp>
          <p:sp>
            <p:nvSpPr>
              <p:cNvPr id="176" name="TextBox 175"/>
              <p:cNvSpPr txBox="1"/>
              <p:nvPr/>
            </p:nvSpPr>
            <p:spPr>
              <a:xfrm>
                <a:off x="6726868" y="2926664"/>
                <a:ext cx="2115772"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solidFill>
                      <a:srgbClr val="444444"/>
                    </a:solidFill>
                    <a:latin typeface="Arial Narrow" pitchFamily="34" charset="0"/>
                    <a:ea typeface="Open Sans Condensed" pitchFamily="34" charset="0"/>
                    <a:cs typeface="Arial" pitchFamily="34" charset="0"/>
                  </a:rPr>
                  <a:t>3,762,199.90</a:t>
                </a:r>
              </a:p>
            </p:txBody>
          </p:sp>
          <p:sp>
            <p:nvSpPr>
              <p:cNvPr id="177" name="TextBox 176"/>
              <p:cNvSpPr txBox="1"/>
              <p:nvPr/>
            </p:nvSpPr>
            <p:spPr>
              <a:xfrm>
                <a:off x="8480424" y="3223856"/>
                <a:ext cx="355865"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USD</a:t>
                </a:r>
                <a:endParaRPr lang="en-US" sz="300" dirty="0">
                  <a:latin typeface="Arial" pitchFamily="34" charset="0"/>
                  <a:ea typeface="Open Sans" pitchFamily="34" charset="0"/>
                  <a:cs typeface="Arial" pitchFamily="34" charset="0"/>
                </a:endParaRPr>
              </a:p>
            </p:txBody>
          </p:sp>
          <p:sp>
            <p:nvSpPr>
              <p:cNvPr id="178" name="TextBox 177"/>
              <p:cNvSpPr txBox="1"/>
              <p:nvPr/>
            </p:nvSpPr>
            <p:spPr>
              <a:xfrm>
                <a:off x="8074027" y="3536221"/>
                <a:ext cx="762264"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1 day ago</a:t>
                </a:r>
                <a:endParaRPr lang="en-US" sz="300" dirty="0">
                  <a:latin typeface="Arial" pitchFamily="34" charset="0"/>
                  <a:ea typeface="Open Sans" pitchFamily="34" charset="0"/>
                  <a:cs typeface="Arial" pitchFamily="34" charset="0"/>
                </a:endParaRPr>
              </a:p>
            </p:txBody>
          </p:sp>
        </p:grpSp>
      </p:grpSp>
      <p:sp>
        <p:nvSpPr>
          <p:cNvPr id="185" name="Rectangle 184"/>
          <p:cNvSpPr/>
          <p:nvPr/>
        </p:nvSpPr>
        <p:spPr>
          <a:xfrm>
            <a:off x="2083"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6" name="Straight Connector 185"/>
          <p:cNvCxnSpPr/>
          <p:nvPr/>
        </p:nvCxnSpPr>
        <p:spPr>
          <a:xfrm>
            <a:off x="2083"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646"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8" name="Straight Connector 187"/>
          <p:cNvCxnSpPr/>
          <p:nvPr/>
        </p:nvCxnSpPr>
        <p:spPr>
          <a:xfrm>
            <a:off x="764946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424953"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2084"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91" name="Rectangle 190"/>
          <p:cNvSpPr/>
          <p:nvPr/>
        </p:nvSpPr>
        <p:spPr>
          <a:xfrm flipV="1">
            <a:off x="2083"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84" name="TextBox 183"/>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sp>
        <p:nvSpPr>
          <p:cNvPr id="193" name="Rectangle 192"/>
          <p:cNvSpPr/>
          <p:nvPr/>
        </p:nvSpPr>
        <p:spPr>
          <a:xfrm>
            <a:off x="3130127" y="28004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121" name="Picture 120"/>
          <p:cNvPicPr>
            <a:picLocks noChangeAspect="1"/>
          </p:cNvPicPr>
          <p:nvPr/>
        </p:nvPicPr>
        <p:blipFill>
          <a:blip r:embed="rId3"/>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2464510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Support Solution</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77290"/>
            <a:ext cx="2947248" cy="5592740"/>
            <a:chOff x="-7471" y="850959"/>
            <a:chExt cx="2947248" cy="5592740"/>
          </a:xfrm>
        </p:grpSpPr>
        <p:sp>
          <p:nvSpPr>
            <p:cNvPr id="183" name="TextBox 182"/>
            <p:cNvSpPr txBox="1"/>
            <p:nvPr/>
          </p:nvSpPr>
          <p:spPr>
            <a:xfrm>
              <a:off x="0" y="897423"/>
              <a:ext cx="292343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tabLst>
                  <a:tab pos="179388" algn="l"/>
                </a:tabLst>
              </a:pPr>
              <a:r>
                <a:rPr lang="en-US" sz="1200" dirty="0">
                  <a:solidFill>
                    <a:srgbClr val="666666"/>
                  </a:solidFill>
                  <a:latin typeface="Arial" pitchFamily="34" charset="0"/>
                  <a:ea typeface="Open Sans" pitchFamily="34" charset="0"/>
                  <a:cs typeface="Arial" pitchFamily="34" charset="0"/>
                </a:rPr>
                <a:t>	A</a:t>
              </a:r>
            </a:p>
          </p:txBody>
        </p:sp>
        <p:sp>
          <p:nvSpPr>
            <p:cNvPr id="184" name="Rectangle 183"/>
            <p:cNvSpPr/>
            <p:nvPr/>
          </p:nvSpPr>
          <p:spPr>
            <a:xfrm>
              <a:off x="-7471" y="850959"/>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IT</a:t>
              </a:r>
            </a:p>
          </p:txBody>
        </p:sp>
        <p:sp>
          <p:nvSpPr>
            <p:cNvPr id="185" name="Rectangle 184"/>
            <p:cNvSpPr/>
            <p:nvPr/>
          </p:nvSpPr>
          <p:spPr>
            <a:xfrm>
              <a:off x="-7471" y="1149379"/>
              <a:ext cx="2922795" cy="927445"/>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6" name="Rectangle 185"/>
            <p:cNvSpPr/>
            <p:nvPr/>
          </p:nvSpPr>
          <p:spPr>
            <a:xfrm>
              <a:off x="-7471" y="2076824"/>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EDU</a:t>
              </a:r>
            </a:p>
          </p:txBody>
        </p:sp>
        <p:sp>
          <p:nvSpPr>
            <p:cNvPr id="187" name="Rectangle 186"/>
            <p:cNvSpPr/>
            <p:nvPr/>
          </p:nvSpPr>
          <p:spPr>
            <a:xfrm>
              <a:off x="-5473" y="2368865"/>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296310"/>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9" name="Rectangle 188"/>
            <p:cNvSpPr/>
            <p:nvPr/>
          </p:nvSpPr>
          <p:spPr>
            <a:xfrm>
              <a:off x="-7471" y="4223755"/>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FAC</a:t>
              </a:r>
            </a:p>
          </p:txBody>
        </p:sp>
        <p:sp>
          <p:nvSpPr>
            <p:cNvPr id="190" name="Rectangle 189"/>
            <p:cNvSpPr/>
            <p:nvPr/>
          </p:nvSpPr>
          <p:spPr>
            <a:xfrm>
              <a:off x="-7471" y="4515796"/>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1" name="Rectangle 190"/>
            <p:cNvSpPr/>
            <p:nvPr/>
          </p:nvSpPr>
          <p:spPr>
            <a:xfrm>
              <a:off x="-7471" y="5443241"/>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LIB</a:t>
              </a:r>
            </a:p>
          </p:txBody>
        </p:sp>
        <p:sp>
          <p:nvSpPr>
            <p:cNvPr id="192" name="Rectangle 191"/>
            <p:cNvSpPr/>
            <p:nvPr/>
          </p:nvSpPr>
          <p:spPr>
            <a:xfrm>
              <a:off x="-7471" y="5735282"/>
              <a:ext cx="2922795" cy="70841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195" name="TextBox 194"/>
            <p:cNvSpPr txBox="1"/>
            <p:nvPr/>
          </p:nvSpPr>
          <p:spPr>
            <a:xfrm>
              <a:off x="24453"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197" name="TextBox 196"/>
            <p:cNvSpPr txBox="1"/>
            <p:nvPr/>
          </p:nvSpPr>
          <p:spPr>
            <a:xfrm>
              <a:off x="6114"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199" name="TextBox 198"/>
            <p:cNvSpPr txBox="1"/>
            <p:nvPr/>
          </p:nvSpPr>
          <p:spPr>
            <a:xfrm>
              <a:off x="26451"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201" name="TextBox 200"/>
            <p:cNvSpPr txBox="1"/>
            <p:nvPr/>
          </p:nvSpPr>
          <p:spPr>
            <a:xfrm>
              <a:off x="28449" y="5850961"/>
              <a:ext cx="2886875"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54962"/>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5473" y="3438083"/>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INT</a:t>
            </a:r>
          </a:p>
        </p:txBody>
      </p:sp>
      <p:pic>
        <p:nvPicPr>
          <p:cNvPr id="90"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629486"/>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136" name="Rectangle 135"/>
          <p:cNvSpPr/>
          <p:nvPr/>
        </p:nvSpPr>
        <p:spPr bwMode="gray">
          <a:xfrm>
            <a:off x="3071367" y="1723100"/>
            <a:ext cx="5499156" cy="3431555"/>
          </a:xfrm>
          <a:prstGeom prst="rect">
            <a:avLst/>
          </a:prstGeom>
          <a:solidFill>
            <a:schemeClr val="bg1">
              <a:alpha val="70000"/>
            </a:schemeClr>
          </a:solidFill>
          <a:ln w="6350" algn="ctr">
            <a:noFill/>
            <a:miter lim="800000"/>
            <a:headEnd/>
            <a:tailEnd/>
          </a:ln>
        </p:spPr>
        <p:txBody>
          <a:bodyPr lIns="90000" tIns="72000" rIns="90000" bIns="72000" anchor="ctr"/>
          <a:lstStyle/>
          <a:p>
            <a:pPr algn="ctr">
              <a:spcBef>
                <a:spcPct val="50000"/>
              </a:spcBef>
              <a:buClr>
                <a:srgbClr val="F0AB00"/>
              </a:buClr>
              <a:buSzPct val="80000"/>
              <a:defRPr/>
            </a:pPr>
            <a:endParaRPr lang="en-US" kern="0" dirty="0">
              <a:solidFill>
                <a:srgbClr val="707070"/>
              </a:solidFill>
              <a:latin typeface="Arial" pitchFamily="34" charset="0"/>
              <a:ea typeface="Arial Unicode MS" pitchFamily="34" charset="-128"/>
              <a:cs typeface="Arial" pitchFamily="34" charset="0"/>
            </a:endParaRPr>
          </a:p>
        </p:txBody>
      </p:sp>
      <p:sp>
        <p:nvSpPr>
          <p:cNvPr id="137" name="Rectangle 136"/>
          <p:cNvSpPr/>
          <p:nvPr/>
        </p:nvSpPr>
        <p:spPr bwMode="gray">
          <a:xfrm>
            <a:off x="3046913" y="1723101"/>
            <a:ext cx="5575148" cy="708025"/>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cxnSp>
        <p:nvCxnSpPr>
          <p:cNvPr id="138" name="Straight Connector 137"/>
          <p:cNvCxnSpPr>
            <a:cxnSpLocks/>
          </p:cNvCxnSpPr>
          <p:nvPr/>
        </p:nvCxnSpPr>
        <p:spPr>
          <a:xfrm>
            <a:off x="3071367" y="1304001"/>
            <a:ext cx="5486400"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cxnSpLocks/>
          </p:cNvCxnSpPr>
          <p:nvPr/>
        </p:nvCxnSpPr>
        <p:spPr>
          <a:xfrm>
            <a:off x="3071367" y="1729451"/>
            <a:ext cx="5486400"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42" name="TextBox 69"/>
          <p:cNvSpPr txBox="1">
            <a:spLocks noChangeArrowheads="1"/>
          </p:cNvSpPr>
          <p:nvPr/>
        </p:nvSpPr>
        <p:spPr bwMode="auto">
          <a:xfrm>
            <a:off x="3225355" y="1873914"/>
            <a:ext cx="1974850" cy="33855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de-DE"/>
            </a:defPPr>
            <a:lvl1pPr>
              <a:tabLst>
                <a:tab pos="88900" algn="l"/>
              </a:tabLst>
              <a:defRPr sz="1100">
                <a:cs typeface="Arial"/>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solidFill>
                  <a:srgbClr val="333333"/>
                </a:solidFill>
                <a:latin typeface="Arial"/>
              </a:rPr>
              <a:t>Solution Description</a:t>
            </a:r>
          </a:p>
        </p:txBody>
      </p:sp>
      <p:cxnSp>
        <p:nvCxnSpPr>
          <p:cNvPr id="145" name="Straight Connector 144"/>
          <p:cNvCxnSpPr>
            <a:cxnSpLocks/>
          </p:cNvCxnSpPr>
          <p:nvPr/>
        </p:nvCxnSpPr>
        <p:spPr>
          <a:xfrm>
            <a:off x="3071367" y="2431126"/>
            <a:ext cx="5486400"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47" name="TextBox 119"/>
          <p:cNvSpPr txBox="1">
            <a:spLocks noChangeArrowheads="1"/>
          </p:cNvSpPr>
          <p:nvPr/>
        </p:nvSpPr>
        <p:spPr bwMode="auto">
          <a:xfrm>
            <a:off x="3225354" y="2689661"/>
            <a:ext cx="2618879" cy="169277"/>
          </a:xfrm>
          <a:prstGeom prst="rect">
            <a:avLst/>
          </a:prstGeom>
          <a:noFill/>
          <a:ln w="9525">
            <a:noFill/>
            <a:miter lim="800000"/>
            <a:headEnd/>
            <a:tailEnd/>
          </a:ln>
        </p:spPr>
        <p:txBody>
          <a:bodyPr wrap="square" lIns="0" tIns="0" rIns="0" bIns="0">
            <a:spAutoFit/>
          </a:bodyPr>
          <a:lstStyle/>
          <a:p>
            <a:pPr>
              <a:spcBef>
                <a:spcPct val="50000"/>
              </a:spcBef>
              <a:buClr>
                <a:srgbClr val="F0AB00"/>
              </a:buClr>
              <a:buSzPct val="80000"/>
            </a:pPr>
            <a:r>
              <a:rPr lang="zh-CN" altLang="en-US" sz="1000" b="1" dirty="0">
                <a:ea typeface="Open Sans Semibold"/>
                <a:cs typeface="Arial" charset="0"/>
              </a:rPr>
              <a:t> </a:t>
            </a:r>
            <a:r>
              <a:rPr lang="en-US" sz="1100" dirty="0">
                <a:solidFill>
                  <a:srgbClr val="333333"/>
                </a:solidFill>
                <a:cs typeface="Arial"/>
              </a:rPr>
              <a:t>1. How to download MS Office?</a:t>
            </a:r>
          </a:p>
        </p:txBody>
      </p:sp>
      <p:sp>
        <p:nvSpPr>
          <p:cNvPr id="152" name="TextBox 128"/>
          <p:cNvSpPr txBox="1">
            <a:spLocks noChangeArrowheads="1"/>
          </p:cNvSpPr>
          <p:nvPr/>
        </p:nvSpPr>
        <p:spPr bwMode="auto">
          <a:xfrm>
            <a:off x="3225354" y="3333302"/>
            <a:ext cx="2582839" cy="169277"/>
          </a:xfrm>
          <a:prstGeom prst="rect">
            <a:avLst/>
          </a:prstGeom>
          <a:noFill/>
          <a:ln w="9525">
            <a:noFill/>
            <a:miter lim="800000"/>
            <a:headEnd/>
            <a:tailEnd/>
          </a:ln>
        </p:spPr>
        <p:txBody>
          <a:bodyPr wrap="square" lIns="0" tIns="0" rIns="0" bIns="0">
            <a:spAutoFit/>
          </a:bodyPr>
          <a:lstStyle/>
          <a:p>
            <a:pPr>
              <a:spcBef>
                <a:spcPct val="50000"/>
              </a:spcBef>
              <a:buClr>
                <a:srgbClr val="F0AB00"/>
              </a:buClr>
              <a:buSzPct val="80000"/>
            </a:pPr>
            <a:r>
              <a:rPr lang="en-US" sz="1100" dirty="0">
                <a:solidFill>
                  <a:srgbClr val="333333"/>
                </a:solidFill>
                <a:cs typeface="Arial"/>
              </a:rPr>
              <a:t>2. Where to download MS Office?</a:t>
            </a:r>
          </a:p>
        </p:txBody>
      </p:sp>
      <p:sp>
        <p:nvSpPr>
          <p:cNvPr id="153" name="Rectangle 132"/>
          <p:cNvSpPr>
            <a:spLocks noChangeArrowheads="1"/>
          </p:cNvSpPr>
          <p:nvPr/>
        </p:nvSpPr>
        <p:spPr bwMode="auto">
          <a:xfrm>
            <a:off x="7934744" y="3279828"/>
            <a:ext cx="260350" cy="276225"/>
          </a:xfrm>
          <a:prstGeom prst="rect">
            <a:avLst/>
          </a:prstGeom>
          <a:noFill/>
          <a:ln w="9525">
            <a:noFill/>
            <a:miter lim="800000"/>
            <a:headEnd/>
            <a:tailEnd/>
          </a:ln>
        </p:spPr>
        <p:txBody>
          <a:bodyPr wrap="square">
            <a:spAutoFit/>
          </a:bodyPr>
          <a:lstStyle/>
          <a:p>
            <a:r>
              <a:rPr lang="is-IS" altLang="zh-CN" baseline="30000" dirty="0">
                <a:latin typeface="SAP-icons" pitchFamily="2" charset="0"/>
              </a:rPr>
              <a:t></a:t>
            </a:r>
            <a:endParaRPr lang="en-US" altLang="zh-CN" dirty="0"/>
          </a:p>
        </p:txBody>
      </p:sp>
      <p:cxnSp>
        <p:nvCxnSpPr>
          <p:cNvPr id="155" name="Straight Connector 154"/>
          <p:cNvCxnSpPr>
            <a:cxnSpLocks/>
          </p:cNvCxnSpPr>
          <p:nvPr/>
        </p:nvCxnSpPr>
        <p:spPr>
          <a:xfrm flipV="1">
            <a:off x="3052094" y="3838802"/>
            <a:ext cx="5486400"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57" name="TextBox 138"/>
          <p:cNvSpPr txBox="1">
            <a:spLocks noChangeArrowheads="1"/>
          </p:cNvSpPr>
          <p:nvPr/>
        </p:nvSpPr>
        <p:spPr bwMode="auto">
          <a:xfrm>
            <a:off x="3225355" y="4127667"/>
            <a:ext cx="1974850" cy="169277"/>
          </a:xfrm>
          <a:prstGeom prst="rect">
            <a:avLst/>
          </a:prstGeom>
          <a:noFill/>
          <a:ln w="9525">
            <a:noFill/>
            <a:miter lim="800000"/>
            <a:headEnd/>
            <a:tailEnd/>
          </a:ln>
        </p:spPr>
        <p:txBody>
          <a:bodyPr wrap="square" lIns="0" tIns="0" rIns="0" bIns="0">
            <a:spAutoFit/>
          </a:bodyPr>
          <a:lstStyle/>
          <a:p>
            <a:pPr>
              <a:spcBef>
                <a:spcPct val="50000"/>
              </a:spcBef>
              <a:buClr>
                <a:srgbClr val="F0AB00"/>
              </a:buClr>
              <a:buSzPct val="80000"/>
            </a:pPr>
            <a:r>
              <a:rPr lang="en-US" sz="1100" dirty="0">
                <a:solidFill>
                  <a:srgbClr val="333333"/>
                </a:solidFill>
                <a:cs typeface="Arial"/>
              </a:rPr>
              <a:t>3. Password Forgotten?</a:t>
            </a:r>
          </a:p>
        </p:txBody>
      </p:sp>
      <p:sp>
        <p:nvSpPr>
          <p:cNvPr id="158" name="Rectangle 139"/>
          <p:cNvSpPr>
            <a:spLocks noChangeArrowheads="1"/>
          </p:cNvSpPr>
          <p:nvPr/>
        </p:nvSpPr>
        <p:spPr bwMode="auto">
          <a:xfrm>
            <a:off x="7934744" y="4074193"/>
            <a:ext cx="260350" cy="276225"/>
          </a:xfrm>
          <a:prstGeom prst="rect">
            <a:avLst/>
          </a:prstGeom>
          <a:noFill/>
          <a:ln w="9525">
            <a:noFill/>
            <a:miter lim="800000"/>
            <a:headEnd/>
            <a:tailEnd/>
          </a:ln>
        </p:spPr>
        <p:txBody>
          <a:bodyPr wrap="square">
            <a:spAutoFit/>
          </a:bodyPr>
          <a:lstStyle/>
          <a:p>
            <a:r>
              <a:rPr lang="is-IS" altLang="zh-CN" baseline="30000">
                <a:latin typeface="SAP-icons" pitchFamily="2" charset="0"/>
              </a:rPr>
              <a:t></a:t>
            </a:r>
            <a:endParaRPr lang="en-US" altLang="zh-CN" dirty="0"/>
          </a:p>
        </p:txBody>
      </p:sp>
      <p:sp>
        <p:nvSpPr>
          <p:cNvPr id="167" name="TextBox 103"/>
          <p:cNvSpPr txBox="1">
            <a:spLocks noChangeArrowheads="1"/>
          </p:cNvSpPr>
          <p:nvPr/>
        </p:nvSpPr>
        <p:spPr bwMode="auto">
          <a:xfrm>
            <a:off x="3199955" y="1019839"/>
            <a:ext cx="1974850" cy="184666"/>
          </a:xfrm>
          <a:prstGeom prst="rect">
            <a:avLst/>
          </a:prstGeom>
          <a:noFill/>
          <a:ln w="9525">
            <a:noFill/>
            <a:miter lim="800000"/>
            <a:headEnd/>
            <a:tailEnd/>
          </a:ln>
        </p:spPr>
        <p:txBody>
          <a:bodyPr wrap="square" lIns="0" tIns="0" rIns="0" bIns="0">
            <a:spAutoFit/>
          </a:bodyPr>
          <a:lstStyle/>
          <a:p>
            <a:pPr>
              <a:spcBef>
                <a:spcPct val="50000"/>
              </a:spcBef>
              <a:buClr>
                <a:srgbClr val="F0AB00"/>
              </a:buClr>
              <a:buSzPct val="80000"/>
            </a:pPr>
            <a:r>
              <a:rPr lang="en-US" altLang="zh-CN" sz="1200" dirty="0">
                <a:solidFill>
                  <a:srgbClr val="444444"/>
                </a:solidFill>
                <a:ea typeface="Open Sans Semibold"/>
                <a:cs typeface="Arial" charset="0"/>
              </a:rPr>
              <a:t>IT Support  FAQ</a:t>
            </a:r>
          </a:p>
        </p:txBody>
      </p:sp>
      <p:cxnSp>
        <p:nvCxnSpPr>
          <p:cNvPr id="76" name="Straight Connector 75"/>
          <p:cNvCxnSpPr>
            <a:cxnSpLocks/>
          </p:cNvCxnSpPr>
          <p:nvPr/>
        </p:nvCxnSpPr>
        <p:spPr>
          <a:xfrm flipV="1">
            <a:off x="3052094" y="3068003"/>
            <a:ext cx="5486400"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8" name="Rectangle 77"/>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3" name="Rectangle 132"/>
          <p:cNvSpPr>
            <a:spLocks noChangeArrowheads="1"/>
          </p:cNvSpPr>
          <p:nvPr/>
        </p:nvSpPr>
        <p:spPr bwMode="auto">
          <a:xfrm>
            <a:off x="7934744" y="2685624"/>
            <a:ext cx="260350" cy="276225"/>
          </a:xfrm>
          <a:prstGeom prst="rect">
            <a:avLst/>
          </a:prstGeom>
          <a:noFill/>
          <a:ln w="9525">
            <a:noFill/>
            <a:miter lim="800000"/>
            <a:headEnd/>
            <a:tailEnd/>
          </a:ln>
        </p:spPr>
        <p:txBody>
          <a:bodyPr wrap="square">
            <a:spAutoFit/>
          </a:bodyPr>
          <a:lstStyle/>
          <a:p>
            <a:r>
              <a:rPr lang="is-IS" altLang="zh-CN" baseline="30000" dirty="0">
                <a:latin typeface="SAP-icons" pitchFamily="2" charset="0"/>
              </a:rPr>
              <a:t></a:t>
            </a:r>
            <a:endParaRPr lang="en-US" altLang="zh-CN" dirty="0"/>
          </a:p>
        </p:txBody>
      </p:sp>
      <p:pic>
        <p:nvPicPr>
          <p:cNvPr id="74"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3435" y="2741618"/>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9134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gray">
          <a:xfrm>
            <a:off x="-952500" y="423334"/>
            <a:ext cx="10985500" cy="6434666"/>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30" name="Rectangle 129"/>
          <p:cNvSpPr/>
          <p:nvPr/>
        </p:nvSpPr>
        <p:spPr>
          <a:xfrm>
            <a:off x="-939800" y="0"/>
            <a:ext cx="10985500" cy="423865"/>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1" name="Straight Connector 130"/>
          <p:cNvCxnSpPr/>
          <p:nvPr/>
        </p:nvCxnSpPr>
        <p:spPr>
          <a:xfrm>
            <a:off x="2083"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54"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4" name="Straight Connector 133"/>
          <p:cNvCxnSpPr/>
          <p:nvPr/>
        </p:nvCxnSpPr>
        <p:spPr>
          <a:xfrm>
            <a:off x="-425947"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48816"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36" name="Rectangle 135"/>
          <p:cNvSpPr/>
          <p:nvPr/>
        </p:nvSpPr>
        <p:spPr>
          <a:xfrm>
            <a:off x="-952500" y="-45718"/>
            <a:ext cx="11023600" cy="45719"/>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p:cNvGrpSpPr/>
          <p:nvPr/>
        </p:nvGrpSpPr>
        <p:grpSpPr>
          <a:xfrm>
            <a:off x="-7620" y="427096"/>
            <a:ext cx="9151622" cy="6434138"/>
            <a:chOff x="-7620" y="427096"/>
            <a:chExt cx="9151622" cy="6434138"/>
          </a:xfrm>
        </p:grpSpPr>
        <p:grpSp>
          <p:nvGrpSpPr>
            <p:cNvPr id="139" name="Group 138"/>
            <p:cNvGrpSpPr/>
            <p:nvPr/>
          </p:nvGrpSpPr>
          <p:grpSpPr>
            <a:xfrm>
              <a:off x="2" y="4369395"/>
              <a:ext cx="2683931" cy="1154570"/>
              <a:chOff x="-3009900" y="706614"/>
              <a:chExt cx="2860676" cy="1154570"/>
            </a:xfrm>
          </p:grpSpPr>
          <p:sp>
            <p:nvSpPr>
              <p:cNvPr id="249" name="Rectangle 248"/>
              <p:cNvSpPr/>
              <p:nvPr/>
            </p:nvSpPr>
            <p:spPr bwMode="gray">
              <a:xfrm>
                <a:off x="-3009900" y="70661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50" name="TextBox 249"/>
              <p:cNvSpPr txBox="1"/>
              <p:nvPr/>
            </p:nvSpPr>
            <p:spPr>
              <a:xfrm>
                <a:off x="-2884877" y="910180"/>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4</a:t>
                </a:r>
              </a:p>
            </p:txBody>
          </p:sp>
          <p:sp>
            <p:nvSpPr>
              <p:cNvPr id="251" name="TextBox 250"/>
              <p:cNvSpPr txBox="1"/>
              <p:nvPr/>
            </p:nvSpPr>
            <p:spPr>
              <a:xfrm>
                <a:off x="-1714181" y="84202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1.99</a:t>
                </a:r>
                <a:endParaRPr lang="en-US" sz="900" dirty="0">
                  <a:latin typeface="Arial Narrow" pitchFamily="34" charset="0"/>
                  <a:ea typeface="Open Sans Condensed" pitchFamily="34" charset="0"/>
                  <a:cs typeface="Arial" pitchFamily="34" charset="0"/>
                </a:endParaRPr>
              </a:p>
            </p:txBody>
          </p:sp>
          <p:sp>
            <p:nvSpPr>
              <p:cNvPr id="252" name="TextBox 251"/>
              <p:cNvSpPr txBox="1"/>
              <p:nvPr/>
            </p:nvSpPr>
            <p:spPr>
              <a:xfrm>
                <a:off x="-820420" y="111184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253" name="TextBox 252"/>
              <p:cNvSpPr txBox="1"/>
              <p:nvPr/>
            </p:nvSpPr>
            <p:spPr>
              <a:xfrm>
                <a:off x="-1155700" y="146233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254" name="TextBox 253"/>
              <p:cNvSpPr txBox="1"/>
              <p:nvPr/>
            </p:nvSpPr>
            <p:spPr>
              <a:xfrm>
                <a:off x="-2884877" y="146233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100 Items</a:t>
                </a:r>
              </a:p>
            </p:txBody>
          </p:sp>
          <p:cxnSp>
            <p:nvCxnSpPr>
              <p:cNvPr id="255" name="Straight Connector 254"/>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0" name="Group 139"/>
            <p:cNvGrpSpPr/>
            <p:nvPr/>
          </p:nvGrpSpPr>
          <p:grpSpPr>
            <a:xfrm>
              <a:off x="2" y="3355935"/>
              <a:ext cx="2679698" cy="1154570"/>
              <a:chOff x="-3009900" y="706614"/>
              <a:chExt cx="2860676" cy="1154570"/>
            </a:xfrm>
          </p:grpSpPr>
          <p:sp>
            <p:nvSpPr>
              <p:cNvPr id="242" name="Rectangle 241"/>
              <p:cNvSpPr/>
              <p:nvPr/>
            </p:nvSpPr>
            <p:spPr bwMode="gray">
              <a:xfrm>
                <a:off x="-3009900" y="70661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43" name="TextBox 242"/>
              <p:cNvSpPr txBox="1"/>
              <p:nvPr/>
            </p:nvSpPr>
            <p:spPr>
              <a:xfrm>
                <a:off x="-2884877" y="91018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3</a:t>
                </a:r>
              </a:p>
            </p:txBody>
          </p:sp>
          <p:sp>
            <p:nvSpPr>
              <p:cNvPr id="244" name="TextBox 243"/>
              <p:cNvSpPr txBox="1"/>
              <p:nvPr/>
            </p:nvSpPr>
            <p:spPr>
              <a:xfrm>
                <a:off x="-1714181" y="84202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6,450.00</a:t>
                </a:r>
                <a:endParaRPr lang="en-US" sz="900" dirty="0">
                  <a:latin typeface="Arial Narrow" pitchFamily="34" charset="0"/>
                  <a:ea typeface="Open Sans Condensed" pitchFamily="34" charset="0"/>
                  <a:cs typeface="Arial" pitchFamily="34" charset="0"/>
                </a:endParaRPr>
              </a:p>
            </p:txBody>
          </p:sp>
          <p:sp>
            <p:nvSpPr>
              <p:cNvPr id="245" name="TextBox 244"/>
              <p:cNvSpPr txBox="1"/>
              <p:nvPr/>
            </p:nvSpPr>
            <p:spPr>
              <a:xfrm>
                <a:off x="-820420" y="111184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246" name="TextBox 245"/>
              <p:cNvSpPr txBox="1"/>
              <p:nvPr/>
            </p:nvSpPr>
            <p:spPr>
              <a:xfrm>
                <a:off x="-1155700" y="146233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6 days ago</a:t>
                </a:r>
              </a:p>
            </p:txBody>
          </p:sp>
          <p:sp>
            <p:nvSpPr>
              <p:cNvPr id="247" name="TextBox 246"/>
              <p:cNvSpPr txBox="1"/>
              <p:nvPr/>
            </p:nvSpPr>
            <p:spPr>
              <a:xfrm>
                <a:off x="-2884877" y="146233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 Items</a:t>
                </a:r>
              </a:p>
            </p:txBody>
          </p:sp>
          <p:cxnSp>
            <p:nvCxnSpPr>
              <p:cNvPr id="248" name="Straight Connector 247"/>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1" name="Group 140"/>
            <p:cNvGrpSpPr/>
            <p:nvPr/>
          </p:nvGrpSpPr>
          <p:grpSpPr>
            <a:xfrm>
              <a:off x="2" y="1274820"/>
              <a:ext cx="2679698" cy="1013460"/>
              <a:chOff x="-3009900" y="847724"/>
              <a:chExt cx="2860676" cy="1013460"/>
            </a:xfrm>
          </p:grpSpPr>
          <p:sp>
            <p:nvSpPr>
              <p:cNvPr id="235" name="Rectangle 234"/>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36" name="TextBox 235"/>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1</a:t>
                </a:r>
              </a:p>
            </p:txBody>
          </p:sp>
          <p:sp>
            <p:nvSpPr>
              <p:cNvPr id="237" name="TextBox 236"/>
              <p:cNvSpPr txBox="1"/>
              <p:nvPr/>
            </p:nvSpPr>
            <p:spPr>
              <a:xfrm>
                <a:off x="-1714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100 Mio</a:t>
                </a:r>
                <a:endParaRPr lang="en-US" sz="900" dirty="0">
                  <a:latin typeface="Arial Narrow" pitchFamily="34" charset="0"/>
                  <a:ea typeface="Open Sans Condensed" pitchFamily="34" charset="0"/>
                  <a:cs typeface="Arial" pitchFamily="34" charset="0"/>
                </a:endParaRPr>
              </a:p>
            </p:txBody>
          </p:sp>
          <p:sp>
            <p:nvSpPr>
              <p:cNvPr id="238" name="TextBox 237"/>
              <p:cNvSpPr txBox="1"/>
              <p:nvPr/>
            </p:nvSpPr>
            <p:spPr>
              <a:xfrm>
                <a:off x="-820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239" name="TextBox 238"/>
              <p:cNvSpPr txBox="1"/>
              <p:nvPr/>
            </p:nvSpPr>
            <p:spPr>
              <a:xfrm>
                <a:off x="-1155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Today</a:t>
                </a:r>
              </a:p>
            </p:txBody>
          </p:sp>
          <p:sp>
            <p:nvSpPr>
              <p:cNvPr id="240" name="TextBox 239"/>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 Item</a:t>
                </a:r>
              </a:p>
            </p:txBody>
          </p:sp>
          <p:cxnSp>
            <p:nvCxnSpPr>
              <p:cNvPr id="241" name="Straight Connector 240"/>
              <p:cNvCxnSpPr/>
              <p:nvPr/>
            </p:nvCxnSpPr>
            <p:spPr>
              <a:xfrm>
                <a:off x="-3009900" y="1861184"/>
                <a:ext cx="2860676" cy="0"/>
              </a:xfrm>
              <a:prstGeom prst="line">
                <a:avLst/>
              </a:prstGeom>
              <a:solidFill>
                <a:srgbClr val="F2F2F2"/>
              </a:solidFill>
              <a:ln w="12700">
                <a:solidFill>
                  <a:srgbClr val="D9D9D9"/>
                </a:solidFill>
              </a:ln>
            </p:spPr>
            <p:style>
              <a:lnRef idx="1">
                <a:schemeClr val="accent1"/>
              </a:lnRef>
              <a:fillRef idx="0">
                <a:schemeClr val="accent1"/>
              </a:fillRef>
              <a:effectRef idx="0">
                <a:schemeClr val="accent1"/>
              </a:effectRef>
              <a:fontRef idx="minor">
                <a:schemeClr val="tx1"/>
              </a:fontRef>
            </p:style>
          </p:cxnSp>
        </p:grpSp>
        <p:grpSp>
          <p:nvGrpSpPr>
            <p:cNvPr id="142" name="Group 141"/>
            <p:cNvGrpSpPr/>
            <p:nvPr/>
          </p:nvGrpSpPr>
          <p:grpSpPr>
            <a:xfrm>
              <a:off x="2" y="850960"/>
              <a:ext cx="2860676" cy="423863"/>
              <a:chOff x="2" y="423863"/>
              <a:chExt cx="2860676" cy="423863"/>
            </a:xfrm>
          </p:grpSpPr>
          <p:sp>
            <p:nvSpPr>
              <p:cNvPr id="231" name="Rectangle 230"/>
              <p:cNvSpPr/>
              <p:nvPr/>
            </p:nvSpPr>
            <p:spPr>
              <a:xfrm>
                <a:off x="2" y="423863"/>
                <a:ext cx="2860676" cy="4238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2" name="Straight Connector 231"/>
              <p:cNvCxnSpPr/>
              <p:nvPr/>
            </p:nvCxnSpPr>
            <p:spPr>
              <a:xfrm>
                <a:off x="2" y="847726"/>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3" name="TextBox 232"/>
              <p:cNvSpPr txBox="1"/>
              <p:nvPr/>
            </p:nvSpPr>
            <p:spPr>
              <a:xfrm>
                <a:off x="2149795" y="501328"/>
                <a:ext cx="431481"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234" name="TextBox 233"/>
              <p:cNvSpPr txBox="1"/>
              <p:nvPr/>
            </p:nvSpPr>
            <p:spPr>
              <a:xfrm>
                <a:off x="115499" y="568227"/>
                <a:ext cx="1190847"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itchFamily="34" charset="0"/>
                    <a:ea typeface="Open Sans Semibold" pitchFamily="34" charset="0"/>
                    <a:cs typeface="Arial" pitchFamily="34" charset="0"/>
                  </a:rPr>
                  <a:t>Search</a:t>
                </a:r>
              </a:p>
            </p:txBody>
          </p:sp>
        </p:grpSp>
        <p:grpSp>
          <p:nvGrpSpPr>
            <p:cNvPr id="143" name="Group 142"/>
            <p:cNvGrpSpPr/>
            <p:nvPr/>
          </p:nvGrpSpPr>
          <p:grpSpPr>
            <a:xfrm>
              <a:off x="0" y="427096"/>
              <a:ext cx="9144002" cy="429576"/>
              <a:chOff x="0" y="427096"/>
              <a:chExt cx="9144002" cy="429576"/>
            </a:xfrm>
          </p:grpSpPr>
          <p:sp>
            <p:nvSpPr>
              <p:cNvPr id="222" name="Rectangle 221"/>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3" name="Group 222"/>
              <p:cNvGrpSpPr/>
              <p:nvPr/>
            </p:nvGrpSpPr>
            <p:grpSpPr>
              <a:xfrm>
                <a:off x="0" y="427096"/>
                <a:ext cx="9144000" cy="423863"/>
                <a:chOff x="395536" y="-1"/>
                <a:chExt cx="9144000" cy="423863"/>
              </a:xfrm>
            </p:grpSpPr>
            <p:cxnSp>
              <p:nvCxnSpPr>
                <p:cNvPr id="224" name="Straight Connector 223"/>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3256212" y="-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6" name="TextBox 225"/>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227" name="TextBox 226"/>
                <p:cNvSpPr txBox="1"/>
                <p:nvPr/>
              </p:nvSpPr>
              <p:spPr>
                <a:xfrm>
                  <a:off x="818405" y="125313"/>
                  <a:ext cx="199969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Requests (42)</a:t>
                  </a:r>
                </a:p>
              </p:txBody>
            </p:sp>
            <p:sp>
              <p:nvSpPr>
                <p:cNvPr id="228" name="TextBox 227"/>
                <p:cNvSpPr txBox="1"/>
                <p:nvPr/>
              </p:nvSpPr>
              <p:spPr>
                <a:xfrm>
                  <a:off x="4230936" y="125311"/>
                  <a:ext cx="393858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Request</a:t>
                  </a:r>
                </a:p>
              </p:txBody>
            </p:sp>
            <p:sp>
              <p:nvSpPr>
                <p:cNvPr id="229" name="TextBox 228"/>
                <p:cNvSpPr txBox="1"/>
                <p:nvPr/>
              </p:nvSpPr>
              <p:spPr>
                <a:xfrm>
                  <a:off x="2825723"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grpSp>
        <p:grpSp>
          <p:nvGrpSpPr>
            <p:cNvPr id="144" name="Group 143"/>
            <p:cNvGrpSpPr/>
            <p:nvPr/>
          </p:nvGrpSpPr>
          <p:grpSpPr>
            <a:xfrm>
              <a:off x="1" y="5391188"/>
              <a:ext cx="2683932" cy="1149680"/>
              <a:chOff x="2" y="4964092"/>
              <a:chExt cx="2860676" cy="1149680"/>
            </a:xfrm>
          </p:grpSpPr>
          <p:sp>
            <p:nvSpPr>
              <p:cNvPr id="215" name="Rectangle 214"/>
              <p:cNvSpPr/>
              <p:nvPr/>
            </p:nvSpPr>
            <p:spPr bwMode="gray">
              <a:xfrm>
                <a:off x="2" y="4964092"/>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16" name="TextBox 215"/>
              <p:cNvSpPr txBox="1"/>
              <p:nvPr/>
            </p:nvSpPr>
            <p:spPr>
              <a:xfrm>
                <a:off x="125027" y="5162768"/>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5</a:t>
                </a:r>
              </a:p>
            </p:txBody>
          </p:sp>
          <p:sp>
            <p:nvSpPr>
              <p:cNvPr id="217" name="TextBox 216"/>
              <p:cNvSpPr txBox="1"/>
              <p:nvPr/>
            </p:nvSpPr>
            <p:spPr>
              <a:xfrm>
                <a:off x="1295721" y="5094608"/>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1771.00</a:t>
                </a:r>
                <a:endParaRPr lang="en-US" sz="900" dirty="0">
                  <a:latin typeface="Arial Narrow" pitchFamily="34" charset="0"/>
                  <a:ea typeface="Open Sans Condensed" pitchFamily="34" charset="0"/>
                  <a:cs typeface="Arial" pitchFamily="34" charset="0"/>
                </a:endParaRPr>
              </a:p>
            </p:txBody>
          </p:sp>
          <p:sp>
            <p:nvSpPr>
              <p:cNvPr id="218" name="TextBox 217"/>
              <p:cNvSpPr txBox="1"/>
              <p:nvPr/>
            </p:nvSpPr>
            <p:spPr>
              <a:xfrm>
                <a:off x="2189482" y="5364431"/>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219" name="TextBox 218"/>
              <p:cNvSpPr txBox="1"/>
              <p:nvPr/>
            </p:nvSpPr>
            <p:spPr>
              <a:xfrm>
                <a:off x="1854202" y="5714920"/>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220" name="TextBox 219"/>
              <p:cNvSpPr txBox="1"/>
              <p:nvPr/>
            </p:nvSpPr>
            <p:spPr>
              <a:xfrm>
                <a:off x="125027" y="5714921"/>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84 Items</a:t>
                </a:r>
              </a:p>
            </p:txBody>
          </p:sp>
          <p:cxnSp>
            <p:nvCxnSpPr>
              <p:cNvPr id="221" name="Straight Connector 220"/>
              <p:cNvCxnSpPr/>
              <p:nvPr/>
            </p:nvCxnSpPr>
            <p:spPr>
              <a:xfrm>
                <a:off x="2" y="6113772"/>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45" name="Straight Connector 144"/>
            <p:cNvCxnSpPr/>
            <p:nvPr/>
          </p:nvCxnSpPr>
          <p:spPr>
            <a:xfrm>
              <a:off x="2860676" y="850958"/>
              <a:ext cx="0" cy="6010276"/>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6" name="Group 145"/>
            <p:cNvGrpSpPr/>
            <p:nvPr/>
          </p:nvGrpSpPr>
          <p:grpSpPr>
            <a:xfrm>
              <a:off x="-7620" y="2295541"/>
              <a:ext cx="2687320" cy="1052859"/>
              <a:chOff x="-3017520" y="847725"/>
              <a:chExt cx="2868296" cy="1052859"/>
            </a:xfrm>
          </p:grpSpPr>
          <p:sp>
            <p:nvSpPr>
              <p:cNvPr id="208" name="Rectangle 207"/>
              <p:cNvSpPr/>
              <p:nvPr/>
            </p:nvSpPr>
            <p:spPr bwMode="gray">
              <a:xfrm>
                <a:off x="-3009900" y="847725"/>
                <a:ext cx="2860676" cy="1048792"/>
              </a:xfrm>
              <a:prstGeom prst="rect">
                <a:avLst/>
              </a:prstGeom>
              <a:solidFill>
                <a:srgbClr val="E5F2F9"/>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defRPr/>
                </a:pPr>
                <a:endParaRPr lang="en-US" kern="0" dirty="0">
                  <a:solidFill>
                    <a:sysClr val="windowText" lastClr="000000"/>
                  </a:solidFill>
                  <a:latin typeface="Arial" pitchFamily="34" charset="0"/>
                  <a:ea typeface="Arial Unicode MS" pitchFamily="34" charset="-128"/>
                  <a:cs typeface="Arial" pitchFamily="34" charset="0"/>
                </a:endParaRPr>
              </a:p>
            </p:txBody>
          </p:sp>
          <p:sp>
            <p:nvSpPr>
              <p:cNvPr id="209" name="TextBox 208"/>
              <p:cNvSpPr txBox="1"/>
              <p:nvPr/>
            </p:nvSpPr>
            <p:spPr>
              <a:xfrm>
                <a:off x="-2884876" y="1078955"/>
                <a:ext cx="1617376"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defRPr/>
                </a:pPr>
                <a:r>
                  <a:rPr lang="en-US" sz="1300" kern="0" dirty="0">
                    <a:solidFill>
                      <a:sysClr val="windowText" lastClr="000000"/>
                    </a:solidFill>
                    <a:latin typeface="Arial" pitchFamily="34" charset="0"/>
                    <a:ea typeface="Open Sans Semibold" pitchFamily="34" charset="0"/>
                    <a:cs typeface="Arial" pitchFamily="34" charset="0"/>
                  </a:rPr>
                  <a:t>Name 2</a:t>
                </a:r>
              </a:p>
            </p:txBody>
          </p:sp>
          <p:sp>
            <p:nvSpPr>
              <p:cNvPr id="210" name="TextBox 209"/>
              <p:cNvSpPr txBox="1"/>
              <p:nvPr/>
            </p:nvSpPr>
            <p:spPr>
              <a:xfrm>
                <a:off x="-2031113" y="1010795"/>
                <a:ext cx="1638325"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2000" kern="0" dirty="0">
                    <a:solidFill>
                      <a:sysClr val="windowText" lastClr="000000"/>
                    </a:solidFill>
                    <a:latin typeface="Arial Narrow" pitchFamily="34" charset="0"/>
                    <a:ea typeface="Open Sans Condensed" pitchFamily="34" charset="0"/>
                    <a:cs typeface="Arial" pitchFamily="34" charset="0"/>
                  </a:rPr>
                  <a:t>3,762,199.90</a:t>
                </a:r>
              </a:p>
            </p:txBody>
          </p:sp>
          <p:sp>
            <p:nvSpPr>
              <p:cNvPr id="211" name="TextBox 210"/>
              <p:cNvSpPr txBox="1"/>
              <p:nvPr/>
            </p:nvSpPr>
            <p:spPr>
              <a:xfrm>
                <a:off x="-820420" y="1280618"/>
                <a:ext cx="427630"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900" kern="0" dirty="0">
                    <a:solidFill>
                      <a:sysClr val="windowText" lastClr="000000"/>
                    </a:solidFill>
                    <a:latin typeface="Arial" pitchFamily="34" charset="0"/>
                    <a:ea typeface="Open Sans Semibold" pitchFamily="34" charset="0"/>
                    <a:cs typeface="Arial" pitchFamily="34" charset="0"/>
                  </a:rPr>
                  <a:t>USD</a:t>
                </a:r>
              </a:p>
            </p:txBody>
          </p:sp>
          <p:sp>
            <p:nvSpPr>
              <p:cNvPr id="212" name="TextBox 211"/>
              <p:cNvSpPr txBox="1"/>
              <p:nvPr/>
            </p:nvSpPr>
            <p:spPr>
              <a:xfrm>
                <a:off x="-1155700" y="1631107"/>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900" kern="0" dirty="0">
                    <a:solidFill>
                      <a:sysClr val="windowText" lastClr="000000"/>
                    </a:solidFill>
                    <a:latin typeface="Arial" pitchFamily="34" charset="0"/>
                    <a:ea typeface="Open Sans Semibold" pitchFamily="34" charset="0"/>
                    <a:cs typeface="Arial" pitchFamily="34" charset="0"/>
                  </a:rPr>
                  <a:t>1 day ago</a:t>
                </a:r>
              </a:p>
            </p:txBody>
          </p:sp>
          <p:sp>
            <p:nvSpPr>
              <p:cNvPr id="213" name="TextBox 212"/>
              <p:cNvSpPr txBox="1"/>
              <p:nvPr/>
            </p:nvSpPr>
            <p:spPr>
              <a:xfrm>
                <a:off x="-2884876" y="1631108"/>
                <a:ext cx="1617376"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defRPr/>
                </a:pPr>
                <a:r>
                  <a:rPr lang="en-US" sz="900" kern="0">
                    <a:solidFill>
                      <a:srgbClr val="666666"/>
                    </a:solidFill>
                    <a:latin typeface="Arial" pitchFamily="34" charset="0"/>
                    <a:ea typeface="Open Sans Semibold" pitchFamily="34" charset="0"/>
                    <a:cs typeface="Arial" pitchFamily="34" charset="0"/>
                  </a:rPr>
                  <a:t>3 Items</a:t>
                </a:r>
                <a:endParaRPr lang="en-US" sz="900" kern="0" dirty="0">
                  <a:solidFill>
                    <a:srgbClr val="666666"/>
                  </a:solidFill>
                  <a:latin typeface="Arial" pitchFamily="34" charset="0"/>
                  <a:ea typeface="Open Sans Semibold" pitchFamily="34" charset="0"/>
                  <a:cs typeface="Arial" pitchFamily="34" charset="0"/>
                </a:endParaRPr>
              </a:p>
            </p:txBody>
          </p:sp>
          <p:cxnSp>
            <p:nvCxnSpPr>
              <p:cNvPr id="214" name="Straight Connector 213"/>
              <p:cNvCxnSpPr/>
              <p:nvPr/>
            </p:nvCxnSpPr>
            <p:spPr>
              <a:xfrm>
                <a:off x="-3017520" y="1900584"/>
                <a:ext cx="2860676" cy="0"/>
              </a:xfrm>
              <a:prstGeom prst="line">
                <a:avLst/>
              </a:prstGeom>
              <a:solidFill>
                <a:srgbClr val="F2F2F2"/>
              </a:solidFill>
              <a:ln w="12700" cap="flat" cmpd="sng" algn="ctr">
                <a:solidFill>
                  <a:srgbClr val="FFFFFF">
                    <a:lumMod val="85000"/>
                  </a:srgbClr>
                </a:solidFill>
                <a:prstDash val="solid"/>
              </a:ln>
              <a:effectLst/>
            </p:spPr>
          </p:cxnSp>
        </p:grpSp>
        <p:grpSp>
          <p:nvGrpSpPr>
            <p:cNvPr id="147" name="Group 146"/>
            <p:cNvGrpSpPr/>
            <p:nvPr/>
          </p:nvGrpSpPr>
          <p:grpSpPr>
            <a:xfrm>
              <a:off x="0" y="6434140"/>
              <a:ext cx="9144000" cy="423863"/>
              <a:chOff x="0" y="6434139"/>
              <a:chExt cx="9144000" cy="423863"/>
            </a:xfrm>
          </p:grpSpPr>
          <p:sp>
            <p:nvSpPr>
              <p:cNvPr id="206" name="Rectangle 205"/>
              <p:cNvSpPr/>
              <p:nvPr/>
            </p:nvSpPr>
            <p:spPr>
              <a:xfrm>
                <a:off x="0" y="6434139"/>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TextBox 206"/>
              <p:cNvSpPr txBox="1"/>
              <p:nvPr/>
            </p:nvSpPr>
            <p:spPr>
              <a:xfrm>
                <a:off x="8703676" y="6524961"/>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sp>
          <p:nvSpPr>
            <p:cNvPr id="148" name="Rectangle 147"/>
            <p:cNvSpPr/>
            <p:nvPr/>
          </p:nvSpPr>
          <p:spPr>
            <a:xfrm>
              <a:off x="2494056" y="883335"/>
              <a:ext cx="389850" cy="323165"/>
            </a:xfrm>
            <a:prstGeom prst="rect">
              <a:avLst/>
            </a:prstGeom>
          </p:spPr>
          <p:txBody>
            <a:bodyPr wrap="none">
              <a:spAutoFit/>
            </a:bodyPr>
            <a:lstStyle/>
            <a:p>
              <a:r>
                <a:rPr lang="en-US" sz="1500" dirty="0">
                  <a:solidFill>
                    <a:srgbClr val="666666"/>
                  </a:solidFill>
                  <a:latin typeface="SAP-icons"/>
                </a:rPr>
                <a:t></a:t>
              </a:r>
              <a:endParaRPr lang="en-US" sz="1500" dirty="0">
                <a:solidFill>
                  <a:srgbClr val="666666"/>
                </a:solidFill>
              </a:endParaRPr>
            </a:p>
          </p:txBody>
        </p:sp>
        <p:sp>
          <p:nvSpPr>
            <p:cNvPr id="149" name="Rectangle 148"/>
            <p:cNvSpPr/>
            <p:nvPr/>
          </p:nvSpPr>
          <p:spPr bwMode="gray">
            <a:xfrm>
              <a:off x="2650067" y="1270000"/>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0" name="Rectangle 149"/>
            <p:cNvSpPr/>
            <p:nvPr/>
          </p:nvSpPr>
          <p:spPr bwMode="gray">
            <a:xfrm>
              <a:off x="2658533" y="1270000"/>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3" name="Rounded Rectangle 162"/>
            <p:cNvSpPr/>
            <p:nvPr/>
          </p:nvSpPr>
          <p:spPr bwMode="gray">
            <a:xfrm>
              <a:off x="6841069" y="6493932"/>
              <a:ext cx="872066" cy="330200"/>
            </a:xfrm>
            <a:prstGeom prst="roundRect">
              <a:avLst/>
            </a:prstGeom>
            <a:solidFill>
              <a:srgbClr val="00783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p>
          </p:txBody>
        </p:sp>
        <p:sp>
          <p:nvSpPr>
            <p:cNvPr id="164" name="Rounded Rectangle 163"/>
            <p:cNvSpPr/>
            <p:nvPr/>
          </p:nvSpPr>
          <p:spPr bwMode="gray">
            <a:xfrm>
              <a:off x="7806267" y="6485465"/>
              <a:ext cx="914400" cy="330200"/>
            </a:xfrm>
            <a:prstGeom prst="roundRect">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p>
          </p:txBody>
        </p:sp>
        <p:grpSp>
          <p:nvGrpSpPr>
            <p:cNvPr id="165" name="Group 164"/>
            <p:cNvGrpSpPr/>
            <p:nvPr/>
          </p:nvGrpSpPr>
          <p:grpSpPr>
            <a:xfrm>
              <a:off x="2861732" y="863600"/>
              <a:ext cx="6282268" cy="5571068"/>
              <a:chOff x="1123950" y="736600"/>
              <a:chExt cx="2870200" cy="5092700"/>
            </a:xfrm>
          </p:grpSpPr>
          <p:sp>
            <p:nvSpPr>
              <p:cNvPr id="204" name="Rectangle 203"/>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05" name="Rectangle 204"/>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166" name="Oval 165"/>
            <p:cNvSpPr/>
            <p:nvPr/>
          </p:nvSpPr>
          <p:spPr bwMode="gray">
            <a:xfrm>
              <a:off x="3135633" y="2244608"/>
              <a:ext cx="421200" cy="421200"/>
            </a:xfrm>
            <a:prstGeom prst="ellipse">
              <a:avLst/>
            </a:prstGeom>
            <a:solidFill>
              <a:srgbClr val="009DE0"/>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grpSp>
          <p:nvGrpSpPr>
            <p:cNvPr id="167" name="Group 166"/>
            <p:cNvGrpSpPr/>
            <p:nvPr/>
          </p:nvGrpSpPr>
          <p:grpSpPr>
            <a:xfrm>
              <a:off x="2860678" y="2815917"/>
              <a:ext cx="6283324" cy="1241544"/>
              <a:chOff x="2860676" y="4625552"/>
              <a:chExt cx="6283324" cy="1241544"/>
            </a:xfrm>
          </p:grpSpPr>
          <p:sp>
            <p:nvSpPr>
              <p:cNvPr id="202" name="Rectangle 201"/>
              <p:cNvSpPr/>
              <p:nvPr/>
            </p:nvSpPr>
            <p:spPr bwMode="gray">
              <a:xfrm>
                <a:off x="2860676" y="4625552"/>
                <a:ext cx="6283324" cy="1241544"/>
              </a:xfrm>
              <a:prstGeom prst="rect">
                <a:avLst/>
              </a:prstGeom>
              <a:solidFill>
                <a:schemeClr val="bg1"/>
              </a:solidFill>
              <a:ln w="6350" algn="ctr">
                <a:no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03" name="Straight Connector 202"/>
              <p:cNvCxnSpPr/>
              <p:nvPr/>
            </p:nvCxnSpPr>
            <p:spPr>
              <a:xfrm>
                <a:off x="2860676" y="5867096"/>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68" name="TextBox 167"/>
            <p:cNvSpPr txBox="1"/>
            <p:nvPr/>
          </p:nvSpPr>
          <p:spPr>
            <a:xfrm>
              <a:off x="3153329" y="2997459"/>
              <a:ext cx="1624415" cy="84638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Label </a:t>
              </a:r>
              <a:r>
                <a:rPr lang="en-US" sz="1000">
                  <a:solidFill>
                    <a:srgbClr val="666666"/>
                  </a:solidFill>
                  <a:latin typeface="Arial" pitchFamily="34" charset="0"/>
                  <a:ea typeface="Open Sans" pitchFamily="34" charset="0"/>
                  <a:cs typeface="Arial" pitchFamily="34" charset="0"/>
                </a:rPr>
                <a:t>Lorem Ipsum:</a:t>
              </a:r>
              <a:endParaRPr lang="en-US" sz="1000" dirty="0">
                <a:solidFill>
                  <a:srgbClr val="666666"/>
                </a:solidFill>
                <a:latin typeface="Arial" pitchFamily="34" charset="0"/>
                <a:ea typeface="Open Sans" pitchFamily="34" charset="0"/>
                <a:cs typeface="Arial" pitchFamily="34" charset="0"/>
              </a:endParaRPr>
            </a:p>
            <a:p>
              <a:pPr algn="r" fontAlgn="base">
                <a:spcBef>
                  <a:spcPct val="50000"/>
                </a:spcBef>
                <a:spcAft>
                  <a:spcPct val="0"/>
                </a:spcAft>
                <a:buClr>
                  <a:srgbClr val="F0AB00"/>
                </a:buClr>
                <a:buSzPct val="80000"/>
              </a:pPr>
              <a:r>
                <a:rPr lang="en-US" sz="1000">
                  <a:solidFill>
                    <a:srgbClr val="666666"/>
                  </a:solidFill>
                  <a:latin typeface="Arial" pitchFamily="34" charset="0"/>
                  <a:ea typeface="Open Sans" pitchFamily="34" charset="0"/>
                  <a:cs typeface="Arial" pitchFamily="34" charset="0"/>
                </a:rPr>
                <a:t>Consectetuer:</a:t>
              </a:r>
              <a:endParaRPr lang="en-US" sz="1000" dirty="0">
                <a:solidFill>
                  <a:srgbClr val="666666"/>
                </a:solidFill>
                <a:latin typeface="Arial" pitchFamily="34" charset="0"/>
                <a:ea typeface="Open Sans" pitchFamily="34" charset="0"/>
                <a:cs typeface="Arial" pitchFamily="34" charset="0"/>
              </a:endParaRP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Adipiscing </a:t>
              </a:r>
              <a:r>
                <a:rPr lang="en-US" sz="1000">
                  <a:solidFill>
                    <a:srgbClr val="666666"/>
                  </a:solidFill>
                  <a:latin typeface="Arial" pitchFamily="34" charset="0"/>
                  <a:ea typeface="Open Sans" pitchFamily="34" charset="0"/>
                  <a:cs typeface="Arial" pitchFamily="34" charset="0"/>
                </a:rPr>
                <a:t>elit Aenean:</a:t>
              </a:r>
              <a:endParaRPr lang="en-US" sz="1000" dirty="0">
                <a:solidFill>
                  <a:srgbClr val="666666"/>
                </a:solidFill>
                <a:latin typeface="Arial" pitchFamily="34" charset="0"/>
                <a:ea typeface="Open Sans" pitchFamily="34" charset="0"/>
                <a:cs typeface="Arial" pitchFamily="34" charset="0"/>
              </a:endParaRPr>
            </a:p>
            <a:p>
              <a:pPr algn="r" fontAlgn="base">
                <a:spcBef>
                  <a:spcPct val="50000"/>
                </a:spcBef>
                <a:spcAft>
                  <a:spcPct val="0"/>
                </a:spcAft>
                <a:buClr>
                  <a:srgbClr val="F0AB00"/>
                </a:buClr>
                <a:buSzPct val="80000"/>
              </a:pPr>
              <a:r>
                <a:rPr lang="en-US" sz="1000">
                  <a:solidFill>
                    <a:srgbClr val="666666"/>
                  </a:solidFill>
                  <a:latin typeface="Arial" pitchFamily="34" charset="0"/>
                  <a:ea typeface="Open Sans" pitchFamily="34" charset="0"/>
                  <a:cs typeface="Arial" pitchFamily="34" charset="0"/>
                </a:rPr>
                <a:t>Commodo ligula:</a:t>
              </a:r>
              <a:endParaRPr lang="en-US" sz="1000" dirty="0">
                <a:solidFill>
                  <a:srgbClr val="666666"/>
                </a:solidFill>
                <a:latin typeface="Arial" pitchFamily="34" charset="0"/>
                <a:ea typeface="Open Sans" pitchFamily="34" charset="0"/>
                <a:cs typeface="Arial" pitchFamily="34" charset="0"/>
              </a:endParaRPr>
            </a:p>
          </p:txBody>
        </p:sp>
        <p:sp>
          <p:nvSpPr>
            <p:cNvPr id="169" name="TextBox 168"/>
            <p:cNvSpPr txBox="1"/>
            <p:nvPr/>
          </p:nvSpPr>
          <p:spPr>
            <a:xfrm>
              <a:off x="4934503" y="2997459"/>
              <a:ext cx="2733124" cy="8463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Description dolor sit</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Eget dolor Aenean massa</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Cum sociis natoque</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Penatibus et magnis dis parturient</a:t>
              </a:r>
            </a:p>
          </p:txBody>
        </p:sp>
        <p:grpSp>
          <p:nvGrpSpPr>
            <p:cNvPr id="170" name="Group 169"/>
            <p:cNvGrpSpPr/>
            <p:nvPr/>
          </p:nvGrpSpPr>
          <p:grpSpPr>
            <a:xfrm>
              <a:off x="3142657" y="4488328"/>
              <a:ext cx="5693635" cy="1933952"/>
              <a:chOff x="3142655" y="4061232"/>
              <a:chExt cx="5693634" cy="1933952"/>
            </a:xfrm>
          </p:grpSpPr>
          <p:sp>
            <p:nvSpPr>
              <p:cNvPr id="179" name="Rectangle 178"/>
              <p:cNvSpPr/>
              <p:nvPr/>
            </p:nvSpPr>
            <p:spPr bwMode="gray">
              <a:xfrm>
                <a:off x="3142655" y="4281325"/>
                <a:ext cx="5693634" cy="1713859"/>
              </a:xfrm>
              <a:prstGeom prst="rect">
                <a:avLst/>
              </a:prstGeom>
              <a:solidFill>
                <a:srgbClr val="FFFFFF">
                  <a:alpha val="70000"/>
                </a:srgb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707070"/>
                  </a:solidFill>
                  <a:latin typeface="Arial" pitchFamily="34" charset="0"/>
                  <a:ea typeface="Arial Unicode MS" pitchFamily="34" charset="-128"/>
                  <a:cs typeface="Arial" pitchFamily="34" charset="0"/>
                </a:endParaRPr>
              </a:p>
            </p:txBody>
          </p:sp>
          <p:grpSp>
            <p:nvGrpSpPr>
              <p:cNvPr id="180" name="Group 179"/>
              <p:cNvGrpSpPr/>
              <p:nvPr/>
            </p:nvGrpSpPr>
            <p:grpSpPr>
              <a:xfrm>
                <a:off x="3142655" y="4281326"/>
                <a:ext cx="5693634" cy="1273974"/>
                <a:chOff x="3142655" y="4281326"/>
                <a:chExt cx="5693634" cy="1273974"/>
              </a:xfrm>
            </p:grpSpPr>
            <p:cxnSp>
              <p:nvCxnSpPr>
                <p:cNvPr id="198" name="Straight Connector 197"/>
                <p:cNvCxnSpPr/>
                <p:nvPr/>
              </p:nvCxnSpPr>
              <p:spPr>
                <a:xfrm>
                  <a:off x="3142655" y="4281326"/>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3142655" y="4705984"/>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3142655" y="5130642"/>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3142655" y="5555300"/>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grpSp>
          <p:sp>
            <p:nvSpPr>
              <p:cNvPr id="181" name="TextBox 180"/>
              <p:cNvSpPr txBox="1"/>
              <p:nvPr/>
            </p:nvSpPr>
            <p:spPr>
              <a:xfrm>
                <a:off x="3289188" y="4061232"/>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ITEMS (3)</a:t>
                </a:r>
              </a:p>
            </p:txBody>
          </p:sp>
          <p:sp>
            <p:nvSpPr>
              <p:cNvPr id="182" name="TextBox 181"/>
              <p:cNvSpPr txBox="1"/>
              <p:nvPr/>
            </p:nvSpPr>
            <p:spPr>
              <a:xfrm>
                <a:off x="3289188" y="4846328"/>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 1</a:t>
                </a:r>
              </a:p>
            </p:txBody>
          </p:sp>
          <p:sp>
            <p:nvSpPr>
              <p:cNvPr id="183" name="TextBox 182"/>
              <p:cNvSpPr txBox="1"/>
              <p:nvPr/>
            </p:nvSpPr>
            <p:spPr>
              <a:xfrm>
                <a:off x="3289190" y="4428039"/>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ea typeface="Open Sans" pitchFamily="34" charset="0"/>
                    <a:cs typeface="Arial" pitchFamily="34" charset="0"/>
                  </a:rPr>
                  <a:t>Description</a:t>
                </a:r>
              </a:p>
            </p:txBody>
          </p:sp>
          <p:sp>
            <p:nvSpPr>
              <p:cNvPr id="184" name="TextBox 183"/>
              <p:cNvSpPr txBox="1"/>
              <p:nvPr/>
            </p:nvSpPr>
            <p:spPr>
              <a:xfrm>
                <a:off x="4838681" y="4428039"/>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Quantity</a:t>
                </a:r>
              </a:p>
            </p:txBody>
          </p:sp>
          <p:sp>
            <p:nvSpPr>
              <p:cNvPr id="185" name="TextBox 184"/>
              <p:cNvSpPr txBox="1"/>
              <p:nvPr/>
            </p:nvSpPr>
            <p:spPr>
              <a:xfrm>
                <a:off x="6560663" y="4428039"/>
                <a:ext cx="768939"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Price</a:t>
                </a:r>
              </a:p>
            </p:txBody>
          </p:sp>
          <p:sp>
            <p:nvSpPr>
              <p:cNvPr id="186" name="TextBox 185"/>
              <p:cNvSpPr txBox="1"/>
              <p:nvPr/>
            </p:nvSpPr>
            <p:spPr>
              <a:xfrm>
                <a:off x="8175938" y="4428039"/>
                <a:ext cx="49377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Total</a:t>
                </a:r>
              </a:p>
            </p:txBody>
          </p:sp>
          <p:sp>
            <p:nvSpPr>
              <p:cNvPr id="187" name="TextBox 186"/>
              <p:cNvSpPr txBox="1"/>
              <p:nvPr/>
            </p:nvSpPr>
            <p:spPr>
              <a:xfrm>
                <a:off x="4838681" y="4846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a:t>
                </a:r>
              </a:p>
            </p:txBody>
          </p:sp>
          <p:sp>
            <p:nvSpPr>
              <p:cNvPr id="188" name="TextBox 187"/>
              <p:cNvSpPr txBox="1"/>
              <p:nvPr/>
            </p:nvSpPr>
            <p:spPr>
              <a:xfrm>
                <a:off x="6363588" y="4846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12,000.00 USD</a:t>
                </a:r>
              </a:p>
            </p:txBody>
          </p:sp>
          <p:sp>
            <p:nvSpPr>
              <p:cNvPr id="189" name="TextBox 188"/>
              <p:cNvSpPr txBox="1"/>
              <p:nvPr/>
            </p:nvSpPr>
            <p:spPr>
              <a:xfrm>
                <a:off x="7703698" y="4846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r>
                  <a:rPr lang="en-US" b="1" dirty="0">
                    <a:solidFill>
                      <a:srgbClr val="444444"/>
                    </a:solidFill>
                    <a:latin typeface="Arial" pitchFamily="34" charset="0"/>
                    <a:cs typeface="Arial" pitchFamily="34" charset="0"/>
                  </a:rPr>
                  <a:t>12,000.00 USD</a:t>
                </a:r>
              </a:p>
            </p:txBody>
          </p:sp>
          <p:sp>
            <p:nvSpPr>
              <p:cNvPr id="190" name="TextBox 189"/>
              <p:cNvSpPr txBox="1"/>
              <p:nvPr/>
            </p:nvSpPr>
            <p:spPr>
              <a:xfrm>
                <a:off x="3289188" y="5271128"/>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 2</a:t>
                </a:r>
              </a:p>
            </p:txBody>
          </p:sp>
          <p:sp>
            <p:nvSpPr>
              <p:cNvPr id="191" name="TextBox 190"/>
              <p:cNvSpPr txBox="1"/>
              <p:nvPr/>
            </p:nvSpPr>
            <p:spPr>
              <a:xfrm>
                <a:off x="4838681" y="52711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15</a:t>
                </a:r>
              </a:p>
            </p:txBody>
          </p:sp>
          <p:sp>
            <p:nvSpPr>
              <p:cNvPr id="192" name="TextBox 191"/>
              <p:cNvSpPr txBox="1"/>
              <p:nvPr/>
            </p:nvSpPr>
            <p:spPr>
              <a:xfrm>
                <a:off x="6048000" y="5271127"/>
                <a:ext cx="1281600"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250,000.00 USD</a:t>
                </a:r>
              </a:p>
            </p:txBody>
          </p:sp>
          <p:sp>
            <p:nvSpPr>
              <p:cNvPr id="193" name="TextBox 192"/>
              <p:cNvSpPr txBox="1"/>
              <p:nvPr/>
            </p:nvSpPr>
            <p:spPr>
              <a:xfrm>
                <a:off x="7387200" y="5271127"/>
                <a:ext cx="1282511"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r>
                  <a:rPr lang="en-US" b="1" dirty="0">
                    <a:solidFill>
                      <a:srgbClr val="444444"/>
                    </a:solidFill>
                    <a:latin typeface="Arial" pitchFamily="34" charset="0"/>
                    <a:cs typeface="Arial" pitchFamily="34" charset="0"/>
                  </a:rPr>
                  <a:t>3,750,000.00 USD</a:t>
                </a:r>
              </a:p>
            </p:txBody>
          </p:sp>
          <p:sp>
            <p:nvSpPr>
              <p:cNvPr id="194" name="TextBox 193"/>
              <p:cNvSpPr txBox="1"/>
              <p:nvPr/>
            </p:nvSpPr>
            <p:spPr>
              <a:xfrm>
                <a:off x="3289188" y="5710328"/>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 3</a:t>
                </a:r>
              </a:p>
            </p:txBody>
          </p:sp>
          <p:sp>
            <p:nvSpPr>
              <p:cNvPr id="195" name="TextBox 194"/>
              <p:cNvSpPr txBox="1"/>
              <p:nvPr/>
            </p:nvSpPr>
            <p:spPr>
              <a:xfrm>
                <a:off x="4838681" y="5710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a:t>
                </a:r>
              </a:p>
            </p:txBody>
          </p:sp>
          <p:sp>
            <p:nvSpPr>
              <p:cNvPr id="196" name="TextBox 195"/>
              <p:cNvSpPr txBox="1"/>
              <p:nvPr/>
            </p:nvSpPr>
            <p:spPr>
              <a:xfrm>
                <a:off x="6048000" y="5710327"/>
                <a:ext cx="1281600"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199,90 USD</a:t>
                </a:r>
              </a:p>
            </p:txBody>
          </p:sp>
          <p:sp>
            <p:nvSpPr>
              <p:cNvPr id="197" name="TextBox 196"/>
              <p:cNvSpPr txBox="1"/>
              <p:nvPr/>
            </p:nvSpPr>
            <p:spPr>
              <a:xfrm>
                <a:off x="7387200" y="5710327"/>
                <a:ext cx="1282511"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r>
                  <a:rPr lang="en-US" b="1" dirty="0">
                    <a:solidFill>
                      <a:srgbClr val="444444"/>
                    </a:solidFill>
                    <a:latin typeface="Arial" pitchFamily="34" charset="0"/>
                    <a:cs typeface="Arial" pitchFamily="34" charset="0"/>
                  </a:rPr>
                  <a:t>199,90 USD</a:t>
                </a:r>
              </a:p>
            </p:txBody>
          </p:sp>
        </p:grpSp>
        <p:sp>
          <p:nvSpPr>
            <p:cNvPr id="171" name="TextBox 170"/>
            <p:cNvSpPr txBox="1"/>
            <p:nvPr/>
          </p:nvSpPr>
          <p:spPr>
            <a:xfrm>
              <a:off x="4287215" y="2211337"/>
              <a:ext cx="15143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3</a:t>
              </a:r>
            </a:p>
          </p:txBody>
        </p:sp>
        <p:sp>
          <p:nvSpPr>
            <p:cNvPr id="172" name="Oval 171"/>
            <p:cNvSpPr/>
            <p:nvPr/>
          </p:nvSpPr>
          <p:spPr bwMode="gray">
            <a:xfrm>
              <a:off x="3851601" y="2244608"/>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173" name="Oval 172"/>
            <p:cNvSpPr/>
            <p:nvPr/>
          </p:nvSpPr>
          <p:spPr bwMode="gray">
            <a:xfrm>
              <a:off x="4572001" y="2244608"/>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grpSp>
          <p:nvGrpSpPr>
            <p:cNvPr id="174" name="Group 173"/>
            <p:cNvGrpSpPr/>
            <p:nvPr/>
          </p:nvGrpSpPr>
          <p:grpSpPr>
            <a:xfrm>
              <a:off x="3114080" y="1117029"/>
              <a:ext cx="5728560" cy="763446"/>
              <a:chOff x="3114080" y="2926664"/>
              <a:chExt cx="5728560" cy="763445"/>
            </a:xfrm>
          </p:grpSpPr>
          <p:sp>
            <p:nvSpPr>
              <p:cNvPr id="175" name="TextBox 174"/>
              <p:cNvSpPr txBox="1"/>
              <p:nvPr/>
            </p:nvSpPr>
            <p:spPr>
              <a:xfrm>
                <a:off x="3114080" y="2926664"/>
                <a:ext cx="3102421"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a:solidFill>
                      <a:srgbClr val="00719E"/>
                    </a:solidFill>
                    <a:latin typeface="Arial" pitchFamily="34" charset="0"/>
                    <a:ea typeface="Open Sans" pitchFamily="34" charset="0"/>
                    <a:cs typeface="Arial" pitchFamily="34" charset="0"/>
                  </a:rPr>
                  <a:t>Name2</a:t>
                </a:r>
                <a:endParaRPr lang="en-US" sz="900" dirty="0">
                  <a:solidFill>
                    <a:srgbClr val="00719E"/>
                  </a:solidFill>
                  <a:latin typeface="Arial" pitchFamily="34" charset="0"/>
                  <a:ea typeface="Open Sans" pitchFamily="34" charset="0"/>
                  <a:cs typeface="Arial" pitchFamily="34" charset="0"/>
                </a:endParaRPr>
              </a:p>
            </p:txBody>
          </p:sp>
          <p:sp>
            <p:nvSpPr>
              <p:cNvPr id="176" name="TextBox 175"/>
              <p:cNvSpPr txBox="1"/>
              <p:nvPr/>
            </p:nvSpPr>
            <p:spPr>
              <a:xfrm>
                <a:off x="6726868" y="2926664"/>
                <a:ext cx="2115772"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solidFill>
                      <a:srgbClr val="444444"/>
                    </a:solidFill>
                    <a:latin typeface="Arial Narrow" pitchFamily="34" charset="0"/>
                    <a:ea typeface="Open Sans Condensed" pitchFamily="34" charset="0"/>
                    <a:cs typeface="Arial" pitchFamily="34" charset="0"/>
                  </a:rPr>
                  <a:t>3,762,199.90</a:t>
                </a:r>
              </a:p>
            </p:txBody>
          </p:sp>
          <p:sp>
            <p:nvSpPr>
              <p:cNvPr id="177" name="TextBox 176"/>
              <p:cNvSpPr txBox="1"/>
              <p:nvPr/>
            </p:nvSpPr>
            <p:spPr>
              <a:xfrm>
                <a:off x="8480424" y="3223856"/>
                <a:ext cx="355865"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USD</a:t>
                </a:r>
                <a:endParaRPr lang="en-US" sz="300" dirty="0">
                  <a:latin typeface="Arial" pitchFamily="34" charset="0"/>
                  <a:ea typeface="Open Sans" pitchFamily="34" charset="0"/>
                  <a:cs typeface="Arial" pitchFamily="34" charset="0"/>
                </a:endParaRPr>
              </a:p>
            </p:txBody>
          </p:sp>
          <p:sp>
            <p:nvSpPr>
              <p:cNvPr id="178" name="TextBox 177"/>
              <p:cNvSpPr txBox="1"/>
              <p:nvPr/>
            </p:nvSpPr>
            <p:spPr>
              <a:xfrm>
                <a:off x="8074027" y="3536221"/>
                <a:ext cx="762264"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1 day ago</a:t>
                </a:r>
                <a:endParaRPr lang="en-US" sz="300" dirty="0">
                  <a:latin typeface="Arial" pitchFamily="34" charset="0"/>
                  <a:ea typeface="Open Sans" pitchFamily="34" charset="0"/>
                  <a:cs typeface="Arial" pitchFamily="34" charset="0"/>
                </a:endParaRPr>
              </a:p>
            </p:txBody>
          </p:sp>
        </p:grpSp>
      </p:grpSp>
      <p:sp>
        <p:nvSpPr>
          <p:cNvPr id="256" name="Rectangle 255"/>
          <p:cNvSpPr/>
          <p:nvPr/>
        </p:nvSpPr>
        <p:spPr>
          <a:xfrm>
            <a:off x="3130127" y="28004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Rectangle 1"/>
          <p:cNvSpPr/>
          <p:nvPr/>
        </p:nvSpPr>
        <p:spPr bwMode="gray">
          <a:xfrm>
            <a:off x="3346185" y="40803"/>
            <a:ext cx="2320347" cy="329697"/>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200" kern="0" noProof="0" dirty="0">
                <a:solidFill>
                  <a:srgbClr val="666666"/>
                </a:solidFill>
                <a:latin typeface="BentonSans Book" panose="02000503000000020004" pitchFamily="2" charset="0"/>
                <a:ea typeface="Arial Unicode MS" pitchFamily="34" charset="-128"/>
                <a:cs typeface="Arial Unicode MS" pitchFamily="34" charset="-128"/>
              </a:rPr>
              <a:t>With Letter Boxing</a:t>
            </a:r>
          </a:p>
        </p:txBody>
      </p:sp>
      <p:cxnSp>
        <p:nvCxnSpPr>
          <p:cNvPr id="121" name="Straight Connector 120"/>
          <p:cNvCxnSpPr/>
          <p:nvPr/>
        </p:nvCxnSpPr>
        <p:spPr>
          <a:xfrm>
            <a:off x="8638632"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8228031" y="127775"/>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24" name="TextBox 123"/>
          <p:cNvSpPr txBox="1"/>
          <p:nvPr/>
        </p:nvSpPr>
        <p:spPr>
          <a:xfrm>
            <a:off x="9103217" y="153631"/>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pic>
        <p:nvPicPr>
          <p:cNvPr id="3" name="Picture 2"/>
          <p:cNvPicPr>
            <a:picLocks noChangeAspect="1"/>
          </p:cNvPicPr>
          <p:nvPr/>
        </p:nvPicPr>
        <p:blipFill>
          <a:blip r:embed="rId3"/>
          <a:stretch>
            <a:fillRect/>
          </a:stretch>
        </p:blipFill>
        <p:spPr>
          <a:xfrm>
            <a:off x="8709870" y="2603"/>
            <a:ext cx="357317" cy="418502"/>
          </a:xfrm>
          <a:prstGeom prst="ellipse">
            <a:avLst/>
          </a:prstGeom>
        </p:spPr>
      </p:pic>
    </p:spTree>
    <p:extLst>
      <p:ext uri="{BB962C8B-B14F-4D97-AF65-F5344CB8AC3E}">
        <p14:creationId xmlns:p14="http://schemas.microsoft.com/office/powerpoint/2010/main" val="31138742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Work List</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Full Screen</a:t>
            </a:r>
          </a:p>
        </p:txBody>
      </p:sp>
    </p:spTree>
    <p:extLst>
      <p:ext uri="{BB962C8B-B14F-4D97-AF65-F5344CB8AC3E}">
        <p14:creationId xmlns:p14="http://schemas.microsoft.com/office/powerpoint/2010/main" val="2418433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9144000" cy="6858000"/>
            <a:chOff x="1123950" y="736600"/>
            <a:chExt cx="2870200" cy="5092700"/>
          </a:xfrm>
        </p:grpSpPr>
        <p:sp>
          <p:nvSpPr>
            <p:cNvPr id="31" name="Rectangle 30"/>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2" name="Rectangle 31"/>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0" name="Rectangle 19"/>
          <p:cNvSpPr/>
          <p:nvPr/>
        </p:nvSpPr>
        <p:spPr>
          <a:xfrm>
            <a:off x="0" y="424544"/>
            <a:ext cx="9146083" cy="3808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Rectangle 1"/>
          <p:cNvSpPr/>
          <p:nvPr/>
        </p:nvSpPr>
        <p:spPr>
          <a:xfrm>
            <a:off x="0" y="805856"/>
            <a:ext cx="9146083" cy="921344"/>
          </a:xfrm>
          <a:prstGeom prst="rect">
            <a:avLst/>
          </a:prstGeom>
          <a:solidFill>
            <a:srgbClr val="EDF1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21" name="Straight Connector 20"/>
          <p:cNvCxnSpPr/>
          <p:nvPr/>
        </p:nvCxnSpPr>
        <p:spPr>
          <a:xfrm>
            <a:off x="0" y="811973"/>
            <a:ext cx="91440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0" y="493219"/>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nvGrpSpPr>
          <p:cNvPr id="5" name="Group 4"/>
          <p:cNvGrpSpPr/>
          <p:nvPr/>
        </p:nvGrpSpPr>
        <p:grpSpPr>
          <a:xfrm>
            <a:off x="2083" y="0"/>
            <a:ext cx="9144000" cy="423865"/>
            <a:chOff x="0" y="0"/>
            <a:chExt cx="9144000" cy="423865"/>
          </a:xfrm>
        </p:grpSpPr>
        <p:sp>
          <p:nvSpPr>
            <p:cNvPr id="9" name="Rectangle 8"/>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Connector 13"/>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6" name="Rectangle 15"/>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439473" y="526685"/>
            <a:ext cx="8265056"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Application Title</a:t>
            </a:r>
          </a:p>
        </p:txBody>
      </p:sp>
      <p:sp>
        <p:nvSpPr>
          <p:cNvPr id="42" name="Rectangle 23"/>
          <p:cNvSpPr>
            <a:spLocks noChangeArrowheads="1"/>
          </p:cNvSpPr>
          <p:nvPr/>
        </p:nvSpPr>
        <p:spPr bwMode="auto">
          <a:xfrm>
            <a:off x="297040" y="1028703"/>
            <a:ext cx="3635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Status</a:t>
            </a:r>
            <a:endParaRPr lang="en-US" sz="2800" dirty="0">
              <a:solidFill>
                <a:prstClr val="black"/>
              </a:solidFill>
              <a:latin typeface="Arial" pitchFamily="34" charset="0"/>
              <a:cs typeface="Arial" pitchFamily="34" charset="0"/>
            </a:endParaRPr>
          </a:p>
        </p:txBody>
      </p:sp>
      <p:sp>
        <p:nvSpPr>
          <p:cNvPr id="43" name="Rectangle 350"/>
          <p:cNvSpPr>
            <a:spLocks noChangeArrowheads="1"/>
          </p:cNvSpPr>
          <p:nvPr/>
        </p:nvSpPr>
        <p:spPr bwMode="auto">
          <a:xfrm>
            <a:off x="290144" y="1212862"/>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a:latin typeface="Arial" pitchFamily="34" charset="0"/>
                <a:ea typeface="Open Sans" pitchFamily="34" charset="0"/>
                <a:cs typeface="Arial" pitchFamily="34" charset="0"/>
              </a:rPr>
              <a:t>Open</a:t>
            </a:r>
          </a:p>
        </p:txBody>
      </p:sp>
      <p:sp>
        <p:nvSpPr>
          <p:cNvPr id="44" name="TextBox 43"/>
          <p:cNvSpPr txBox="1"/>
          <p:nvPr/>
        </p:nvSpPr>
        <p:spPr>
          <a:xfrm>
            <a:off x="1692721" y="1194037"/>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p>
        </p:txBody>
      </p:sp>
      <p:sp>
        <p:nvSpPr>
          <p:cNvPr id="47" name="Rectangle 23"/>
          <p:cNvSpPr>
            <a:spLocks noChangeArrowheads="1"/>
          </p:cNvSpPr>
          <p:nvPr/>
        </p:nvSpPr>
        <p:spPr bwMode="auto">
          <a:xfrm>
            <a:off x="2203426" y="1028703"/>
            <a:ext cx="55463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Customer</a:t>
            </a:r>
            <a:endParaRPr lang="en-US" sz="2800" dirty="0">
              <a:solidFill>
                <a:prstClr val="black"/>
              </a:solidFill>
              <a:latin typeface="Arial" pitchFamily="34" charset="0"/>
              <a:cs typeface="Arial" pitchFamily="34" charset="0"/>
            </a:endParaRPr>
          </a:p>
        </p:txBody>
      </p:sp>
      <p:grpSp>
        <p:nvGrpSpPr>
          <p:cNvPr id="48" name="Group 47"/>
          <p:cNvGrpSpPr/>
          <p:nvPr/>
        </p:nvGrpSpPr>
        <p:grpSpPr>
          <a:xfrm>
            <a:off x="2203426" y="1194037"/>
            <a:ext cx="1768321" cy="307773"/>
            <a:chOff x="290144" y="1662360"/>
            <a:chExt cx="1768321" cy="307773"/>
          </a:xfrm>
        </p:grpSpPr>
        <p:sp>
          <p:nvSpPr>
            <p:cNvPr id="49" name="Rectangle 350"/>
            <p:cNvSpPr>
              <a:spLocks noChangeArrowheads="1"/>
            </p:cNvSpPr>
            <p:nvPr/>
          </p:nvSpPr>
          <p:spPr bwMode="auto">
            <a:xfrm>
              <a:off x="290144" y="1681185"/>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a:latin typeface="Arial" pitchFamily="34" charset="0"/>
                  <a:ea typeface="Open Sans" pitchFamily="34" charset="0"/>
                  <a:cs typeface="Arial" pitchFamily="34" charset="0"/>
                </a:rPr>
                <a:t>ACME</a:t>
              </a:r>
            </a:p>
          </p:txBody>
        </p:sp>
        <p:sp>
          <p:nvSpPr>
            <p:cNvPr id="50" name="TextBox 49"/>
            <p:cNvSpPr txBox="1"/>
            <p:nvPr/>
          </p:nvSpPr>
          <p:spPr>
            <a:xfrm>
              <a:off x="1692721" y="1662360"/>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grpSp>
      <p:sp>
        <p:nvSpPr>
          <p:cNvPr id="53" name="Rectangle 23"/>
          <p:cNvSpPr>
            <a:spLocks noChangeArrowheads="1"/>
          </p:cNvSpPr>
          <p:nvPr/>
        </p:nvSpPr>
        <p:spPr bwMode="auto">
          <a:xfrm>
            <a:off x="4119752" y="1028703"/>
            <a:ext cx="88646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Company Code</a:t>
            </a:r>
            <a:endParaRPr lang="en-US" sz="2800" dirty="0">
              <a:solidFill>
                <a:prstClr val="black"/>
              </a:solidFill>
              <a:latin typeface="Arial" pitchFamily="34" charset="0"/>
              <a:cs typeface="Arial" pitchFamily="34" charset="0"/>
            </a:endParaRPr>
          </a:p>
        </p:txBody>
      </p:sp>
      <p:grpSp>
        <p:nvGrpSpPr>
          <p:cNvPr id="54" name="Group 53"/>
          <p:cNvGrpSpPr/>
          <p:nvPr/>
        </p:nvGrpSpPr>
        <p:grpSpPr>
          <a:xfrm>
            <a:off x="4119752" y="1194037"/>
            <a:ext cx="1768321" cy="307773"/>
            <a:chOff x="290144" y="1662360"/>
            <a:chExt cx="1768321" cy="307773"/>
          </a:xfrm>
        </p:grpSpPr>
        <p:sp>
          <p:nvSpPr>
            <p:cNvPr id="55" name="Rectangle 350"/>
            <p:cNvSpPr>
              <a:spLocks noChangeArrowheads="1"/>
            </p:cNvSpPr>
            <p:nvPr/>
          </p:nvSpPr>
          <p:spPr bwMode="auto">
            <a:xfrm>
              <a:off x="290144" y="1681185"/>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endParaRPr lang="en-US" sz="1000" dirty="0">
                <a:latin typeface="Arial" pitchFamily="34" charset="0"/>
                <a:ea typeface="Open Sans" pitchFamily="34" charset="0"/>
                <a:cs typeface="Arial" pitchFamily="34" charset="0"/>
              </a:endParaRPr>
            </a:p>
          </p:txBody>
        </p:sp>
        <p:sp>
          <p:nvSpPr>
            <p:cNvPr id="56" name="TextBox 55"/>
            <p:cNvSpPr txBox="1"/>
            <p:nvPr/>
          </p:nvSpPr>
          <p:spPr>
            <a:xfrm>
              <a:off x="1692721" y="1662360"/>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grpSp>
      <p:grpSp>
        <p:nvGrpSpPr>
          <p:cNvPr id="60" name="Group 59"/>
          <p:cNvGrpSpPr/>
          <p:nvPr/>
        </p:nvGrpSpPr>
        <p:grpSpPr>
          <a:xfrm>
            <a:off x="2214067" y="1163539"/>
            <a:ext cx="1087995" cy="353848"/>
            <a:chOff x="433428" y="2213059"/>
            <a:chExt cx="1087995" cy="353848"/>
          </a:xfrm>
        </p:grpSpPr>
        <p:sp>
          <p:nvSpPr>
            <p:cNvPr id="57" name="Rounded Rectangle 56"/>
            <p:cNvSpPr/>
            <p:nvPr/>
          </p:nvSpPr>
          <p:spPr bwMode="gray">
            <a:xfrm>
              <a:off x="451447" y="2285998"/>
              <a:ext cx="992178" cy="215900"/>
            </a:xfrm>
            <a:prstGeom prst="roundRect">
              <a:avLst/>
            </a:prstGeom>
            <a:solidFill>
              <a:srgbClr val="F7F7F7"/>
            </a:solidFill>
            <a:ln w="6350" algn="ctr">
              <a:solidFill>
                <a:srgbClr val="BFBFB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8" name="Rectangle 57"/>
            <p:cNvSpPr/>
            <p:nvPr/>
          </p:nvSpPr>
          <p:spPr bwMode="gray">
            <a:xfrm>
              <a:off x="433428" y="2213059"/>
              <a:ext cx="848275" cy="353848"/>
            </a:xfrm>
            <a:prstGeom prst="rect">
              <a:avLst/>
            </a:prstGeom>
            <a:noFill/>
            <a:ln w="19050" algn="ctr">
              <a:noFill/>
              <a:miter lim="800000"/>
              <a:headEnd/>
              <a:tailEnd/>
            </a:ln>
          </p:spPr>
          <p:txBody>
            <a:bodyPr lIns="90000" tIns="72000" rIns="90000" bIns="72000" rtlCol="0" anchor="ctr"/>
            <a:lstStyle/>
            <a:p>
              <a:pPr defTabSz="914400">
                <a:defRPr/>
              </a:pPr>
              <a:r>
                <a:rPr lang="en-US" sz="1000" dirty="0">
                  <a:solidFill>
                    <a:prstClr val="black"/>
                  </a:solidFill>
                  <a:latin typeface="Arial" panose="020B0604020202020204" pitchFamily="34" charset="0"/>
                  <a:cs typeface="Arial" panose="020B0604020202020204" pitchFamily="34" charset="0"/>
                </a:rPr>
                <a:t>Customer 1</a:t>
              </a:r>
            </a:p>
          </p:txBody>
        </p:sp>
        <p:sp>
          <p:nvSpPr>
            <p:cNvPr id="59" name="TextBox 58"/>
            <p:cNvSpPr txBox="1"/>
            <p:nvPr/>
          </p:nvSpPr>
          <p:spPr>
            <a:xfrm>
              <a:off x="1089942" y="2290761"/>
              <a:ext cx="431481"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SAP-icons" pitchFamily="2" charset="0"/>
                </a:rPr>
                <a:t></a:t>
              </a:r>
            </a:p>
          </p:txBody>
        </p:sp>
      </p:grpSp>
      <p:graphicFrame>
        <p:nvGraphicFramePr>
          <p:cNvPr id="62" name="Table 61"/>
          <p:cNvGraphicFramePr>
            <a:graphicFrameLocks noGrp="1"/>
          </p:cNvGraphicFramePr>
          <p:nvPr>
            <p:extLst>
              <p:ext uri="{D42A27DB-BD31-4B8C-83A1-F6EECF244321}">
                <p14:modId xmlns:p14="http://schemas.microsoft.com/office/powerpoint/2010/main" val="2556275665"/>
              </p:ext>
            </p:extLst>
          </p:nvPr>
        </p:nvGraphicFramePr>
        <p:xfrm>
          <a:off x="284901" y="2159449"/>
          <a:ext cx="8676605" cy="4698546"/>
        </p:xfrm>
        <a:graphic>
          <a:graphicData uri="http://schemas.openxmlformats.org/drawingml/2006/table">
            <a:tbl>
              <a:tblPr firstRow="1" bandRow="1">
                <a:solidFill>
                  <a:schemeClr val="bg1"/>
                </a:solidFill>
                <a:tableStyleId>{2D5ABB26-0587-4C30-8999-92F81FD0307C}</a:tableStyleId>
              </a:tblPr>
              <a:tblGrid>
                <a:gridCol w="1269587">
                  <a:extLst>
                    <a:ext uri="{9D8B030D-6E8A-4147-A177-3AD203B41FA5}">
                      <a16:colId xmlns:a16="http://schemas.microsoft.com/office/drawing/2014/main" val="20000"/>
                    </a:ext>
                  </a:extLst>
                </a:gridCol>
                <a:gridCol w="2101332">
                  <a:extLst>
                    <a:ext uri="{9D8B030D-6E8A-4147-A177-3AD203B41FA5}">
                      <a16:colId xmlns:a16="http://schemas.microsoft.com/office/drawing/2014/main" val="20001"/>
                    </a:ext>
                  </a:extLst>
                </a:gridCol>
                <a:gridCol w="684979">
                  <a:extLst>
                    <a:ext uri="{9D8B030D-6E8A-4147-A177-3AD203B41FA5}">
                      <a16:colId xmlns:a16="http://schemas.microsoft.com/office/drawing/2014/main" val="20002"/>
                    </a:ext>
                  </a:extLst>
                </a:gridCol>
                <a:gridCol w="1319374">
                  <a:extLst>
                    <a:ext uri="{9D8B030D-6E8A-4147-A177-3AD203B41FA5}">
                      <a16:colId xmlns:a16="http://schemas.microsoft.com/office/drawing/2014/main" val="20003"/>
                    </a:ext>
                  </a:extLst>
                </a:gridCol>
                <a:gridCol w="2707856">
                  <a:extLst>
                    <a:ext uri="{9D8B030D-6E8A-4147-A177-3AD203B41FA5}">
                      <a16:colId xmlns:a16="http://schemas.microsoft.com/office/drawing/2014/main" val="20004"/>
                    </a:ext>
                  </a:extLst>
                </a:gridCol>
                <a:gridCol w="385197">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tblGrid>
              <a:tr h="2934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Customer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dirty="0">
                          <a:solidFill>
                            <a:prstClr val="black"/>
                          </a:solidFill>
                          <a:latin typeface="Arial" panose="020B0604020202020204" pitchFamily="34" charset="0"/>
                          <a:cs typeface="Arial" panose="020B0604020202020204" pitchFamily="34" charset="0"/>
                        </a:rPr>
                        <a:t>Description</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algn="r"/>
                      <a:r>
                        <a:rPr lang="en-US" sz="1000" b="0" dirty="0">
                          <a:solidFill>
                            <a:prstClr val="black"/>
                          </a:solidFill>
                          <a:latin typeface="Arial" panose="020B0604020202020204" pitchFamily="34" charset="0"/>
                          <a:cs typeface="Arial" panose="020B0604020202020204" pitchFamily="34" charset="0"/>
                        </a:rPr>
                        <a:t>Status</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Company Code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Offset Account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b="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endParaRPr lang="en-US" sz="1000" b="1"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10000"/>
                  </a:ext>
                </a:extLst>
              </a:tr>
              <a:tr h="3146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4F81BD"/>
                          </a:solidFill>
                          <a:latin typeface="Arial" panose="020B0604020202020204" pitchFamily="34" charset="0"/>
                          <a:cs typeface="Arial" panose="020B0604020202020204" pitchFamily="34" charset="0"/>
                        </a:rPr>
                        <a:t>90000201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100450003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90000213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200776544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90000183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90000623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000322235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90000871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90007211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90002121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000678388</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000678755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8"/>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000678324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9"/>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90381122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0"/>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92192911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000678365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1"/>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90000371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000678764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2"/>
                  </a:ext>
                </a:extLst>
              </a:tr>
              <a:tr h="314649">
                <a:tc>
                  <a:txBody>
                    <a:bodyPr/>
                    <a:lstStyle/>
                    <a:p>
                      <a:r>
                        <a:rPr lang="de-DE" sz="1000" b="1" kern="1200" dirty="0">
                          <a:solidFill>
                            <a:srgbClr val="4F81BD"/>
                          </a:solidFill>
                          <a:latin typeface="Arial" panose="020B0604020202020204" pitchFamily="34" charset="0"/>
                          <a:ea typeface="+mn-ea"/>
                          <a:cs typeface="Arial" panose="020B0604020202020204" pitchFamily="34" charset="0"/>
                        </a:rPr>
                        <a:t>90000812</a:t>
                      </a:r>
                      <a:endParaRPr lang="en-US" sz="1000" b="1" kern="1200" dirty="0">
                        <a:solidFill>
                          <a:srgbClr val="4F81BD"/>
                        </a:solidFill>
                        <a:latin typeface="Arial" panose="020B0604020202020204" pitchFamily="34" charset="0"/>
                        <a:ea typeface="+mn-ea"/>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000678388</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3"/>
                  </a:ext>
                </a:extLst>
              </a:tr>
              <a:tr h="3146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000" b="1" kern="1200" dirty="0">
                          <a:solidFill>
                            <a:srgbClr val="4F81BD"/>
                          </a:solidFill>
                          <a:latin typeface="Arial" panose="020B0604020202020204" pitchFamily="34" charset="0"/>
                          <a:ea typeface="+mn-ea"/>
                          <a:cs typeface="Arial" panose="020B0604020202020204" pitchFamily="34" charset="0"/>
                        </a:rPr>
                        <a:t>90007211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000678399</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4"/>
                  </a:ext>
                </a:extLst>
              </a:tr>
            </a:tbl>
          </a:graphicData>
        </a:graphic>
      </p:graphicFrame>
      <p:sp>
        <p:nvSpPr>
          <p:cNvPr id="71" name="Rectangle 70"/>
          <p:cNvSpPr/>
          <p:nvPr/>
        </p:nvSpPr>
        <p:spPr>
          <a:xfrm>
            <a:off x="8790676" y="2588881"/>
            <a:ext cx="131376" cy="865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23"/>
          <p:cNvSpPr>
            <a:spLocks noChangeArrowheads="1"/>
          </p:cNvSpPr>
          <p:nvPr/>
        </p:nvSpPr>
        <p:spPr bwMode="auto">
          <a:xfrm>
            <a:off x="295242" y="1844449"/>
            <a:ext cx="66684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b="1" dirty="0">
                <a:latin typeface="Arial" pitchFamily="34" charset="0"/>
                <a:ea typeface="Open Sans" pitchFamily="34" charset="0"/>
                <a:cs typeface="Arial" pitchFamily="34" charset="0"/>
              </a:rPr>
              <a:t>Items (223)</a:t>
            </a:r>
            <a:endParaRPr lang="en-US" sz="2800" b="1" dirty="0">
              <a:latin typeface="Arial" pitchFamily="34" charset="0"/>
              <a:cs typeface="Arial" pitchFamily="34" charset="0"/>
            </a:endParaRPr>
          </a:p>
        </p:txBody>
      </p:sp>
      <p:sp>
        <p:nvSpPr>
          <p:cNvPr id="72" name="Rectangle 71"/>
          <p:cNvSpPr/>
          <p:nvPr/>
        </p:nvSpPr>
        <p:spPr bwMode="gray">
          <a:xfrm>
            <a:off x="8197749" y="1212900"/>
            <a:ext cx="759107" cy="266362"/>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prstClr val="black"/>
                </a:solidFill>
                <a:latin typeface="Arial" pitchFamily="34" charset="0"/>
                <a:ea typeface="Open Sans" pitchFamily="34" charset="0"/>
                <a:cs typeface="Arial" pitchFamily="34" charset="0"/>
              </a:rPr>
              <a:t>Search</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3" name="Rectangle 72"/>
          <p:cNvSpPr/>
          <p:nvPr/>
        </p:nvSpPr>
        <p:spPr bwMode="gray">
          <a:xfrm>
            <a:off x="7462566" y="1212900"/>
            <a:ext cx="604845" cy="266362"/>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prstClr val="black"/>
                </a:solidFill>
                <a:latin typeface="Arial" pitchFamily="34" charset="0"/>
                <a:ea typeface="Open Sans" pitchFamily="34" charset="0"/>
                <a:cs typeface="Arial" pitchFamily="34" charset="0"/>
              </a:rPr>
              <a:t>Reset</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2" y="2510041"/>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2" y="2812292"/>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3" y="3131344"/>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3443474"/>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3767474"/>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060368"/>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40803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72613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048005"/>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356035"/>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653691"/>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96725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627938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263" y="658499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TextBox 63"/>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65" name="TextBox 64"/>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67" name="Straight Connector 6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4"/>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39880845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9144000" cy="6858000"/>
            <a:chOff x="1123950" y="736600"/>
            <a:chExt cx="2870200" cy="5092700"/>
          </a:xfrm>
        </p:grpSpPr>
        <p:sp>
          <p:nvSpPr>
            <p:cNvPr id="31" name="Rectangle 30"/>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2" name="Rectangle 31"/>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5" name="Group 4"/>
          <p:cNvGrpSpPr/>
          <p:nvPr/>
        </p:nvGrpSpPr>
        <p:grpSpPr>
          <a:xfrm>
            <a:off x="2083" y="0"/>
            <a:ext cx="9144000" cy="423865"/>
            <a:chOff x="0" y="0"/>
            <a:chExt cx="9144000" cy="423865"/>
          </a:xfrm>
        </p:grpSpPr>
        <p:sp>
          <p:nvSpPr>
            <p:cNvPr id="9" name="Rectangle 8"/>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Connector 13"/>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6" name="Rectangle 15"/>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TextBox 124"/>
          <p:cNvSpPr txBox="1">
            <a:spLocks noChangeArrowheads="1"/>
          </p:cNvSpPr>
          <p:nvPr/>
        </p:nvSpPr>
        <p:spPr bwMode="auto">
          <a:xfrm>
            <a:off x="295275" y="1217613"/>
            <a:ext cx="3579813" cy="307975"/>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en-US" altLang="zh-CN" sz="2000" dirty="0">
                <a:ea typeface="Open Sans"/>
                <a:cs typeface="Arial" charset="0"/>
              </a:rPr>
              <a:t>Store List</a:t>
            </a:r>
            <a:endParaRPr lang="en-US" altLang="zh-CN" sz="900" dirty="0">
              <a:ea typeface="Open Sans"/>
              <a:cs typeface="Arial" charset="0"/>
            </a:endParaRPr>
          </a:p>
        </p:txBody>
      </p:sp>
      <p:sp>
        <p:nvSpPr>
          <p:cNvPr id="89" name="Rectangle 88"/>
          <p:cNvSpPr/>
          <p:nvPr/>
        </p:nvSpPr>
        <p:spPr>
          <a:xfrm>
            <a:off x="6350" y="423863"/>
            <a:ext cx="9137650" cy="4222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90" name="Straight Connector 89"/>
          <p:cNvCxnSpPr/>
          <p:nvPr/>
        </p:nvCxnSpPr>
        <p:spPr>
          <a:xfrm>
            <a:off x="6350" y="846138"/>
            <a:ext cx="9137650"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1" name="Rectangle 94"/>
          <p:cNvSpPr>
            <a:spLocks noChangeArrowheads="1"/>
          </p:cNvSpPr>
          <p:nvPr/>
        </p:nvSpPr>
        <p:spPr bwMode="gray">
          <a:xfrm>
            <a:off x="8720138" y="422275"/>
            <a:ext cx="423862" cy="423863"/>
          </a:xfrm>
          <a:prstGeom prst="rect">
            <a:avLst/>
          </a:prstGeom>
          <a:noFill/>
          <a:ln w="6350" algn="ctr">
            <a:noFill/>
            <a:miter lim="800000"/>
            <a:headEnd/>
            <a:tailEnd/>
          </a:ln>
        </p:spPr>
        <p:txBody>
          <a:bodyPr lIns="90000" tIns="72000" rIns="90000" bIns="72000" anchor="ctr"/>
          <a:lstStyle/>
          <a:p>
            <a:pPr algn="ctr"/>
            <a:r>
              <a:rPr lang="en-US" altLang="zh-CN" sz="1400" dirty="0">
                <a:solidFill>
                  <a:srgbClr val="666666"/>
                </a:solidFill>
                <a:latin typeface="SAP-icons" pitchFamily="2" charset="0"/>
              </a:rPr>
              <a:t></a:t>
            </a:r>
          </a:p>
        </p:txBody>
      </p:sp>
      <p:sp>
        <p:nvSpPr>
          <p:cNvPr id="92" name="TextBox 91"/>
          <p:cNvSpPr txBox="1"/>
          <p:nvPr/>
        </p:nvSpPr>
        <p:spPr>
          <a:xfrm>
            <a:off x="200025" y="557213"/>
            <a:ext cx="958850" cy="160337"/>
          </a:xfrm>
          <a:prstGeom prst="rect">
            <a:avLst/>
          </a:prstGeom>
          <a:noFill/>
        </p:spPr>
        <p:txBody>
          <a:bodyPr lIns="0" tIns="0" rIns="0" bIns="0">
            <a:spAutoFit/>
          </a:bodyPr>
          <a:lstStyle/>
          <a:p>
            <a:pPr>
              <a:spcBef>
                <a:spcPct val="50000"/>
              </a:spcBef>
              <a:buClr>
                <a:srgbClr val="F0AB00"/>
              </a:buClr>
              <a:buSzPct val="80000"/>
              <a:defRPr/>
            </a:pPr>
            <a:r>
              <a:rPr lang="zh-CN" altLang="en-US" sz="1050" dirty="0">
                <a:solidFill>
                  <a:srgbClr val="007CC0"/>
                </a:solidFill>
                <a:latin typeface="Arial" panose="020B0604020202020204" pitchFamily="34" charset="0"/>
                <a:ea typeface="Open Sans" pitchFamily="34" charset="0"/>
                <a:cs typeface="Arial" panose="020B0604020202020204" pitchFamily="34" charset="0"/>
              </a:rPr>
              <a:t> </a:t>
            </a:r>
            <a:r>
              <a:rPr lang="en-US" altLang="zh-CN" sz="1050" dirty="0">
                <a:solidFill>
                  <a:srgbClr val="007CC0"/>
                </a:solidFill>
                <a:latin typeface="Arial" panose="020B0604020202020204" pitchFamily="34" charset="0"/>
                <a:ea typeface="Open Sans" pitchFamily="34" charset="0"/>
                <a:cs typeface="Arial" panose="020B0604020202020204" pitchFamily="34" charset="0"/>
              </a:rPr>
              <a:t>Company (All)</a:t>
            </a:r>
            <a:endParaRPr lang="en-US" sz="1050" dirty="0">
              <a:solidFill>
                <a:srgbClr val="007CC0"/>
              </a:solidFill>
              <a:latin typeface="Arial" panose="020B0604020202020204" pitchFamily="34" charset="0"/>
              <a:ea typeface="Open Sans" pitchFamily="34" charset="0"/>
              <a:cs typeface="Arial" panose="020B0604020202020204" pitchFamily="34" charset="0"/>
            </a:endParaRPr>
          </a:p>
        </p:txBody>
      </p:sp>
      <p:sp>
        <p:nvSpPr>
          <p:cNvPr id="93" name="TextBox 92"/>
          <p:cNvSpPr txBox="1"/>
          <p:nvPr/>
        </p:nvSpPr>
        <p:spPr>
          <a:xfrm>
            <a:off x="1465263" y="557213"/>
            <a:ext cx="661987" cy="160337"/>
          </a:xfrm>
          <a:prstGeom prst="rect">
            <a:avLst/>
          </a:prstGeom>
          <a:noFill/>
        </p:spPr>
        <p:txBody>
          <a:bodyPr lIns="0" tIns="0" rIns="0" bIns="0">
            <a:spAutoFit/>
          </a:bodyPr>
          <a:lstStyle/>
          <a:p>
            <a:pPr>
              <a:spcBef>
                <a:spcPct val="50000"/>
              </a:spcBef>
              <a:buClr>
                <a:srgbClr val="F0AB00"/>
              </a:buClr>
              <a:buSzPct val="80000"/>
              <a:defRPr/>
            </a:pPr>
            <a:r>
              <a:rPr lang="en-US" altLang="zh-CN" sz="1050" dirty="0">
                <a:solidFill>
                  <a:srgbClr val="007CC0"/>
                </a:solidFill>
                <a:latin typeface="Arial" panose="020B0604020202020204" pitchFamily="34" charset="0"/>
                <a:ea typeface="Open Sans" pitchFamily="34" charset="0"/>
                <a:cs typeface="Arial" panose="020B0604020202020204" pitchFamily="34" charset="0"/>
              </a:rPr>
              <a:t>Store (All)</a:t>
            </a:r>
            <a:endParaRPr lang="en-US" sz="1050" dirty="0">
              <a:solidFill>
                <a:srgbClr val="007CC0"/>
              </a:solidFill>
              <a:latin typeface="Arial" panose="020B0604020202020204" pitchFamily="34" charset="0"/>
              <a:ea typeface="Open Sans" pitchFamily="34" charset="0"/>
              <a:cs typeface="Arial" panose="020B0604020202020204" pitchFamily="34" charset="0"/>
            </a:endParaRPr>
          </a:p>
        </p:txBody>
      </p:sp>
      <p:sp>
        <p:nvSpPr>
          <p:cNvPr id="94" name="TextBox 93"/>
          <p:cNvSpPr txBox="1"/>
          <p:nvPr/>
        </p:nvSpPr>
        <p:spPr>
          <a:xfrm>
            <a:off x="2695575" y="557213"/>
            <a:ext cx="1358900" cy="160337"/>
          </a:xfrm>
          <a:prstGeom prst="rect">
            <a:avLst/>
          </a:prstGeom>
          <a:noFill/>
        </p:spPr>
        <p:txBody>
          <a:bodyPr lIns="0" tIns="0" rIns="0" bIns="0">
            <a:spAutoFit/>
          </a:bodyPr>
          <a:lstStyle/>
          <a:p>
            <a:pPr>
              <a:spcBef>
                <a:spcPct val="50000"/>
              </a:spcBef>
              <a:buClr>
                <a:srgbClr val="F0AB00"/>
              </a:buClr>
              <a:buSzPct val="80000"/>
              <a:defRPr/>
            </a:pPr>
            <a:r>
              <a:rPr lang="en-US" altLang="zh-CN" sz="1050" dirty="0">
                <a:solidFill>
                  <a:srgbClr val="007CC0"/>
                </a:solidFill>
                <a:latin typeface="Arial" panose="020B0604020202020204" pitchFamily="34" charset="0"/>
                <a:ea typeface="Open Sans" pitchFamily="34" charset="0"/>
                <a:cs typeface="Arial" panose="020B0604020202020204" pitchFamily="34" charset="0"/>
              </a:rPr>
              <a:t>City (All)</a:t>
            </a:r>
            <a:endParaRPr lang="en-US" sz="1050" dirty="0">
              <a:solidFill>
                <a:srgbClr val="007CC0"/>
              </a:solidFill>
              <a:latin typeface="Arial" panose="020B0604020202020204" pitchFamily="34" charset="0"/>
              <a:ea typeface="Open Sans" pitchFamily="34" charset="0"/>
              <a:cs typeface="Arial" panose="020B0604020202020204" pitchFamily="34" charset="0"/>
            </a:endParaRPr>
          </a:p>
        </p:txBody>
      </p:sp>
      <p:sp>
        <p:nvSpPr>
          <p:cNvPr id="96" name="Rectangle 95"/>
          <p:cNvSpPr/>
          <p:nvPr/>
        </p:nvSpPr>
        <p:spPr bwMode="gray">
          <a:xfrm>
            <a:off x="196849" y="2400300"/>
            <a:ext cx="8742593" cy="3794125"/>
          </a:xfrm>
          <a:prstGeom prst="rect">
            <a:avLst/>
          </a:prstGeom>
          <a:solidFill>
            <a:schemeClr val="bg1">
              <a:alpha val="70000"/>
            </a:schemeClr>
          </a:solidFill>
          <a:ln w="6350" algn="ctr">
            <a:noFill/>
            <a:miter lim="800000"/>
            <a:headEnd/>
            <a:tailEnd/>
          </a:ln>
        </p:spPr>
        <p:txBody>
          <a:bodyPr lIns="90000" tIns="72000" rIns="90000" bIns="72000" anchor="ctr"/>
          <a:lstStyle/>
          <a:p>
            <a:pPr algn="ctr">
              <a:spcBef>
                <a:spcPct val="50000"/>
              </a:spcBef>
              <a:buClr>
                <a:srgbClr val="F0AB00"/>
              </a:buClr>
              <a:buSzPct val="80000"/>
              <a:defRPr/>
            </a:pPr>
            <a:endParaRPr lang="en-US" kern="0" dirty="0">
              <a:solidFill>
                <a:srgbClr val="707070"/>
              </a:solidFill>
              <a:latin typeface="Arial" pitchFamily="34" charset="0"/>
              <a:ea typeface="Arial Unicode MS" pitchFamily="34" charset="-128"/>
              <a:cs typeface="Arial" pitchFamily="34" charset="0"/>
            </a:endParaRPr>
          </a:p>
        </p:txBody>
      </p:sp>
      <p:sp>
        <p:nvSpPr>
          <p:cNvPr id="97" name="Rectangle 96"/>
          <p:cNvSpPr/>
          <p:nvPr/>
        </p:nvSpPr>
        <p:spPr bwMode="gray">
          <a:xfrm>
            <a:off x="196849" y="2819400"/>
            <a:ext cx="8730381" cy="708025"/>
          </a:xfrm>
          <a:prstGeom prst="rect">
            <a:avLst/>
          </a:prstGeom>
          <a:solidFill>
            <a:srgbClr val="007CC0"/>
          </a:solidFill>
          <a:ln w="6350" algn="ctr">
            <a:noFill/>
            <a:miter lim="800000"/>
            <a:headEnd/>
            <a:tailEnd/>
          </a:ln>
        </p:spPr>
        <p:txBody>
          <a:bodyPr lIns="90000" tIns="72000" rIns="90000" bIns="72000" anchor="ctr"/>
          <a:lstStyle/>
          <a:p>
            <a:pPr algn="ctr">
              <a:spcBef>
                <a:spcPct val="50000"/>
              </a:spcBef>
              <a:buClr>
                <a:srgbClr val="F0AB00"/>
              </a:buClr>
              <a:buSzPct val="80000"/>
              <a:defRPr/>
            </a:pPr>
            <a:endParaRPr lang="en-US" kern="0" dirty="0">
              <a:solidFill>
                <a:srgbClr val="707070"/>
              </a:solidFill>
              <a:latin typeface="Arial" pitchFamily="34" charset="0"/>
              <a:ea typeface="Arial Unicode MS" pitchFamily="34" charset="-128"/>
              <a:cs typeface="Arial" pitchFamily="34" charset="0"/>
            </a:endParaRPr>
          </a:p>
        </p:txBody>
      </p:sp>
      <p:cxnSp>
        <p:nvCxnSpPr>
          <p:cNvPr id="98" name="Straight Connector 97"/>
          <p:cNvCxnSpPr/>
          <p:nvPr/>
        </p:nvCxnSpPr>
        <p:spPr>
          <a:xfrm>
            <a:off x="196850" y="2400300"/>
            <a:ext cx="8502650"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196850" y="2825750"/>
            <a:ext cx="8502650"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02" name="TextBox 113"/>
          <p:cNvSpPr txBox="1">
            <a:spLocks noChangeArrowheads="1"/>
          </p:cNvSpPr>
          <p:nvPr/>
        </p:nvSpPr>
        <p:spPr bwMode="auto">
          <a:xfrm>
            <a:off x="6605229" y="2965450"/>
            <a:ext cx="1785938"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dirty="0">
                <a:solidFill>
                  <a:schemeClr val="bg1"/>
                </a:solidFill>
                <a:ea typeface="Open Sans Semibold"/>
                <a:cs typeface="Arial" charset="0"/>
              </a:rPr>
              <a:t>2 Buildings</a:t>
            </a:r>
          </a:p>
          <a:p>
            <a:pPr algn="r">
              <a:spcBef>
                <a:spcPct val="50000"/>
              </a:spcBef>
              <a:buClr>
                <a:srgbClr val="F0AB00"/>
              </a:buClr>
              <a:buSzPct val="80000"/>
            </a:pPr>
            <a:r>
              <a:rPr lang="en-US" altLang="zh-CN" sz="1000" dirty="0">
                <a:solidFill>
                  <a:schemeClr val="bg1"/>
                </a:solidFill>
                <a:ea typeface="Open Sans Semibold"/>
                <a:cs typeface="Arial" charset="0"/>
              </a:rPr>
              <a:t>560 Shops</a:t>
            </a:r>
          </a:p>
        </p:txBody>
      </p:sp>
      <p:sp>
        <p:nvSpPr>
          <p:cNvPr id="103" name="TextBox 69"/>
          <p:cNvSpPr txBox="1">
            <a:spLocks noChangeArrowheads="1"/>
          </p:cNvSpPr>
          <p:nvPr/>
        </p:nvSpPr>
        <p:spPr bwMode="auto">
          <a:xfrm>
            <a:off x="350838" y="2970213"/>
            <a:ext cx="1974850" cy="385762"/>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zh-CN" altLang="en-US" sz="1000" b="1" dirty="0">
                <a:solidFill>
                  <a:schemeClr val="bg1"/>
                </a:solidFill>
                <a:ea typeface="Open Sans Semibold"/>
                <a:cs typeface="Arial" charset="0"/>
              </a:rPr>
              <a:t> </a:t>
            </a:r>
            <a:r>
              <a:rPr lang="zh-CN" altLang="zh-CN" sz="1000" b="1" dirty="0">
                <a:solidFill>
                  <a:schemeClr val="bg1"/>
                </a:solidFill>
                <a:ea typeface="Open Sans Semibold"/>
                <a:cs typeface="Arial" charset="0"/>
              </a:rPr>
              <a:t>D</a:t>
            </a:r>
            <a:r>
              <a:rPr lang="en-US" altLang="zh-CN" sz="1000" b="1" dirty="0" err="1">
                <a:solidFill>
                  <a:schemeClr val="bg1"/>
                </a:solidFill>
                <a:ea typeface="Open Sans Semibold"/>
                <a:cs typeface="Arial" charset="0"/>
              </a:rPr>
              <a:t>epartment</a:t>
            </a:r>
            <a:r>
              <a:rPr lang="zh-CN" altLang="en-US" sz="1000" b="1" dirty="0">
                <a:solidFill>
                  <a:schemeClr val="bg1"/>
                </a:solidFill>
                <a:ea typeface="Open Sans Semibold"/>
                <a:cs typeface="Arial" charset="0"/>
              </a:rPr>
              <a:t> </a:t>
            </a:r>
            <a:r>
              <a:rPr lang="en-US" altLang="zh-CN" sz="1000" b="1" dirty="0">
                <a:solidFill>
                  <a:schemeClr val="bg1"/>
                </a:solidFill>
                <a:ea typeface="Open Sans Semibold"/>
                <a:cs typeface="Arial" charset="0"/>
              </a:rPr>
              <a:t>Store A</a:t>
            </a:r>
            <a:endParaRPr lang="en-US" altLang="zh-CN" sz="1000" dirty="0">
              <a:solidFill>
                <a:schemeClr val="bg1"/>
              </a:solidFill>
              <a:ea typeface="Open Sans Semibold"/>
              <a:cs typeface="Arial" charset="0"/>
            </a:endParaRPr>
          </a:p>
          <a:p>
            <a:pPr>
              <a:spcBef>
                <a:spcPct val="50000"/>
              </a:spcBef>
              <a:buClr>
                <a:srgbClr val="F0AB00"/>
              </a:buClr>
              <a:buSzPct val="80000"/>
            </a:pPr>
            <a:r>
              <a:rPr lang="en-US" altLang="zh-CN" sz="1000" dirty="0">
                <a:solidFill>
                  <a:schemeClr val="bg1"/>
                </a:solidFill>
                <a:ea typeface="Open Sans Semibold"/>
                <a:cs typeface="Arial" charset="0"/>
              </a:rPr>
              <a:t>Company XX</a:t>
            </a:r>
          </a:p>
        </p:txBody>
      </p:sp>
      <p:sp>
        <p:nvSpPr>
          <p:cNvPr id="105" name="TextBox 107"/>
          <p:cNvSpPr txBox="1">
            <a:spLocks noChangeArrowheads="1"/>
          </p:cNvSpPr>
          <p:nvPr/>
        </p:nvSpPr>
        <p:spPr bwMode="auto">
          <a:xfrm>
            <a:off x="3878263" y="2965450"/>
            <a:ext cx="1785937"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zh-CN" altLang="zh-CN" sz="1000" dirty="0">
                <a:solidFill>
                  <a:schemeClr val="bg1"/>
                </a:solidFill>
                <a:ea typeface="Open Sans Semibold"/>
                <a:cs typeface="Arial" charset="0"/>
              </a:rPr>
              <a:t>1</a:t>
            </a:r>
            <a:r>
              <a:rPr lang="en-US" altLang="zh-CN" sz="1000" dirty="0">
                <a:solidFill>
                  <a:schemeClr val="bg1"/>
                </a:solidFill>
                <a:ea typeface="Open Sans Semibold"/>
                <a:cs typeface="Arial" charset="0"/>
              </a:rPr>
              <a:t>00</a:t>
            </a:r>
            <a:r>
              <a:rPr lang="zh-CN" altLang="en-US" sz="1000" dirty="0">
                <a:solidFill>
                  <a:schemeClr val="bg1"/>
                </a:solidFill>
                <a:ea typeface="Open Sans Semibold"/>
                <a:cs typeface="Arial" charset="0"/>
              </a:rPr>
              <a:t> </a:t>
            </a:r>
            <a:r>
              <a:rPr lang="en-US" altLang="zh-CN" sz="1000" dirty="0">
                <a:solidFill>
                  <a:schemeClr val="bg1"/>
                </a:solidFill>
                <a:ea typeface="Open Sans Semibold"/>
                <a:cs typeface="Arial" charset="0"/>
              </a:rPr>
              <a:t>Some Street</a:t>
            </a:r>
          </a:p>
          <a:p>
            <a:pPr algn="r">
              <a:spcBef>
                <a:spcPct val="50000"/>
              </a:spcBef>
              <a:buClr>
                <a:srgbClr val="F0AB00"/>
              </a:buClr>
              <a:buSzPct val="80000"/>
            </a:pPr>
            <a:r>
              <a:rPr lang="en-US" altLang="zh-CN" sz="1000" dirty="0">
                <a:solidFill>
                  <a:schemeClr val="bg1"/>
                </a:solidFill>
                <a:ea typeface="Open Sans Semibold"/>
                <a:cs typeface="Arial" charset="0"/>
              </a:rPr>
              <a:t>City 1</a:t>
            </a:r>
          </a:p>
        </p:txBody>
      </p:sp>
      <p:cxnSp>
        <p:nvCxnSpPr>
          <p:cNvPr id="106" name="Straight Connector 105"/>
          <p:cNvCxnSpPr/>
          <p:nvPr/>
        </p:nvCxnSpPr>
        <p:spPr>
          <a:xfrm>
            <a:off x="196850" y="3527425"/>
            <a:ext cx="8502650"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6605229" y="3667125"/>
            <a:ext cx="1785938" cy="385763"/>
          </a:xfrm>
          <a:prstGeom prst="rect">
            <a:avLst/>
          </a:prstGeom>
          <a:noFill/>
        </p:spPr>
        <p:txBody>
          <a:bodyPr lIns="0" tIns="0" rIns="0" bIns="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defRPr/>
            </a:pPr>
            <a:r>
              <a:rPr lang="en-US" altLang="zh-CN" dirty="0">
                <a:solidFill>
                  <a:schemeClr val="tx1">
                    <a:lumMod val="65000"/>
                    <a:lumOff val="35000"/>
                  </a:schemeClr>
                </a:solidFill>
                <a:latin typeface="Arial" pitchFamily="34" charset="0"/>
                <a:cs typeface="Arial" pitchFamily="34" charset="0"/>
              </a:rPr>
              <a:t>1 Building</a:t>
            </a:r>
          </a:p>
          <a:p>
            <a:pPr algn="r">
              <a:defRPr/>
            </a:pPr>
            <a:r>
              <a:rPr lang="en-US" dirty="0">
                <a:solidFill>
                  <a:srgbClr val="444444"/>
                </a:solidFill>
                <a:latin typeface="Arial" pitchFamily="34" charset="0"/>
                <a:cs typeface="Arial" pitchFamily="34" charset="0"/>
              </a:rPr>
              <a:t>254 Shops</a:t>
            </a:r>
          </a:p>
        </p:txBody>
      </p:sp>
      <p:sp>
        <p:nvSpPr>
          <p:cNvPr id="108" name="TextBox 119"/>
          <p:cNvSpPr txBox="1">
            <a:spLocks noChangeArrowheads="1"/>
          </p:cNvSpPr>
          <p:nvPr/>
        </p:nvSpPr>
        <p:spPr bwMode="auto">
          <a:xfrm>
            <a:off x="350838" y="3673475"/>
            <a:ext cx="1974850" cy="384175"/>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zh-CN" altLang="en-US" sz="1000" b="1" dirty="0">
                <a:ea typeface="Open Sans Semibold"/>
                <a:cs typeface="Arial" charset="0"/>
              </a:rPr>
              <a:t> </a:t>
            </a:r>
            <a:r>
              <a:rPr lang="zh-CN" altLang="zh-CN" sz="1000" b="1" dirty="0">
                <a:ea typeface="Open Sans Semibold"/>
                <a:cs typeface="Arial" charset="0"/>
              </a:rPr>
              <a:t>D</a:t>
            </a:r>
            <a:r>
              <a:rPr lang="en-US" altLang="zh-CN" sz="1000" b="1" dirty="0" err="1">
                <a:ea typeface="Open Sans Semibold"/>
                <a:cs typeface="Arial" charset="0"/>
              </a:rPr>
              <a:t>epartment</a:t>
            </a:r>
            <a:r>
              <a:rPr lang="zh-CN" altLang="en-US" sz="1000" b="1" dirty="0">
                <a:ea typeface="Open Sans Semibold"/>
                <a:cs typeface="Arial" charset="0"/>
              </a:rPr>
              <a:t> </a:t>
            </a:r>
            <a:r>
              <a:rPr lang="en-US" altLang="zh-CN" sz="1000" b="1" dirty="0">
                <a:ea typeface="Open Sans Semibold"/>
                <a:cs typeface="Arial" charset="0"/>
              </a:rPr>
              <a:t>Store B</a:t>
            </a:r>
            <a:endParaRPr lang="en-US" altLang="zh-CN" sz="1000" dirty="0">
              <a:solidFill>
                <a:srgbClr val="000000"/>
              </a:solidFill>
              <a:ea typeface="Open Sans Semibold"/>
              <a:cs typeface="Arial" charset="0"/>
            </a:endParaRPr>
          </a:p>
          <a:p>
            <a:pPr>
              <a:spcBef>
                <a:spcPct val="50000"/>
              </a:spcBef>
              <a:buClr>
                <a:srgbClr val="F0AB00"/>
              </a:buClr>
              <a:buSzPct val="80000"/>
            </a:pPr>
            <a:r>
              <a:rPr lang="en-US" altLang="zh-CN" sz="1000" dirty="0">
                <a:solidFill>
                  <a:srgbClr val="000000"/>
                </a:solidFill>
                <a:ea typeface="Open Sans Semibold"/>
                <a:cs typeface="Arial" charset="0"/>
              </a:rPr>
              <a:t>Company XX</a:t>
            </a:r>
          </a:p>
        </p:txBody>
      </p:sp>
      <p:sp>
        <p:nvSpPr>
          <p:cNvPr id="109" name="Rectangle 122"/>
          <p:cNvSpPr>
            <a:spLocks noChangeArrowheads="1"/>
          </p:cNvSpPr>
          <p:nvPr/>
        </p:nvSpPr>
        <p:spPr bwMode="auto">
          <a:xfrm>
            <a:off x="8524393" y="3798640"/>
            <a:ext cx="260350" cy="277812"/>
          </a:xfrm>
          <a:prstGeom prst="rect">
            <a:avLst/>
          </a:prstGeom>
          <a:noFill/>
          <a:ln w="9525">
            <a:noFill/>
            <a:miter lim="800000"/>
            <a:headEnd/>
            <a:tailEnd/>
          </a:ln>
        </p:spPr>
        <p:txBody>
          <a:bodyPr wrap="none">
            <a:spAutoFit/>
          </a:bodyPr>
          <a:lstStyle/>
          <a:p>
            <a:r>
              <a:rPr lang="is-IS" altLang="zh-CN" baseline="30000" dirty="0">
                <a:latin typeface="SAP-icons" pitchFamily="2" charset="0"/>
              </a:rPr>
              <a:t></a:t>
            </a:r>
            <a:endParaRPr lang="en-US" altLang="zh-CN" dirty="0"/>
          </a:p>
        </p:txBody>
      </p:sp>
      <p:sp>
        <p:nvSpPr>
          <p:cNvPr id="110" name="TextBox 123"/>
          <p:cNvSpPr txBox="1">
            <a:spLocks noChangeArrowheads="1"/>
          </p:cNvSpPr>
          <p:nvPr/>
        </p:nvSpPr>
        <p:spPr bwMode="auto">
          <a:xfrm>
            <a:off x="3878263" y="3667125"/>
            <a:ext cx="1785937" cy="385763"/>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dirty="0">
                <a:solidFill>
                  <a:srgbClr val="444444"/>
                </a:solidFill>
                <a:ea typeface="Open Sans Semibold"/>
                <a:cs typeface="Arial" charset="0"/>
              </a:rPr>
              <a:t>998 Some Street</a:t>
            </a:r>
          </a:p>
          <a:p>
            <a:pPr algn="r">
              <a:spcBef>
                <a:spcPct val="50000"/>
              </a:spcBef>
              <a:buClr>
                <a:srgbClr val="F0AB00"/>
              </a:buClr>
              <a:buSzPct val="80000"/>
            </a:pPr>
            <a:r>
              <a:rPr lang="en-US" altLang="zh-CN" sz="1000" dirty="0">
                <a:solidFill>
                  <a:srgbClr val="444444"/>
                </a:solidFill>
                <a:ea typeface="Open Sans Semibold"/>
                <a:cs typeface="Arial" charset="0"/>
              </a:rPr>
              <a:t>City 1</a:t>
            </a:r>
          </a:p>
        </p:txBody>
      </p:sp>
      <p:cxnSp>
        <p:nvCxnSpPr>
          <p:cNvPr id="111" name="Straight Connector 110"/>
          <p:cNvCxnSpPr>
            <a:endCxn id="96" idx="3"/>
          </p:cNvCxnSpPr>
          <p:nvPr/>
        </p:nvCxnSpPr>
        <p:spPr>
          <a:xfrm>
            <a:off x="196850" y="4195763"/>
            <a:ext cx="8742592" cy="10160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12" name="TextBox 126"/>
          <p:cNvSpPr txBox="1">
            <a:spLocks noChangeArrowheads="1"/>
          </p:cNvSpPr>
          <p:nvPr/>
        </p:nvSpPr>
        <p:spPr bwMode="auto">
          <a:xfrm>
            <a:off x="6605229" y="4337050"/>
            <a:ext cx="1785938"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a:solidFill>
                  <a:srgbClr val="007CC0"/>
                </a:solidFill>
                <a:ea typeface="Open Sans Semibold"/>
                <a:cs typeface="Arial" charset="0"/>
              </a:rPr>
              <a:t>3 Buildings</a:t>
            </a:r>
          </a:p>
          <a:p>
            <a:pPr algn="r">
              <a:spcBef>
                <a:spcPct val="50000"/>
              </a:spcBef>
              <a:buClr>
                <a:srgbClr val="F0AB00"/>
              </a:buClr>
              <a:buSzPct val="80000"/>
            </a:pPr>
            <a:r>
              <a:rPr lang="en-US" altLang="zh-CN" sz="1000">
                <a:solidFill>
                  <a:srgbClr val="444444"/>
                </a:solidFill>
                <a:ea typeface="Open Sans Semibold"/>
                <a:cs typeface="Arial" charset="0"/>
              </a:rPr>
              <a:t>780 Shops</a:t>
            </a:r>
          </a:p>
        </p:txBody>
      </p:sp>
      <p:sp>
        <p:nvSpPr>
          <p:cNvPr id="113" name="TextBox 128"/>
          <p:cNvSpPr txBox="1">
            <a:spLocks noChangeArrowheads="1"/>
          </p:cNvSpPr>
          <p:nvPr/>
        </p:nvSpPr>
        <p:spPr bwMode="auto">
          <a:xfrm>
            <a:off x="350838" y="4341813"/>
            <a:ext cx="1974850" cy="385762"/>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zh-CN" altLang="zh-CN" sz="1000" b="1" dirty="0">
                <a:ea typeface="Open Sans Semibold"/>
                <a:cs typeface="Arial" charset="0"/>
              </a:rPr>
              <a:t>D</a:t>
            </a:r>
            <a:r>
              <a:rPr lang="en-US" altLang="zh-CN" sz="1000" b="1" dirty="0" err="1">
                <a:ea typeface="Open Sans Semibold"/>
                <a:cs typeface="Arial" charset="0"/>
              </a:rPr>
              <a:t>epartment</a:t>
            </a:r>
            <a:r>
              <a:rPr lang="zh-CN" altLang="en-US" sz="1000" b="1" dirty="0">
                <a:ea typeface="Open Sans Semibold"/>
                <a:cs typeface="Arial" charset="0"/>
              </a:rPr>
              <a:t> </a:t>
            </a:r>
            <a:r>
              <a:rPr lang="en-US" altLang="zh-CN" sz="1000" b="1" dirty="0">
                <a:ea typeface="Open Sans Semibold"/>
                <a:cs typeface="Arial" charset="0"/>
              </a:rPr>
              <a:t>Store C</a:t>
            </a:r>
            <a:endParaRPr lang="en-US" altLang="zh-CN" sz="1000" dirty="0">
              <a:solidFill>
                <a:srgbClr val="000000"/>
              </a:solidFill>
              <a:ea typeface="Open Sans Semibold"/>
              <a:cs typeface="Arial" charset="0"/>
            </a:endParaRPr>
          </a:p>
          <a:p>
            <a:pPr>
              <a:spcBef>
                <a:spcPct val="50000"/>
              </a:spcBef>
              <a:buClr>
                <a:srgbClr val="F0AB00"/>
              </a:buClr>
              <a:buSzPct val="80000"/>
            </a:pPr>
            <a:r>
              <a:rPr lang="en-US" altLang="zh-CN" sz="1000" dirty="0">
                <a:solidFill>
                  <a:srgbClr val="000000"/>
                </a:solidFill>
                <a:ea typeface="Open Sans Semibold"/>
                <a:cs typeface="Arial" charset="0"/>
              </a:rPr>
              <a:t>Company YY</a:t>
            </a:r>
          </a:p>
        </p:txBody>
      </p:sp>
      <p:sp>
        <p:nvSpPr>
          <p:cNvPr id="114" name="Rectangle 132"/>
          <p:cNvSpPr>
            <a:spLocks noChangeArrowheads="1"/>
          </p:cNvSpPr>
          <p:nvPr/>
        </p:nvSpPr>
        <p:spPr bwMode="auto">
          <a:xfrm>
            <a:off x="8524393" y="4480776"/>
            <a:ext cx="260350" cy="276225"/>
          </a:xfrm>
          <a:prstGeom prst="rect">
            <a:avLst/>
          </a:prstGeom>
          <a:noFill/>
          <a:ln w="9525">
            <a:noFill/>
            <a:miter lim="800000"/>
            <a:headEnd/>
            <a:tailEnd/>
          </a:ln>
        </p:spPr>
        <p:txBody>
          <a:bodyPr wrap="none">
            <a:spAutoFit/>
          </a:bodyPr>
          <a:lstStyle/>
          <a:p>
            <a:r>
              <a:rPr lang="is-IS" altLang="zh-CN" baseline="30000" dirty="0">
                <a:latin typeface="SAP-icons" pitchFamily="2" charset="0"/>
              </a:rPr>
              <a:t></a:t>
            </a:r>
            <a:endParaRPr lang="en-US" altLang="zh-CN" dirty="0"/>
          </a:p>
        </p:txBody>
      </p:sp>
      <p:sp>
        <p:nvSpPr>
          <p:cNvPr id="115" name="TextBox 133"/>
          <p:cNvSpPr txBox="1">
            <a:spLocks noChangeArrowheads="1"/>
          </p:cNvSpPr>
          <p:nvPr/>
        </p:nvSpPr>
        <p:spPr bwMode="auto">
          <a:xfrm>
            <a:off x="3878263" y="4337050"/>
            <a:ext cx="1785937"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dirty="0">
                <a:solidFill>
                  <a:srgbClr val="444444"/>
                </a:solidFill>
                <a:ea typeface="Open Sans Semibold"/>
                <a:cs typeface="Arial" charset="0"/>
              </a:rPr>
              <a:t>1001 Some Street</a:t>
            </a:r>
          </a:p>
          <a:p>
            <a:pPr algn="r">
              <a:spcBef>
                <a:spcPct val="50000"/>
              </a:spcBef>
              <a:buClr>
                <a:srgbClr val="F0AB00"/>
              </a:buClr>
              <a:buSzPct val="80000"/>
            </a:pPr>
            <a:r>
              <a:rPr lang="en-US" altLang="zh-CN" sz="1000" dirty="0">
                <a:solidFill>
                  <a:srgbClr val="444444"/>
                </a:solidFill>
                <a:ea typeface="Open Sans Semibold"/>
                <a:cs typeface="Arial" charset="0"/>
              </a:rPr>
              <a:t>City 2</a:t>
            </a:r>
          </a:p>
        </p:txBody>
      </p:sp>
      <p:cxnSp>
        <p:nvCxnSpPr>
          <p:cNvPr id="116" name="Straight Connector 115"/>
          <p:cNvCxnSpPr/>
          <p:nvPr/>
        </p:nvCxnSpPr>
        <p:spPr>
          <a:xfrm flipV="1">
            <a:off x="196850" y="4872187"/>
            <a:ext cx="8742593" cy="18901"/>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17" name="TextBox 137"/>
          <p:cNvSpPr txBox="1">
            <a:spLocks noChangeArrowheads="1"/>
          </p:cNvSpPr>
          <p:nvPr/>
        </p:nvSpPr>
        <p:spPr bwMode="auto">
          <a:xfrm>
            <a:off x="6605229" y="5030788"/>
            <a:ext cx="1785938"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a:solidFill>
                  <a:srgbClr val="007CC0"/>
                </a:solidFill>
                <a:ea typeface="Open Sans Semibold"/>
                <a:cs typeface="Arial" charset="0"/>
              </a:rPr>
              <a:t>2 Buildings</a:t>
            </a:r>
          </a:p>
          <a:p>
            <a:pPr algn="r">
              <a:spcBef>
                <a:spcPct val="50000"/>
              </a:spcBef>
              <a:buClr>
                <a:srgbClr val="F0AB00"/>
              </a:buClr>
              <a:buSzPct val="80000"/>
            </a:pPr>
            <a:r>
              <a:rPr lang="en-US" altLang="zh-CN" sz="1000">
                <a:solidFill>
                  <a:srgbClr val="444444"/>
                </a:solidFill>
                <a:ea typeface="Open Sans Semibold"/>
                <a:cs typeface="Arial" charset="0"/>
              </a:rPr>
              <a:t>400 Shops</a:t>
            </a:r>
          </a:p>
        </p:txBody>
      </p:sp>
      <p:sp>
        <p:nvSpPr>
          <p:cNvPr id="118" name="TextBox 138"/>
          <p:cNvSpPr txBox="1">
            <a:spLocks noChangeArrowheads="1"/>
          </p:cNvSpPr>
          <p:nvPr/>
        </p:nvSpPr>
        <p:spPr bwMode="auto">
          <a:xfrm>
            <a:off x="350838" y="5035550"/>
            <a:ext cx="1974850" cy="385763"/>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zh-CN" altLang="zh-CN" sz="1000" b="1" dirty="0">
                <a:ea typeface="Open Sans Semibold"/>
                <a:cs typeface="Arial" charset="0"/>
              </a:rPr>
              <a:t>D</a:t>
            </a:r>
            <a:r>
              <a:rPr lang="en-US" altLang="zh-CN" sz="1000" b="1" dirty="0" err="1">
                <a:ea typeface="Open Sans Semibold"/>
                <a:cs typeface="Arial" charset="0"/>
              </a:rPr>
              <a:t>epartment</a:t>
            </a:r>
            <a:r>
              <a:rPr lang="zh-CN" altLang="en-US" sz="1000" b="1" dirty="0">
                <a:ea typeface="Open Sans Semibold"/>
                <a:cs typeface="Arial" charset="0"/>
              </a:rPr>
              <a:t> </a:t>
            </a:r>
            <a:r>
              <a:rPr lang="en-US" altLang="zh-CN" sz="1000" b="1" dirty="0">
                <a:ea typeface="Open Sans Semibold"/>
                <a:cs typeface="Arial" charset="0"/>
              </a:rPr>
              <a:t>Store D</a:t>
            </a:r>
            <a:endParaRPr lang="en-US" altLang="zh-CN" sz="1000" dirty="0">
              <a:solidFill>
                <a:srgbClr val="000000"/>
              </a:solidFill>
              <a:ea typeface="Open Sans Semibold"/>
              <a:cs typeface="Arial" charset="0"/>
            </a:endParaRPr>
          </a:p>
          <a:p>
            <a:pPr>
              <a:spcBef>
                <a:spcPct val="50000"/>
              </a:spcBef>
              <a:buClr>
                <a:srgbClr val="F0AB00"/>
              </a:buClr>
              <a:buSzPct val="80000"/>
            </a:pPr>
            <a:r>
              <a:rPr lang="en-US" altLang="zh-CN" sz="1000" dirty="0">
                <a:solidFill>
                  <a:srgbClr val="000000"/>
                </a:solidFill>
                <a:ea typeface="Open Sans Semibold"/>
                <a:cs typeface="Arial" charset="0"/>
              </a:rPr>
              <a:t>Company YY</a:t>
            </a:r>
          </a:p>
        </p:txBody>
      </p:sp>
      <p:sp>
        <p:nvSpPr>
          <p:cNvPr id="119" name="Rectangle 139"/>
          <p:cNvSpPr>
            <a:spLocks noChangeArrowheads="1"/>
          </p:cNvSpPr>
          <p:nvPr/>
        </p:nvSpPr>
        <p:spPr bwMode="auto">
          <a:xfrm>
            <a:off x="8524393" y="5076825"/>
            <a:ext cx="260350" cy="276225"/>
          </a:xfrm>
          <a:prstGeom prst="rect">
            <a:avLst/>
          </a:prstGeom>
          <a:noFill/>
          <a:ln w="9525">
            <a:noFill/>
            <a:miter lim="800000"/>
            <a:headEnd/>
            <a:tailEnd/>
          </a:ln>
        </p:spPr>
        <p:txBody>
          <a:bodyPr wrap="none">
            <a:spAutoFit/>
          </a:bodyPr>
          <a:lstStyle/>
          <a:p>
            <a:r>
              <a:rPr lang="is-IS" altLang="zh-CN" baseline="30000">
                <a:latin typeface="SAP-icons" pitchFamily="2" charset="0"/>
              </a:rPr>
              <a:t></a:t>
            </a:r>
            <a:endParaRPr lang="en-US" altLang="zh-CN"/>
          </a:p>
        </p:txBody>
      </p:sp>
      <p:sp>
        <p:nvSpPr>
          <p:cNvPr id="120" name="TextBox 140"/>
          <p:cNvSpPr txBox="1">
            <a:spLocks noChangeArrowheads="1"/>
          </p:cNvSpPr>
          <p:nvPr/>
        </p:nvSpPr>
        <p:spPr bwMode="auto">
          <a:xfrm>
            <a:off x="3878263" y="5030788"/>
            <a:ext cx="1785937"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dirty="0">
                <a:solidFill>
                  <a:srgbClr val="444444"/>
                </a:solidFill>
                <a:ea typeface="Open Sans Semibold"/>
                <a:cs typeface="Arial" charset="0"/>
              </a:rPr>
              <a:t>60 Some Street</a:t>
            </a:r>
          </a:p>
          <a:p>
            <a:pPr algn="r">
              <a:spcBef>
                <a:spcPct val="50000"/>
              </a:spcBef>
              <a:buClr>
                <a:srgbClr val="F0AB00"/>
              </a:buClr>
              <a:buSzPct val="80000"/>
            </a:pPr>
            <a:r>
              <a:rPr lang="en-US" altLang="zh-CN" sz="1000" dirty="0">
                <a:solidFill>
                  <a:srgbClr val="444444"/>
                </a:solidFill>
                <a:ea typeface="Open Sans Semibold"/>
                <a:cs typeface="Arial" charset="0"/>
              </a:rPr>
              <a:t>City 3</a:t>
            </a:r>
          </a:p>
        </p:txBody>
      </p:sp>
      <p:cxnSp>
        <p:nvCxnSpPr>
          <p:cNvPr id="121" name="Straight Connector 120"/>
          <p:cNvCxnSpPr/>
          <p:nvPr/>
        </p:nvCxnSpPr>
        <p:spPr>
          <a:xfrm>
            <a:off x="196850" y="5522913"/>
            <a:ext cx="8730381" cy="20879"/>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22" name="TextBox 142"/>
          <p:cNvSpPr txBox="1">
            <a:spLocks noChangeArrowheads="1"/>
          </p:cNvSpPr>
          <p:nvPr/>
        </p:nvSpPr>
        <p:spPr bwMode="auto">
          <a:xfrm>
            <a:off x="6605229" y="5664200"/>
            <a:ext cx="1785938"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a:solidFill>
                  <a:srgbClr val="007CC0"/>
                </a:solidFill>
                <a:ea typeface="Open Sans Semibold"/>
                <a:cs typeface="Arial" charset="0"/>
              </a:rPr>
              <a:t>2 Buildings</a:t>
            </a:r>
          </a:p>
          <a:p>
            <a:pPr algn="r">
              <a:spcBef>
                <a:spcPct val="50000"/>
              </a:spcBef>
              <a:buClr>
                <a:srgbClr val="F0AB00"/>
              </a:buClr>
              <a:buSzPct val="80000"/>
            </a:pPr>
            <a:r>
              <a:rPr lang="en-US" altLang="zh-CN" sz="1000">
                <a:solidFill>
                  <a:srgbClr val="444444"/>
                </a:solidFill>
                <a:ea typeface="Open Sans Semibold"/>
                <a:cs typeface="Arial" charset="0"/>
              </a:rPr>
              <a:t>360 Shops</a:t>
            </a:r>
          </a:p>
        </p:txBody>
      </p:sp>
      <p:sp>
        <p:nvSpPr>
          <p:cNvPr id="123" name="TextBox 145"/>
          <p:cNvSpPr txBox="1">
            <a:spLocks noChangeArrowheads="1"/>
          </p:cNvSpPr>
          <p:nvPr/>
        </p:nvSpPr>
        <p:spPr bwMode="auto">
          <a:xfrm>
            <a:off x="350838" y="5668963"/>
            <a:ext cx="1974850" cy="384175"/>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zh-CN" altLang="zh-CN" sz="1000" b="1" dirty="0">
                <a:ea typeface="Open Sans Semibold"/>
                <a:cs typeface="Arial" charset="0"/>
              </a:rPr>
              <a:t>D</a:t>
            </a:r>
            <a:r>
              <a:rPr lang="en-US" altLang="zh-CN" sz="1000" b="1" dirty="0" err="1">
                <a:ea typeface="Open Sans Semibold"/>
                <a:cs typeface="Arial" charset="0"/>
              </a:rPr>
              <a:t>epartment</a:t>
            </a:r>
            <a:r>
              <a:rPr lang="zh-CN" altLang="en-US" sz="1000" b="1" dirty="0">
                <a:ea typeface="Open Sans Semibold"/>
                <a:cs typeface="Arial" charset="0"/>
              </a:rPr>
              <a:t> </a:t>
            </a:r>
            <a:r>
              <a:rPr lang="en-US" altLang="zh-CN" sz="1000" b="1" dirty="0">
                <a:ea typeface="Open Sans Semibold"/>
                <a:cs typeface="Arial" charset="0"/>
              </a:rPr>
              <a:t>Store E</a:t>
            </a:r>
            <a:endParaRPr lang="en-US" altLang="zh-CN" sz="1000" dirty="0">
              <a:solidFill>
                <a:srgbClr val="000000"/>
              </a:solidFill>
              <a:ea typeface="Open Sans Semibold"/>
              <a:cs typeface="Arial" charset="0"/>
            </a:endParaRPr>
          </a:p>
          <a:p>
            <a:pPr>
              <a:spcBef>
                <a:spcPct val="50000"/>
              </a:spcBef>
              <a:buClr>
                <a:srgbClr val="F0AB00"/>
              </a:buClr>
              <a:buSzPct val="80000"/>
            </a:pPr>
            <a:r>
              <a:rPr lang="en-US" altLang="zh-CN" sz="1000" dirty="0">
                <a:solidFill>
                  <a:srgbClr val="000000"/>
                </a:solidFill>
                <a:ea typeface="Open Sans Semibold"/>
                <a:cs typeface="Arial" charset="0"/>
              </a:rPr>
              <a:t>Company ZZ</a:t>
            </a:r>
          </a:p>
        </p:txBody>
      </p:sp>
      <p:sp>
        <p:nvSpPr>
          <p:cNvPr id="124" name="Rectangle 146"/>
          <p:cNvSpPr>
            <a:spLocks noChangeArrowheads="1"/>
          </p:cNvSpPr>
          <p:nvPr/>
        </p:nvSpPr>
        <p:spPr bwMode="auto">
          <a:xfrm>
            <a:off x="8524393" y="5708650"/>
            <a:ext cx="260350" cy="277813"/>
          </a:xfrm>
          <a:prstGeom prst="rect">
            <a:avLst/>
          </a:prstGeom>
          <a:noFill/>
          <a:ln w="9525">
            <a:noFill/>
            <a:miter lim="800000"/>
            <a:headEnd/>
            <a:tailEnd/>
          </a:ln>
        </p:spPr>
        <p:txBody>
          <a:bodyPr wrap="none">
            <a:spAutoFit/>
          </a:bodyPr>
          <a:lstStyle/>
          <a:p>
            <a:r>
              <a:rPr lang="is-IS" altLang="zh-CN" baseline="30000">
                <a:latin typeface="SAP-icons" pitchFamily="2" charset="0"/>
              </a:rPr>
              <a:t></a:t>
            </a:r>
            <a:endParaRPr lang="en-US" altLang="zh-CN"/>
          </a:p>
        </p:txBody>
      </p:sp>
      <p:sp>
        <p:nvSpPr>
          <p:cNvPr id="125" name="TextBox 147"/>
          <p:cNvSpPr txBox="1">
            <a:spLocks noChangeArrowheads="1"/>
          </p:cNvSpPr>
          <p:nvPr/>
        </p:nvSpPr>
        <p:spPr bwMode="auto">
          <a:xfrm>
            <a:off x="3878263" y="5664200"/>
            <a:ext cx="1785937"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dirty="0">
                <a:solidFill>
                  <a:srgbClr val="444444"/>
                </a:solidFill>
                <a:ea typeface="Open Sans Semibold"/>
                <a:cs typeface="Arial" charset="0"/>
              </a:rPr>
              <a:t>88 Some Street</a:t>
            </a:r>
          </a:p>
          <a:p>
            <a:pPr algn="r">
              <a:spcBef>
                <a:spcPct val="50000"/>
              </a:spcBef>
              <a:buClr>
                <a:srgbClr val="F0AB00"/>
              </a:buClr>
              <a:buSzPct val="80000"/>
            </a:pPr>
            <a:r>
              <a:rPr lang="en-US" altLang="zh-CN" sz="1000" dirty="0">
                <a:solidFill>
                  <a:srgbClr val="444444"/>
                </a:solidFill>
                <a:ea typeface="Open Sans Semibold"/>
                <a:cs typeface="Arial" charset="0"/>
              </a:rPr>
              <a:t>City 3</a:t>
            </a:r>
          </a:p>
        </p:txBody>
      </p:sp>
      <p:sp>
        <p:nvSpPr>
          <p:cNvPr id="126" name="Rectangle 125"/>
          <p:cNvSpPr/>
          <p:nvPr/>
        </p:nvSpPr>
        <p:spPr>
          <a:xfrm>
            <a:off x="6714709" y="3659188"/>
            <a:ext cx="338554" cy="369332"/>
          </a:xfrm>
          <a:prstGeom prst="rect">
            <a:avLst/>
          </a:prstGeom>
        </p:spPr>
        <p:txBody>
          <a:bodyPr wrap="none">
            <a:spAutoFit/>
          </a:bodyPr>
          <a:lstStyle/>
          <a:p>
            <a:r>
              <a:rPr lang="is-IS" baseline="30000" dirty="0">
                <a:solidFill>
                  <a:schemeClr val="bg1"/>
                </a:solidFill>
                <a:latin typeface="SAP-icons"/>
                <a:cs typeface="SAP-icons"/>
              </a:rPr>
              <a:t></a:t>
            </a:r>
            <a:endParaRPr lang="en-US" dirty="0">
              <a:solidFill>
                <a:schemeClr val="bg1"/>
              </a:solidFill>
            </a:endParaRPr>
          </a:p>
        </p:txBody>
      </p:sp>
      <p:pic>
        <p:nvPicPr>
          <p:cNvPr id="127" name="Picture 2"/>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8524393" y="3043784"/>
            <a:ext cx="268287"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2" name="TextBox 103"/>
          <p:cNvSpPr txBox="1">
            <a:spLocks noChangeArrowheads="1"/>
          </p:cNvSpPr>
          <p:nvPr/>
        </p:nvSpPr>
        <p:spPr bwMode="auto">
          <a:xfrm>
            <a:off x="325438" y="2116138"/>
            <a:ext cx="1974850" cy="184666"/>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en-US" altLang="zh-CN" sz="1200" dirty="0">
                <a:solidFill>
                  <a:srgbClr val="444444"/>
                </a:solidFill>
                <a:ea typeface="Open Sans Semibold"/>
                <a:cs typeface="Arial" charset="0"/>
              </a:rPr>
              <a:t>Stores </a:t>
            </a:r>
          </a:p>
        </p:txBody>
      </p:sp>
      <p:sp>
        <p:nvSpPr>
          <p:cNvPr id="133" name="Rectangle 132"/>
          <p:cNvSpPr/>
          <p:nvPr/>
        </p:nvSpPr>
        <p:spPr bwMode="gray">
          <a:xfrm>
            <a:off x="203199" y="2432050"/>
            <a:ext cx="8736243" cy="400050"/>
          </a:xfrm>
          <a:prstGeom prst="rect">
            <a:avLst/>
          </a:prstGeom>
          <a:solidFill>
            <a:srgbClr val="F2F2F2"/>
          </a:solid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lang="en-US" sz="1000" dirty="0">
                <a:solidFill>
                  <a:srgbClr val="444444"/>
                </a:solidFill>
                <a:ea typeface="Open Sans"/>
                <a:cs typeface="Arial" charset="0"/>
              </a:rPr>
              <a:t> Name					          Address 		                                Details</a:t>
            </a:r>
          </a:p>
        </p:txBody>
      </p:sp>
      <p:sp>
        <p:nvSpPr>
          <p:cNvPr id="57" name="TextBox 56"/>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58" name="TextBox 57"/>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60" name="Straight Connector 59"/>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p:cNvPicPr>
          <p:nvPr/>
        </p:nvPicPr>
        <p:blipFill>
          <a:blip r:embed="rId4"/>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42330814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List Reporting</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Filtered List Report</a:t>
            </a:r>
          </a:p>
        </p:txBody>
      </p:sp>
    </p:spTree>
    <p:extLst>
      <p:ext uri="{BB962C8B-B14F-4D97-AF65-F5344CB8AC3E}">
        <p14:creationId xmlns:p14="http://schemas.microsoft.com/office/powerpoint/2010/main" val="7012124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9144000" cy="6858000"/>
            <a:chOff x="1123950" y="736600"/>
            <a:chExt cx="2870200" cy="5092700"/>
          </a:xfrm>
        </p:grpSpPr>
        <p:sp>
          <p:nvSpPr>
            <p:cNvPr id="31" name="Rectangle 30"/>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2" name="Rectangle 31"/>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0" name="Rectangle 19"/>
          <p:cNvSpPr/>
          <p:nvPr/>
        </p:nvSpPr>
        <p:spPr>
          <a:xfrm>
            <a:off x="0" y="424544"/>
            <a:ext cx="9146083" cy="3808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Rectangle 1"/>
          <p:cNvSpPr/>
          <p:nvPr/>
        </p:nvSpPr>
        <p:spPr>
          <a:xfrm>
            <a:off x="0" y="805856"/>
            <a:ext cx="9146083" cy="1284882"/>
          </a:xfrm>
          <a:prstGeom prst="rect">
            <a:avLst/>
          </a:prstGeom>
          <a:solidFill>
            <a:srgbClr val="EDF1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21" name="Straight Connector 20"/>
          <p:cNvCxnSpPr/>
          <p:nvPr/>
        </p:nvCxnSpPr>
        <p:spPr>
          <a:xfrm>
            <a:off x="0" y="811973"/>
            <a:ext cx="91440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0" y="493219"/>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nvGrpSpPr>
          <p:cNvPr id="5" name="Group 4"/>
          <p:cNvGrpSpPr/>
          <p:nvPr/>
        </p:nvGrpSpPr>
        <p:grpSpPr>
          <a:xfrm>
            <a:off x="2083" y="0"/>
            <a:ext cx="9144000" cy="423865"/>
            <a:chOff x="0" y="0"/>
            <a:chExt cx="9144000" cy="423865"/>
          </a:xfrm>
        </p:grpSpPr>
        <p:sp>
          <p:nvSpPr>
            <p:cNvPr id="9" name="Rectangle 8"/>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Connector 13"/>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6" name="Rectangle 15"/>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439473" y="526685"/>
            <a:ext cx="8265056"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Application Title</a:t>
            </a:r>
          </a:p>
        </p:txBody>
      </p:sp>
      <p:grpSp>
        <p:nvGrpSpPr>
          <p:cNvPr id="27" name="Group 26"/>
          <p:cNvGrpSpPr/>
          <p:nvPr/>
        </p:nvGrpSpPr>
        <p:grpSpPr>
          <a:xfrm>
            <a:off x="307012" y="984982"/>
            <a:ext cx="2273226" cy="246221"/>
            <a:chOff x="307012" y="1208997"/>
            <a:chExt cx="2273226" cy="246221"/>
          </a:xfrm>
        </p:grpSpPr>
        <p:sp>
          <p:nvSpPr>
            <p:cNvPr id="28" name="TextBox 27"/>
            <p:cNvSpPr txBox="1"/>
            <p:nvPr/>
          </p:nvSpPr>
          <p:spPr>
            <a:xfrm>
              <a:off x="307012" y="1208997"/>
              <a:ext cx="2273226"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dirty="0">
                  <a:solidFill>
                    <a:schemeClr val="tx1">
                      <a:lumMod val="75000"/>
                      <a:lumOff val="25000"/>
                    </a:schemeClr>
                  </a:solidFill>
                  <a:latin typeface="Arial" panose="020B0604020202020204" pitchFamily="34" charset="0"/>
                  <a:ea typeface="Open Sans" pitchFamily="34" charset="0"/>
                  <a:cs typeface="Arial" panose="020B0604020202020204" pitchFamily="34" charset="0"/>
                </a:rPr>
                <a:t>Variant Name</a:t>
              </a:r>
            </a:p>
          </p:txBody>
        </p:sp>
        <p:sp>
          <p:nvSpPr>
            <p:cNvPr id="29" name="Rectangle 362"/>
            <p:cNvSpPr>
              <a:spLocks noChangeArrowheads="1"/>
            </p:cNvSpPr>
            <p:nvPr/>
          </p:nvSpPr>
          <p:spPr bwMode="auto">
            <a:xfrm>
              <a:off x="1766365" y="1247039"/>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900" dirty="0">
                  <a:solidFill>
                    <a:srgbClr val="404040"/>
                  </a:solidFill>
                  <a:latin typeface="SAP-icons" pitchFamily="2" charset="0"/>
                </a:rPr>
                <a:t></a:t>
              </a:r>
              <a:endParaRPr lang="en-US" sz="900" dirty="0">
                <a:solidFill>
                  <a:srgbClr val="404040"/>
                </a:solidFill>
                <a:latin typeface="SAP-icons" pitchFamily="2" charset="0"/>
                <a:cs typeface="Arial" pitchFamily="34" charset="0"/>
              </a:endParaRPr>
            </a:p>
          </p:txBody>
        </p:sp>
      </p:grpSp>
      <p:sp>
        <p:nvSpPr>
          <p:cNvPr id="42" name="Rectangle 23"/>
          <p:cNvSpPr>
            <a:spLocks noChangeArrowheads="1"/>
          </p:cNvSpPr>
          <p:nvPr/>
        </p:nvSpPr>
        <p:spPr bwMode="auto">
          <a:xfrm>
            <a:off x="297040" y="1397003"/>
            <a:ext cx="3635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Status</a:t>
            </a:r>
            <a:endParaRPr lang="en-US" sz="2800" dirty="0">
              <a:solidFill>
                <a:prstClr val="black"/>
              </a:solidFill>
              <a:latin typeface="Arial" pitchFamily="34" charset="0"/>
              <a:cs typeface="Arial" pitchFamily="34" charset="0"/>
            </a:endParaRPr>
          </a:p>
        </p:txBody>
      </p:sp>
      <p:sp>
        <p:nvSpPr>
          <p:cNvPr id="43" name="Rectangle 350"/>
          <p:cNvSpPr>
            <a:spLocks noChangeArrowheads="1"/>
          </p:cNvSpPr>
          <p:nvPr/>
        </p:nvSpPr>
        <p:spPr bwMode="auto">
          <a:xfrm>
            <a:off x="290144" y="1581162"/>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a:latin typeface="Arial" pitchFamily="34" charset="0"/>
                <a:ea typeface="Open Sans" pitchFamily="34" charset="0"/>
                <a:cs typeface="Arial" pitchFamily="34" charset="0"/>
              </a:rPr>
              <a:t>Open</a:t>
            </a:r>
          </a:p>
        </p:txBody>
      </p:sp>
      <p:sp>
        <p:nvSpPr>
          <p:cNvPr id="44" name="TextBox 43"/>
          <p:cNvSpPr txBox="1"/>
          <p:nvPr/>
        </p:nvSpPr>
        <p:spPr>
          <a:xfrm>
            <a:off x="1692721" y="1562337"/>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p>
        </p:txBody>
      </p:sp>
      <p:sp>
        <p:nvSpPr>
          <p:cNvPr id="47" name="Rectangle 23"/>
          <p:cNvSpPr>
            <a:spLocks noChangeArrowheads="1"/>
          </p:cNvSpPr>
          <p:nvPr/>
        </p:nvSpPr>
        <p:spPr bwMode="auto">
          <a:xfrm>
            <a:off x="2203426" y="1397003"/>
            <a:ext cx="55463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Customer</a:t>
            </a:r>
            <a:endParaRPr lang="en-US" sz="2800" dirty="0">
              <a:solidFill>
                <a:prstClr val="black"/>
              </a:solidFill>
              <a:latin typeface="Arial" pitchFamily="34" charset="0"/>
              <a:cs typeface="Arial" pitchFamily="34" charset="0"/>
            </a:endParaRPr>
          </a:p>
        </p:txBody>
      </p:sp>
      <p:grpSp>
        <p:nvGrpSpPr>
          <p:cNvPr id="48" name="Group 47"/>
          <p:cNvGrpSpPr/>
          <p:nvPr/>
        </p:nvGrpSpPr>
        <p:grpSpPr>
          <a:xfrm>
            <a:off x="2203426" y="1562337"/>
            <a:ext cx="1768321" cy="307773"/>
            <a:chOff x="290144" y="1662360"/>
            <a:chExt cx="1768321" cy="307773"/>
          </a:xfrm>
        </p:grpSpPr>
        <p:sp>
          <p:nvSpPr>
            <p:cNvPr id="49" name="Rectangle 350"/>
            <p:cNvSpPr>
              <a:spLocks noChangeArrowheads="1"/>
            </p:cNvSpPr>
            <p:nvPr/>
          </p:nvSpPr>
          <p:spPr bwMode="auto">
            <a:xfrm>
              <a:off x="290144" y="1681185"/>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a:latin typeface="Arial" pitchFamily="34" charset="0"/>
                  <a:ea typeface="Open Sans" pitchFamily="34" charset="0"/>
                  <a:cs typeface="Arial" pitchFamily="34" charset="0"/>
                </a:rPr>
                <a:t>ACME</a:t>
              </a:r>
            </a:p>
          </p:txBody>
        </p:sp>
        <p:sp>
          <p:nvSpPr>
            <p:cNvPr id="50" name="TextBox 49"/>
            <p:cNvSpPr txBox="1"/>
            <p:nvPr/>
          </p:nvSpPr>
          <p:spPr>
            <a:xfrm>
              <a:off x="1692721" y="1662360"/>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grpSp>
      <p:sp>
        <p:nvSpPr>
          <p:cNvPr id="53" name="Rectangle 23"/>
          <p:cNvSpPr>
            <a:spLocks noChangeArrowheads="1"/>
          </p:cNvSpPr>
          <p:nvPr/>
        </p:nvSpPr>
        <p:spPr bwMode="auto">
          <a:xfrm>
            <a:off x="4119752" y="1397003"/>
            <a:ext cx="88646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Company Code</a:t>
            </a:r>
            <a:endParaRPr lang="en-US" sz="2800" dirty="0">
              <a:solidFill>
                <a:prstClr val="black"/>
              </a:solidFill>
              <a:latin typeface="Arial" pitchFamily="34" charset="0"/>
              <a:cs typeface="Arial" pitchFamily="34" charset="0"/>
            </a:endParaRPr>
          </a:p>
        </p:txBody>
      </p:sp>
      <p:grpSp>
        <p:nvGrpSpPr>
          <p:cNvPr id="54" name="Group 53"/>
          <p:cNvGrpSpPr/>
          <p:nvPr/>
        </p:nvGrpSpPr>
        <p:grpSpPr>
          <a:xfrm>
            <a:off x="4119752" y="1562337"/>
            <a:ext cx="1768321" cy="307773"/>
            <a:chOff x="290144" y="1662360"/>
            <a:chExt cx="1768321" cy="307773"/>
          </a:xfrm>
        </p:grpSpPr>
        <p:sp>
          <p:nvSpPr>
            <p:cNvPr id="55" name="Rectangle 350"/>
            <p:cNvSpPr>
              <a:spLocks noChangeArrowheads="1"/>
            </p:cNvSpPr>
            <p:nvPr/>
          </p:nvSpPr>
          <p:spPr bwMode="auto">
            <a:xfrm>
              <a:off x="290144" y="1681185"/>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endParaRPr lang="en-US" sz="1000" dirty="0">
                <a:latin typeface="Arial" pitchFamily="34" charset="0"/>
                <a:ea typeface="Open Sans" pitchFamily="34" charset="0"/>
                <a:cs typeface="Arial" pitchFamily="34" charset="0"/>
              </a:endParaRPr>
            </a:p>
          </p:txBody>
        </p:sp>
        <p:sp>
          <p:nvSpPr>
            <p:cNvPr id="56" name="TextBox 55"/>
            <p:cNvSpPr txBox="1"/>
            <p:nvPr/>
          </p:nvSpPr>
          <p:spPr>
            <a:xfrm>
              <a:off x="1692721" y="1662360"/>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grpSp>
      <p:grpSp>
        <p:nvGrpSpPr>
          <p:cNvPr id="60" name="Group 59"/>
          <p:cNvGrpSpPr/>
          <p:nvPr/>
        </p:nvGrpSpPr>
        <p:grpSpPr>
          <a:xfrm>
            <a:off x="2214067" y="1531839"/>
            <a:ext cx="1087995" cy="353848"/>
            <a:chOff x="433428" y="2213059"/>
            <a:chExt cx="1087995" cy="353848"/>
          </a:xfrm>
        </p:grpSpPr>
        <p:sp>
          <p:nvSpPr>
            <p:cNvPr id="57" name="Rounded Rectangle 56"/>
            <p:cNvSpPr/>
            <p:nvPr/>
          </p:nvSpPr>
          <p:spPr bwMode="gray">
            <a:xfrm>
              <a:off x="451447" y="2285998"/>
              <a:ext cx="992178" cy="215900"/>
            </a:xfrm>
            <a:prstGeom prst="roundRect">
              <a:avLst/>
            </a:prstGeom>
            <a:solidFill>
              <a:srgbClr val="F7F7F7"/>
            </a:solidFill>
            <a:ln w="6350" algn="ctr">
              <a:solidFill>
                <a:srgbClr val="BFBFB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8" name="Rectangle 57"/>
            <p:cNvSpPr/>
            <p:nvPr/>
          </p:nvSpPr>
          <p:spPr bwMode="gray">
            <a:xfrm>
              <a:off x="433428" y="2213059"/>
              <a:ext cx="931362" cy="353848"/>
            </a:xfrm>
            <a:prstGeom prst="rect">
              <a:avLst/>
            </a:prstGeom>
            <a:noFill/>
            <a:ln w="190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de-DE" sz="1000" kern="0" dirty="0">
                  <a:latin typeface="HelveticaNeueLT Std Med Ext" pitchFamily="34" charset="0"/>
                  <a:ea typeface="Arial Unicode MS" pitchFamily="34" charset="-128"/>
                  <a:cs typeface="Arial Unicode MS" pitchFamily="34" charset="-128"/>
                </a:rPr>
                <a:t>Customer 1</a:t>
              </a:r>
              <a:endParaRPr lang="en-US" sz="1000" kern="0" dirty="0">
                <a:latin typeface="HelveticaNeueLT Std Med Ext" pitchFamily="34" charset="0"/>
                <a:ea typeface="Arial Unicode MS" pitchFamily="34" charset="-128"/>
                <a:cs typeface="Arial Unicode MS" pitchFamily="34" charset="-128"/>
              </a:endParaRPr>
            </a:p>
          </p:txBody>
        </p:sp>
        <p:sp>
          <p:nvSpPr>
            <p:cNvPr id="59" name="TextBox 58"/>
            <p:cNvSpPr txBox="1"/>
            <p:nvPr/>
          </p:nvSpPr>
          <p:spPr>
            <a:xfrm>
              <a:off x="1089942" y="2290761"/>
              <a:ext cx="431481"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SAP-icons" pitchFamily="2" charset="0"/>
                </a:rPr>
                <a:t></a:t>
              </a:r>
            </a:p>
          </p:txBody>
        </p:sp>
      </p:grpSp>
      <p:sp>
        <p:nvSpPr>
          <p:cNvPr id="72" name="Rectangle 71"/>
          <p:cNvSpPr/>
          <p:nvPr/>
        </p:nvSpPr>
        <p:spPr bwMode="gray">
          <a:xfrm>
            <a:off x="8197749" y="1581200"/>
            <a:ext cx="759107" cy="266362"/>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prstClr val="black"/>
                </a:solidFill>
                <a:latin typeface="Arial" pitchFamily="34" charset="0"/>
                <a:ea typeface="Open Sans" pitchFamily="34" charset="0"/>
                <a:cs typeface="Arial" pitchFamily="34" charset="0"/>
              </a:rPr>
              <a:t>Search</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3" name="Rectangle 72"/>
          <p:cNvSpPr/>
          <p:nvPr/>
        </p:nvSpPr>
        <p:spPr bwMode="gray">
          <a:xfrm>
            <a:off x="7462566" y="1581200"/>
            <a:ext cx="604845" cy="266362"/>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prstClr val="black"/>
                </a:solidFill>
                <a:latin typeface="Arial" pitchFamily="34" charset="0"/>
                <a:ea typeface="Open Sans" pitchFamily="34" charset="0"/>
                <a:cs typeface="Arial" pitchFamily="34" charset="0"/>
              </a:rPr>
              <a:t>Reset</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aphicFrame>
        <p:nvGraphicFramePr>
          <p:cNvPr id="61" name="Table 60"/>
          <p:cNvGraphicFramePr>
            <a:graphicFrameLocks noGrp="1"/>
          </p:cNvGraphicFramePr>
          <p:nvPr>
            <p:extLst>
              <p:ext uri="{D42A27DB-BD31-4B8C-83A1-F6EECF244321}">
                <p14:modId xmlns:p14="http://schemas.microsoft.com/office/powerpoint/2010/main" val="1061775131"/>
              </p:ext>
            </p:extLst>
          </p:nvPr>
        </p:nvGraphicFramePr>
        <p:xfrm>
          <a:off x="284901" y="2599045"/>
          <a:ext cx="8676605" cy="4069248"/>
        </p:xfrm>
        <a:graphic>
          <a:graphicData uri="http://schemas.openxmlformats.org/drawingml/2006/table">
            <a:tbl>
              <a:tblPr firstRow="1" bandRow="1">
                <a:solidFill>
                  <a:schemeClr val="bg1"/>
                </a:solidFill>
                <a:tableStyleId>{2D5ABB26-0587-4C30-8999-92F81FD0307C}</a:tableStyleId>
              </a:tblPr>
              <a:tblGrid>
                <a:gridCol w="1269587">
                  <a:extLst>
                    <a:ext uri="{9D8B030D-6E8A-4147-A177-3AD203B41FA5}">
                      <a16:colId xmlns:a16="http://schemas.microsoft.com/office/drawing/2014/main" val="20000"/>
                    </a:ext>
                  </a:extLst>
                </a:gridCol>
                <a:gridCol w="2101332">
                  <a:extLst>
                    <a:ext uri="{9D8B030D-6E8A-4147-A177-3AD203B41FA5}">
                      <a16:colId xmlns:a16="http://schemas.microsoft.com/office/drawing/2014/main" val="20001"/>
                    </a:ext>
                  </a:extLst>
                </a:gridCol>
                <a:gridCol w="684979">
                  <a:extLst>
                    <a:ext uri="{9D8B030D-6E8A-4147-A177-3AD203B41FA5}">
                      <a16:colId xmlns:a16="http://schemas.microsoft.com/office/drawing/2014/main" val="20002"/>
                    </a:ext>
                  </a:extLst>
                </a:gridCol>
                <a:gridCol w="1319374">
                  <a:extLst>
                    <a:ext uri="{9D8B030D-6E8A-4147-A177-3AD203B41FA5}">
                      <a16:colId xmlns:a16="http://schemas.microsoft.com/office/drawing/2014/main" val="20003"/>
                    </a:ext>
                  </a:extLst>
                </a:gridCol>
                <a:gridCol w="2707856">
                  <a:extLst>
                    <a:ext uri="{9D8B030D-6E8A-4147-A177-3AD203B41FA5}">
                      <a16:colId xmlns:a16="http://schemas.microsoft.com/office/drawing/2014/main" val="20004"/>
                    </a:ext>
                  </a:extLst>
                </a:gridCol>
                <a:gridCol w="385197">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tblGrid>
              <a:tr h="2934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Customer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dirty="0">
                          <a:solidFill>
                            <a:prstClr val="black"/>
                          </a:solidFill>
                          <a:latin typeface="Arial" panose="020B0604020202020204" pitchFamily="34" charset="0"/>
                          <a:cs typeface="Arial" panose="020B0604020202020204" pitchFamily="34" charset="0"/>
                        </a:rPr>
                        <a:t>Description</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algn="r"/>
                      <a:r>
                        <a:rPr lang="en-US" sz="1000" b="0" dirty="0">
                          <a:solidFill>
                            <a:prstClr val="black"/>
                          </a:solidFill>
                          <a:latin typeface="Arial" panose="020B0604020202020204" pitchFamily="34" charset="0"/>
                          <a:cs typeface="Arial" panose="020B0604020202020204" pitchFamily="34" charset="0"/>
                        </a:rPr>
                        <a:t>Status</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Company Code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Offset Account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b="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endParaRPr lang="en-US" sz="1000" b="1"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10000"/>
                  </a:ext>
                </a:extLst>
              </a:tr>
              <a:tr h="3146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4F81BD"/>
                          </a:solidFill>
                          <a:latin typeface="Arial" panose="020B0604020202020204" pitchFamily="34" charset="0"/>
                          <a:cs typeface="Arial" panose="020B0604020202020204" pitchFamily="34" charset="0"/>
                        </a:rPr>
                        <a:t>90000201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100450003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90000213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200776544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90000183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90000623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000322235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90000871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90007211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90002121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000678388</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000678755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8"/>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000678324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9"/>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90381122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0"/>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92192911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000678365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1"/>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90000371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000678764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2"/>
                  </a:ext>
                </a:extLst>
              </a:tr>
            </a:tbl>
          </a:graphicData>
        </a:graphic>
      </p:graphicFrame>
      <p:sp>
        <p:nvSpPr>
          <p:cNvPr id="63" name="Rectangle 62"/>
          <p:cNvSpPr/>
          <p:nvPr/>
        </p:nvSpPr>
        <p:spPr>
          <a:xfrm>
            <a:off x="8790676" y="3028477"/>
            <a:ext cx="131376" cy="865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23"/>
          <p:cNvSpPr>
            <a:spLocks noChangeArrowheads="1"/>
          </p:cNvSpPr>
          <p:nvPr/>
        </p:nvSpPr>
        <p:spPr bwMode="auto">
          <a:xfrm>
            <a:off x="295242" y="2284045"/>
            <a:ext cx="66684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b="1" dirty="0">
                <a:latin typeface="Arial" pitchFamily="34" charset="0"/>
                <a:ea typeface="Open Sans" pitchFamily="34" charset="0"/>
                <a:cs typeface="Arial" pitchFamily="34" charset="0"/>
              </a:rPr>
              <a:t>Items (223)</a:t>
            </a:r>
            <a:endParaRPr lang="en-US" sz="2800" b="1" dirty="0">
              <a:latin typeface="Arial" pitchFamily="34" charset="0"/>
              <a:cs typeface="Arial" pitchFamily="34" charset="0"/>
            </a:endParaRPr>
          </a:p>
        </p:txBody>
      </p:sp>
      <p:pic>
        <p:nvPicPr>
          <p:cNvPr id="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2" y="294963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2" y="3251888"/>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3" y="357094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388307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20707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499964"/>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847626"/>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165726"/>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487601"/>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795631"/>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609328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6406853"/>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TextBox 70"/>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74" name="TextBox 73"/>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76" name="Straight Connector 75"/>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7" name="Picture 76"/>
          <p:cNvPicPr>
            <a:picLocks noChangeAspect="1"/>
          </p:cNvPicPr>
          <p:nvPr/>
        </p:nvPicPr>
        <p:blipFill>
          <a:blip r:embed="rId4"/>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27225486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List Reporting</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Categorized List Report</a:t>
            </a:r>
          </a:p>
        </p:txBody>
      </p:sp>
    </p:spTree>
    <p:extLst>
      <p:ext uri="{BB962C8B-B14F-4D97-AF65-F5344CB8AC3E}">
        <p14:creationId xmlns:p14="http://schemas.microsoft.com/office/powerpoint/2010/main" val="2107299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9144000" cy="6858000"/>
            <a:chOff x="1123950" y="736600"/>
            <a:chExt cx="2870200" cy="5092700"/>
          </a:xfrm>
        </p:grpSpPr>
        <p:sp>
          <p:nvSpPr>
            <p:cNvPr id="31" name="Rectangle 30"/>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2" name="Rectangle 31"/>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0" name="Rectangle 19"/>
          <p:cNvSpPr/>
          <p:nvPr/>
        </p:nvSpPr>
        <p:spPr>
          <a:xfrm>
            <a:off x="0" y="424544"/>
            <a:ext cx="9146083" cy="3808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Rectangle 1"/>
          <p:cNvSpPr/>
          <p:nvPr/>
        </p:nvSpPr>
        <p:spPr>
          <a:xfrm>
            <a:off x="0" y="1665111"/>
            <a:ext cx="9146083" cy="44539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21" name="Straight Connector 20"/>
          <p:cNvCxnSpPr/>
          <p:nvPr/>
        </p:nvCxnSpPr>
        <p:spPr>
          <a:xfrm>
            <a:off x="0" y="811973"/>
            <a:ext cx="91440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0" y="493219"/>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nvGrpSpPr>
          <p:cNvPr id="5" name="Group 4"/>
          <p:cNvGrpSpPr/>
          <p:nvPr/>
        </p:nvGrpSpPr>
        <p:grpSpPr>
          <a:xfrm>
            <a:off x="2083" y="0"/>
            <a:ext cx="9144000" cy="423865"/>
            <a:chOff x="0" y="0"/>
            <a:chExt cx="9144000" cy="423865"/>
          </a:xfrm>
        </p:grpSpPr>
        <p:sp>
          <p:nvSpPr>
            <p:cNvPr id="9" name="Rectangle 8"/>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Connector 13"/>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6" name="Rectangle 15"/>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439473" y="526685"/>
            <a:ext cx="8265056"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Application Title</a:t>
            </a:r>
          </a:p>
        </p:txBody>
      </p:sp>
      <p:graphicFrame>
        <p:nvGraphicFramePr>
          <p:cNvPr id="62" name="Table 61"/>
          <p:cNvGraphicFramePr>
            <a:graphicFrameLocks noGrp="1"/>
          </p:cNvGraphicFramePr>
          <p:nvPr>
            <p:extLst>
              <p:ext uri="{D42A27DB-BD31-4B8C-83A1-F6EECF244321}">
                <p14:modId xmlns:p14="http://schemas.microsoft.com/office/powerpoint/2010/main" val="1629017360"/>
              </p:ext>
            </p:extLst>
          </p:nvPr>
        </p:nvGraphicFramePr>
        <p:xfrm>
          <a:off x="0" y="2087316"/>
          <a:ext cx="9134080" cy="4120655"/>
        </p:xfrm>
        <a:graphic>
          <a:graphicData uri="http://schemas.openxmlformats.org/drawingml/2006/table">
            <a:tbl>
              <a:tblPr firstRow="1" bandRow="1">
                <a:solidFill>
                  <a:schemeClr val="bg1"/>
                </a:solidFill>
                <a:tableStyleId>{2D5ABB26-0587-4C30-8999-92F81FD0307C}</a:tableStyleId>
              </a:tblPr>
              <a:tblGrid>
                <a:gridCol w="1369874">
                  <a:extLst>
                    <a:ext uri="{9D8B030D-6E8A-4147-A177-3AD203B41FA5}">
                      <a16:colId xmlns:a16="http://schemas.microsoft.com/office/drawing/2014/main" val="20000"/>
                    </a:ext>
                  </a:extLst>
                </a:gridCol>
                <a:gridCol w="2444460">
                  <a:extLst>
                    <a:ext uri="{9D8B030D-6E8A-4147-A177-3AD203B41FA5}">
                      <a16:colId xmlns:a16="http://schemas.microsoft.com/office/drawing/2014/main" val="20001"/>
                    </a:ext>
                  </a:extLst>
                </a:gridCol>
                <a:gridCol w="561945">
                  <a:extLst>
                    <a:ext uri="{9D8B030D-6E8A-4147-A177-3AD203B41FA5}">
                      <a16:colId xmlns:a16="http://schemas.microsoft.com/office/drawing/2014/main" val="20002"/>
                    </a:ext>
                  </a:extLst>
                </a:gridCol>
                <a:gridCol w="1423594">
                  <a:extLst>
                    <a:ext uri="{9D8B030D-6E8A-4147-A177-3AD203B41FA5}">
                      <a16:colId xmlns:a16="http://schemas.microsoft.com/office/drawing/2014/main" val="20003"/>
                    </a:ext>
                  </a:extLst>
                </a:gridCol>
                <a:gridCol w="2984787">
                  <a:extLst>
                    <a:ext uri="{9D8B030D-6E8A-4147-A177-3AD203B41FA5}">
                      <a16:colId xmlns:a16="http://schemas.microsoft.com/office/drawing/2014/main" val="20004"/>
                    </a:ext>
                  </a:extLst>
                </a:gridCol>
                <a:gridCol w="349420">
                  <a:extLst>
                    <a:ext uri="{9D8B030D-6E8A-4147-A177-3AD203B41FA5}">
                      <a16:colId xmlns:a16="http://schemas.microsoft.com/office/drawing/2014/main" val="20005"/>
                    </a:ext>
                  </a:extLst>
                </a:gridCol>
              </a:tblGrid>
              <a:tr h="2971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Customer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dirty="0">
                          <a:solidFill>
                            <a:prstClr val="black"/>
                          </a:solidFill>
                          <a:latin typeface="Arial" panose="020B0604020202020204" pitchFamily="34" charset="0"/>
                          <a:cs typeface="Arial" panose="020B0604020202020204" pitchFamily="34" charset="0"/>
                        </a:rPr>
                        <a:t>Description</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algn="r"/>
                      <a:r>
                        <a:rPr lang="en-US" sz="1000" b="0" dirty="0">
                          <a:solidFill>
                            <a:prstClr val="black"/>
                          </a:solidFill>
                          <a:latin typeface="Arial" panose="020B0604020202020204" pitchFamily="34" charset="0"/>
                          <a:cs typeface="Arial" panose="020B0604020202020204" pitchFamily="34" charset="0"/>
                        </a:rPr>
                        <a:t>Status</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Company Code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Offset Account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b="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10000"/>
                  </a:ext>
                </a:extLst>
              </a:tr>
              <a:tr h="3186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4F81BD"/>
                          </a:solidFill>
                          <a:latin typeface="Arial" panose="020B0604020202020204" pitchFamily="34" charset="0"/>
                          <a:cs typeface="Arial" panose="020B0604020202020204" pitchFamily="34" charset="0"/>
                        </a:rPr>
                        <a:t>90000201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100450003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90000213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200776544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90000183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90000623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000322235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90000871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90007211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90002121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000678388</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000678755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000678324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90381122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92192911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000678365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1"/>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90000371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000678764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2"/>
                  </a:ext>
                </a:extLst>
              </a:tr>
            </a:tbl>
          </a:graphicData>
        </a:graphic>
      </p:graphicFrame>
      <p:sp>
        <p:nvSpPr>
          <p:cNvPr id="52" name="Rectangle 23"/>
          <p:cNvSpPr>
            <a:spLocks noChangeArrowheads="1"/>
          </p:cNvSpPr>
          <p:nvPr/>
        </p:nvSpPr>
        <p:spPr bwMode="auto">
          <a:xfrm>
            <a:off x="117187" y="1819799"/>
            <a:ext cx="58990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b="1" dirty="0">
                <a:latin typeface="Arial" pitchFamily="34" charset="0"/>
                <a:ea typeface="Open Sans" pitchFamily="34" charset="0"/>
                <a:cs typeface="Arial" pitchFamily="34" charset="0"/>
              </a:rPr>
              <a:t>Open (12)</a:t>
            </a:r>
            <a:endParaRPr lang="en-US" sz="2800" b="1" dirty="0">
              <a:latin typeface="Arial" pitchFamily="34" charset="0"/>
              <a:cs typeface="Arial" pitchFamily="34" charset="0"/>
            </a:endParaRPr>
          </a:p>
        </p:txBody>
      </p:sp>
      <p:pic>
        <p:nvPicPr>
          <p:cNvPr id="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2441646"/>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274389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3051079"/>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3375079"/>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3699079"/>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3991973"/>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4339635"/>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4657735"/>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497961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529951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5597166"/>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5845572"/>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Rectangle 23"/>
          <p:cNvSpPr>
            <a:spLocks noChangeArrowheads="1"/>
          </p:cNvSpPr>
          <p:nvPr/>
        </p:nvSpPr>
        <p:spPr bwMode="auto">
          <a:xfrm>
            <a:off x="706620" y="925541"/>
            <a:ext cx="14106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latin typeface="Arial" pitchFamily="34" charset="0"/>
                <a:cs typeface="Arial" pitchFamily="34" charset="0"/>
              </a:rPr>
              <a:t>12</a:t>
            </a:r>
            <a:endParaRPr lang="en-US" sz="2800" dirty="0">
              <a:latin typeface="Arial" pitchFamily="34" charset="0"/>
              <a:cs typeface="Arial" pitchFamily="34" charset="0"/>
            </a:endParaRPr>
          </a:p>
        </p:txBody>
      </p:sp>
      <p:sp>
        <p:nvSpPr>
          <p:cNvPr id="65" name="Rectangle 23"/>
          <p:cNvSpPr>
            <a:spLocks noChangeArrowheads="1"/>
          </p:cNvSpPr>
          <p:nvPr/>
        </p:nvSpPr>
        <p:spPr bwMode="auto">
          <a:xfrm>
            <a:off x="270826" y="1389368"/>
            <a:ext cx="31098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Open</a:t>
            </a:r>
            <a:endParaRPr lang="en-US" sz="2800" dirty="0">
              <a:solidFill>
                <a:prstClr val="black"/>
              </a:solidFill>
              <a:latin typeface="Arial" pitchFamily="34" charset="0"/>
              <a:cs typeface="Arial" pitchFamily="34" charset="0"/>
            </a:endParaRPr>
          </a:p>
        </p:txBody>
      </p:sp>
      <p:sp>
        <p:nvSpPr>
          <p:cNvPr id="67" name="Oval 66"/>
          <p:cNvSpPr/>
          <p:nvPr/>
        </p:nvSpPr>
        <p:spPr bwMode="gray">
          <a:xfrm>
            <a:off x="211434" y="920515"/>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a:rPr>
              <a:t> </a:t>
            </a:r>
            <a:endParaRPr lang="en-US" sz="1600" dirty="0">
              <a:solidFill>
                <a:schemeClr val="bg1"/>
              </a:solidFill>
              <a:latin typeface="SAP-icons" pitchFamily="2" charset="0"/>
            </a:endParaRPr>
          </a:p>
        </p:txBody>
      </p:sp>
      <p:sp>
        <p:nvSpPr>
          <p:cNvPr id="3" name="Rectangle 2"/>
          <p:cNvSpPr/>
          <p:nvPr/>
        </p:nvSpPr>
        <p:spPr>
          <a:xfrm>
            <a:off x="221827" y="16193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69" name="Straight Connector 68"/>
          <p:cNvCxnSpPr/>
          <p:nvPr/>
        </p:nvCxnSpPr>
        <p:spPr>
          <a:xfrm>
            <a:off x="-9920" y="1655569"/>
            <a:ext cx="91440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89" name="Oval 88"/>
          <p:cNvSpPr/>
          <p:nvPr/>
        </p:nvSpPr>
        <p:spPr bwMode="gray">
          <a:xfrm>
            <a:off x="1059304" y="920515"/>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a:rPr>
              <a:t></a:t>
            </a:r>
            <a:endParaRPr lang="en-US" sz="1600" dirty="0">
              <a:solidFill>
                <a:srgbClr val="009DE0"/>
              </a:solidFill>
              <a:latin typeface="SAP-icons" pitchFamily="2" charset="0"/>
            </a:endParaRPr>
          </a:p>
        </p:txBody>
      </p:sp>
      <p:sp>
        <p:nvSpPr>
          <p:cNvPr id="90" name="Rectangle 23"/>
          <p:cNvSpPr>
            <a:spLocks noChangeArrowheads="1"/>
          </p:cNvSpPr>
          <p:nvPr/>
        </p:nvSpPr>
        <p:spPr bwMode="auto">
          <a:xfrm>
            <a:off x="1518364" y="925541"/>
            <a:ext cx="14106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latin typeface="Arial" pitchFamily="34" charset="0"/>
                <a:cs typeface="Arial" pitchFamily="34" charset="0"/>
              </a:rPr>
              <a:t>31</a:t>
            </a:r>
            <a:endParaRPr lang="en-US" sz="2800" dirty="0">
              <a:latin typeface="Arial" pitchFamily="34" charset="0"/>
              <a:cs typeface="Arial" pitchFamily="34" charset="0"/>
            </a:endParaRPr>
          </a:p>
        </p:txBody>
      </p:sp>
      <p:sp>
        <p:nvSpPr>
          <p:cNvPr id="91" name="Rectangle 23"/>
          <p:cNvSpPr>
            <a:spLocks noChangeArrowheads="1"/>
          </p:cNvSpPr>
          <p:nvPr/>
        </p:nvSpPr>
        <p:spPr bwMode="auto">
          <a:xfrm>
            <a:off x="975022" y="1389368"/>
            <a:ext cx="6524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In Progress</a:t>
            </a:r>
            <a:endParaRPr lang="en-US" sz="2800" dirty="0">
              <a:solidFill>
                <a:prstClr val="black"/>
              </a:solidFill>
              <a:latin typeface="Arial" pitchFamily="34" charset="0"/>
              <a:cs typeface="Arial" pitchFamily="34" charset="0"/>
            </a:endParaRPr>
          </a:p>
        </p:txBody>
      </p:sp>
      <p:sp>
        <p:nvSpPr>
          <p:cNvPr id="92" name="Oval 91"/>
          <p:cNvSpPr/>
          <p:nvPr/>
        </p:nvSpPr>
        <p:spPr bwMode="gray">
          <a:xfrm>
            <a:off x="1873796" y="920515"/>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a:rPr>
              <a:t></a:t>
            </a:r>
            <a:endParaRPr lang="en-US" sz="1600" dirty="0">
              <a:solidFill>
                <a:srgbClr val="009DE0"/>
              </a:solidFill>
              <a:latin typeface="SAP-icons" pitchFamily="2" charset="0"/>
            </a:endParaRPr>
          </a:p>
        </p:txBody>
      </p:sp>
      <p:sp>
        <p:nvSpPr>
          <p:cNvPr id="93" name="Rectangle 23"/>
          <p:cNvSpPr>
            <a:spLocks noChangeArrowheads="1"/>
          </p:cNvSpPr>
          <p:nvPr/>
        </p:nvSpPr>
        <p:spPr bwMode="auto">
          <a:xfrm>
            <a:off x="2332856" y="925541"/>
            <a:ext cx="14106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latin typeface="Arial" pitchFamily="34" charset="0"/>
                <a:cs typeface="Arial" pitchFamily="34" charset="0"/>
              </a:rPr>
              <a:t>45</a:t>
            </a:r>
            <a:endParaRPr lang="en-US" sz="2800" dirty="0">
              <a:latin typeface="Arial" pitchFamily="34" charset="0"/>
              <a:cs typeface="Arial" pitchFamily="34" charset="0"/>
            </a:endParaRPr>
          </a:p>
        </p:txBody>
      </p:sp>
      <p:sp>
        <p:nvSpPr>
          <p:cNvPr id="94" name="Rectangle 23"/>
          <p:cNvSpPr>
            <a:spLocks noChangeArrowheads="1"/>
          </p:cNvSpPr>
          <p:nvPr/>
        </p:nvSpPr>
        <p:spPr bwMode="auto">
          <a:xfrm>
            <a:off x="1961516" y="1389368"/>
            <a:ext cx="26129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Sent</a:t>
            </a:r>
            <a:endParaRPr lang="en-US" sz="2800" dirty="0">
              <a:solidFill>
                <a:prstClr val="black"/>
              </a:solidFill>
              <a:latin typeface="Arial" pitchFamily="34" charset="0"/>
              <a:cs typeface="Arial" pitchFamily="34" charset="0"/>
            </a:endParaRPr>
          </a:p>
        </p:txBody>
      </p:sp>
      <p:sp>
        <p:nvSpPr>
          <p:cNvPr id="95" name="Oval 94"/>
          <p:cNvSpPr/>
          <p:nvPr/>
        </p:nvSpPr>
        <p:spPr bwMode="gray">
          <a:xfrm>
            <a:off x="2699486" y="920515"/>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a:rPr>
              <a:t></a:t>
            </a:r>
            <a:endParaRPr lang="en-US" sz="1600" dirty="0">
              <a:solidFill>
                <a:srgbClr val="009DE0"/>
              </a:solidFill>
              <a:latin typeface="SAP-icons" pitchFamily="2" charset="0"/>
            </a:endParaRPr>
          </a:p>
        </p:txBody>
      </p:sp>
      <p:sp>
        <p:nvSpPr>
          <p:cNvPr id="96" name="Rectangle 23"/>
          <p:cNvSpPr>
            <a:spLocks noChangeArrowheads="1"/>
          </p:cNvSpPr>
          <p:nvPr/>
        </p:nvSpPr>
        <p:spPr bwMode="auto">
          <a:xfrm>
            <a:off x="3158546" y="925541"/>
            <a:ext cx="14106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latin typeface="Arial" pitchFamily="34" charset="0"/>
                <a:cs typeface="Arial" pitchFamily="34" charset="0"/>
              </a:rPr>
              <a:t>45</a:t>
            </a:r>
            <a:endParaRPr lang="en-US" sz="2800" dirty="0">
              <a:latin typeface="Arial" pitchFamily="34" charset="0"/>
              <a:cs typeface="Arial" pitchFamily="34" charset="0"/>
            </a:endParaRPr>
          </a:p>
        </p:txBody>
      </p:sp>
      <p:sp>
        <p:nvSpPr>
          <p:cNvPr id="97" name="Rectangle 23"/>
          <p:cNvSpPr>
            <a:spLocks noChangeArrowheads="1"/>
          </p:cNvSpPr>
          <p:nvPr/>
        </p:nvSpPr>
        <p:spPr bwMode="auto">
          <a:xfrm>
            <a:off x="2643426" y="1389368"/>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Completed</a:t>
            </a:r>
            <a:endParaRPr lang="en-US" sz="2800" dirty="0">
              <a:solidFill>
                <a:prstClr val="black"/>
              </a:solidFill>
              <a:latin typeface="Arial" pitchFamily="34" charset="0"/>
              <a:cs typeface="Arial" pitchFamily="34" charset="0"/>
            </a:endParaRPr>
          </a:p>
        </p:txBody>
      </p:sp>
      <p:sp>
        <p:nvSpPr>
          <p:cNvPr id="53" name="TextBox 52"/>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54" name="TextBox 53"/>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56" name="Straight Connector 55"/>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4"/>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29856787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Object Pages</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Object View</a:t>
            </a:r>
          </a:p>
        </p:txBody>
      </p:sp>
    </p:spTree>
    <p:extLst>
      <p:ext uri="{BB962C8B-B14F-4D97-AF65-F5344CB8AC3E}">
        <p14:creationId xmlns:p14="http://schemas.microsoft.com/office/powerpoint/2010/main" val="524393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15A98E7D-9D05-C649-BDE2-A43A76ACB2C3}" type="slidenum">
              <a:rPr lang="en-US" smtClean="0"/>
              <a:t>49</a:t>
            </a:fld>
            <a:endParaRPr lang="en-US"/>
          </a:p>
        </p:txBody>
      </p:sp>
      <p:grpSp>
        <p:nvGrpSpPr>
          <p:cNvPr id="5" name="Group 4"/>
          <p:cNvGrpSpPr/>
          <p:nvPr/>
        </p:nvGrpSpPr>
        <p:grpSpPr>
          <a:xfrm>
            <a:off x="0" y="0"/>
            <a:ext cx="9144000" cy="6858000"/>
            <a:chOff x="1123950" y="736600"/>
            <a:chExt cx="2870200" cy="5092700"/>
          </a:xfrm>
        </p:grpSpPr>
        <p:sp>
          <p:nvSpPr>
            <p:cNvPr id="6" name="Rectangle 5"/>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 name="Rectangle 6"/>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9" name="Group 8"/>
          <p:cNvGrpSpPr/>
          <p:nvPr/>
        </p:nvGrpSpPr>
        <p:grpSpPr>
          <a:xfrm>
            <a:off x="-5474" y="0"/>
            <a:ext cx="9144000" cy="423865"/>
            <a:chOff x="0" y="0"/>
            <a:chExt cx="9144000" cy="423865"/>
          </a:xfrm>
        </p:grpSpPr>
        <p:sp>
          <p:nvSpPr>
            <p:cNvPr id="13" name="Rectangle 12"/>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Connector 17"/>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20" name="Rectangle 19"/>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7471" y="432809"/>
            <a:ext cx="9151470" cy="423863"/>
            <a:chOff x="0" y="432809"/>
            <a:chExt cx="9151470" cy="423863"/>
          </a:xfrm>
        </p:grpSpPr>
        <p:sp>
          <p:nvSpPr>
            <p:cNvPr id="22" name="Rectangle 21"/>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0" y="523611"/>
              <a:ext cx="9151470" cy="327348"/>
              <a:chOff x="395536" y="96514"/>
              <a:chExt cx="9151470" cy="327348"/>
            </a:xfrm>
          </p:grpSpPr>
          <p:cxnSp>
            <p:nvCxnSpPr>
              <p:cNvPr id="24" name="Straight Connector 23"/>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26" name="TextBox 25"/>
              <p:cNvSpPr txBox="1"/>
              <p:nvPr/>
            </p:nvSpPr>
            <p:spPr>
              <a:xfrm>
                <a:off x="6152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Contacts(5)</a:t>
                </a:r>
              </a:p>
            </p:txBody>
          </p:sp>
          <p:sp>
            <p:nvSpPr>
              <p:cNvPr id="27" name="TextBox 26"/>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Contact</a:t>
                </a:r>
              </a:p>
            </p:txBody>
          </p:sp>
        </p:grpSp>
      </p:grpSp>
      <p:cxnSp>
        <p:nvCxnSpPr>
          <p:cNvPr id="29" name="Straight Connector 28"/>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31" name="Rectangle 30"/>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32" name="TextBox 31"/>
          <p:cNvSpPr txBox="1"/>
          <p:nvPr/>
        </p:nvSpPr>
        <p:spPr>
          <a:xfrm>
            <a:off x="193839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33" name="TextBox 32"/>
          <p:cNvSpPr txBox="1"/>
          <p:nvPr/>
        </p:nvSpPr>
        <p:spPr>
          <a:xfrm>
            <a:off x="2354216" y="964507"/>
            <a:ext cx="422869" cy="246221"/>
          </a:xfrm>
          <a:prstGeom prst="rect">
            <a:avLst/>
          </a:prstGeom>
          <a:noFill/>
        </p:spPr>
        <p:txBody>
          <a:bodyPr wrap="square" lIns="0" tIns="0" rIns="0" bIns="0" rtlCol="0">
            <a:spAutoFit/>
          </a:bodyPr>
          <a:lstStyle/>
          <a:p>
            <a:pPr algn="ctr"/>
            <a:r>
              <a:rPr lang="en-US" sz="1600" dirty="0">
                <a:solidFill>
                  <a:schemeClr val="bg1">
                    <a:lumMod val="50000"/>
                  </a:schemeClr>
                </a:solidFill>
                <a:latin typeface="SAP-icons"/>
                <a:cs typeface="SAP-icons"/>
              </a:rPr>
              <a:t></a:t>
            </a:r>
          </a:p>
        </p:txBody>
      </p:sp>
      <p:sp>
        <p:nvSpPr>
          <p:cNvPr id="34" name="TextBox 33"/>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7F7F7F"/>
                </a:solidFill>
                <a:latin typeface="Arial" pitchFamily="34" charset="0"/>
                <a:ea typeface="Open Sans" pitchFamily="34" charset="0"/>
                <a:cs typeface="Arial" pitchFamily="34" charset="0"/>
              </a:rPr>
              <a:t>Search</a:t>
            </a:r>
          </a:p>
        </p:txBody>
      </p:sp>
      <p:sp>
        <p:nvSpPr>
          <p:cNvPr id="35" name="Rectangle 34"/>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37" name="TextBox 36"/>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38" name="Straight Connector 37"/>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027112" y="1184081"/>
            <a:ext cx="1970710"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rgbClr val="333333"/>
                </a:solidFill>
                <a:latin typeface="Arial" pitchFamily="34" charset="0"/>
                <a:ea typeface="Open Sans" pitchFamily="34" charset="0"/>
                <a:cs typeface="Arial" pitchFamily="34" charset="0"/>
              </a:rPr>
              <a:t>Invoice 90035638</a:t>
            </a:r>
          </a:p>
        </p:txBody>
      </p:sp>
      <p:grpSp>
        <p:nvGrpSpPr>
          <p:cNvPr id="41" name="Group 40"/>
          <p:cNvGrpSpPr/>
          <p:nvPr/>
        </p:nvGrpSpPr>
        <p:grpSpPr>
          <a:xfrm>
            <a:off x="0" y="6446171"/>
            <a:ext cx="9144000" cy="423863"/>
            <a:chOff x="0" y="3314275"/>
            <a:chExt cx="9144000" cy="423863"/>
          </a:xfrm>
        </p:grpSpPr>
        <p:sp>
          <p:nvSpPr>
            <p:cNvPr id="42" name="Rectangle 41"/>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sp>
        <p:nvSpPr>
          <p:cNvPr id="44" name="Rectangle 43"/>
          <p:cNvSpPr/>
          <p:nvPr/>
        </p:nvSpPr>
        <p:spPr>
          <a:xfrm>
            <a:off x="-7471" y="1280535"/>
            <a:ext cx="2785511" cy="1717545"/>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45" name="TextBox 44"/>
          <p:cNvSpPr txBox="1"/>
          <p:nvPr/>
        </p:nvSpPr>
        <p:spPr>
          <a:xfrm>
            <a:off x="0" y="1609832"/>
            <a:ext cx="2492456" cy="276999"/>
          </a:xfrm>
          <a:prstGeom prst="rect">
            <a:avLst/>
          </a:prstGeom>
          <a:noFill/>
        </p:spPr>
        <p:txBody>
          <a:bodyPr wrap="square" rtlCol="0">
            <a:spAutoFit/>
          </a:bodyPr>
          <a:lstStyle/>
          <a:p>
            <a:r>
              <a:rPr lang="en-US" sz="1200" dirty="0">
                <a:solidFill>
                  <a:srgbClr val="333333"/>
                </a:solidFill>
                <a:latin typeface="Arial"/>
                <a:cs typeface="Arial"/>
              </a:rPr>
              <a:t>90035638</a:t>
            </a:r>
          </a:p>
        </p:txBody>
      </p:sp>
      <p:sp>
        <p:nvSpPr>
          <p:cNvPr id="46" name="TextBox 45"/>
          <p:cNvSpPr txBox="1"/>
          <p:nvPr/>
        </p:nvSpPr>
        <p:spPr>
          <a:xfrm>
            <a:off x="1998" y="1363611"/>
            <a:ext cx="2915324" cy="246221"/>
          </a:xfrm>
          <a:prstGeom prst="rect">
            <a:avLst/>
          </a:prstGeom>
          <a:noFill/>
        </p:spPr>
        <p:txBody>
          <a:bodyPr wrap="square" rtlCol="0">
            <a:spAutoFit/>
          </a:bodyPr>
          <a:lstStyle/>
          <a:p>
            <a:r>
              <a:rPr lang="en-US" sz="1000" dirty="0">
                <a:solidFill>
                  <a:srgbClr val="7F7F7F"/>
                </a:solidFill>
                <a:latin typeface="Arial"/>
                <a:cs typeface="Arial"/>
              </a:rPr>
              <a:t>Invoice</a:t>
            </a:r>
          </a:p>
        </p:txBody>
      </p:sp>
      <p:sp>
        <p:nvSpPr>
          <p:cNvPr id="47" name="TextBox 46"/>
          <p:cNvSpPr txBox="1"/>
          <p:nvPr/>
        </p:nvSpPr>
        <p:spPr>
          <a:xfrm>
            <a:off x="2338685" y="1595916"/>
            <a:ext cx="439358" cy="338554"/>
          </a:xfrm>
          <a:prstGeom prst="rect">
            <a:avLst/>
          </a:prstGeom>
          <a:noFill/>
        </p:spPr>
        <p:txBody>
          <a:bodyPr wrap="square" rtlCol="0">
            <a:spAutoFit/>
          </a:bodyPr>
          <a:lstStyle/>
          <a:p>
            <a:r>
              <a:rPr lang="en-US" sz="1600" dirty="0">
                <a:solidFill>
                  <a:srgbClr val="333333"/>
                </a:solidFill>
                <a:latin typeface="Arial"/>
                <a:cs typeface="Arial"/>
              </a:rPr>
              <a:t>3K</a:t>
            </a:r>
          </a:p>
        </p:txBody>
      </p:sp>
      <p:sp>
        <p:nvSpPr>
          <p:cNvPr id="48" name="TextBox 47"/>
          <p:cNvSpPr txBox="1"/>
          <p:nvPr/>
        </p:nvSpPr>
        <p:spPr>
          <a:xfrm>
            <a:off x="8112" y="1837279"/>
            <a:ext cx="2769931" cy="246221"/>
          </a:xfrm>
          <a:prstGeom prst="rect">
            <a:avLst/>
          </a:prstGeom>
          <a:noFill/>
        </p:spPr>
        <p:txBody>
          <a:bodyPr wrap="square" rtlCol="0">
            <a:spAutoFit/>
          </a:bodyPr>
          <a:lstStyle/>
          <a:p>
            <a:pPr algn="r"/>
            <a:r>
              <a:rPr lang="en-US" sz="1000" dirty="0">
                <a:solidFill>
                  <a:schemeClr val="bg1">
                    <a:lumMod val="50000"/>
                  </a:schemeClr>
                </a:solidFill>
                <a:latin typeface="Arial"/>
                <a:cs typeface="Arial"/>
              </a:rPr>
              <a:t>EUR</a:t>
            </a:r>
          </a:p>
        </p:txBody>
      </p:sp>
      <p:sp>
        <p:nvSpPr>
          <p:cNvPr id="49" name="TextBox 48"/>
          <p:cNvSpPr txBox="1"/>
          <p:nvPr/>
        </p:nvSpPr>
        <p:spPr>
          <a:xfrm>
            <a:off x="1034339" y="2032551"/>
            <a:ext cx="1743701" cy="246221"/>
          </a:xfrm>
          <a:prstGeom prst="rect">
            <a:avLst/>
          </a:prstGeom>
          <a:noFill/>
        </p:spPr>
        <p:txBody>
          <a:bodyPr wrap="square" rtlCol="0">
            <a:spAutoFit/>
          </a:bodyPr>
          <a:lstStyle/>
          <a:p>
            <a:pPr algn="r"/>
            <a:r>
              <a:rPr lang="en-US" sz="1000" dirty="0">
                <a:solidFill>
                  <a:srgbClr val="CC1919"/>
                </a:solidFill>
                <a:latin typeface="Arial"/>
                <a:cs typeface="Arial"/>
              </a:rPr>
              <a:t>Unpaid</a:t>
            </a:r>
          </a:p>
        </p:txBody>
      </p:sp>
      <p:sp>
        <p:nvSpPr>
          <p:cNvPr id="50" name="TextBox 49"/>
          <p:cNvSpPr txBox="1"/>
          <p:nvPr/>
        </p:nvSpPr>
        <p:spPr>
          <a:xfrm>
            <a:off x="-7471" y="2070443"/>
            <a:ext cx="1873514" cy="713016"/>
          </a:xfrm>
          <a:prstGeom prst="rect">
            <a:avLst/>
          </a:prstGeom>
          <a:noFill/>
        </p:spPr>
        <p:txBody>
          <a:bodyPr wrap="square" rtlCol="0">
            <a:spAutoFit/>
          </a:bodyPr>
          <a:lstStyle/>
          <a:p>
            <a:pPr>
              <a:lnSpc>
                <a:spcPct val="80000"/>
              </a:lnSpc>
            </a:pPr>
            <a:r>
              <a:rPr lang="en-US" sz="1000" dirty="0">
                <a:solidFill>
                  <a:schemeClr val="bg1">
                    <a:lumMod val="50000"/>
                  </a:schemeClr>
                </a:solidFill>
                <a:latin typeface="Arial"/>
                <a:cs typeface="Arial"/>
              </a:rPr>
              <a:t>PO</a:t>
            </a:r>
          </a:p>
          <a:p>
            <a:pPr>
              <a:lnSpc>
                <a:spcPct val="80000"/>
              </a:lnSpc>
            </a:pPr>
            <a:endParaRPr lang="en-US" sz="1000" dirty="0">
              <a:solidFill>
                <a:schemeClr val="bg1">
                  <a:lumMod val="50000"/>
                </a:schemeClr>
              </a:solidFill>
              <a:latin typeface="Arial"/>
              <a:cs typeface="Arial"/>
            </a:endParaRPr>
          </a:p>
          <a:p>
            <a:pPr>
              <a:lnSpc>
                <a:spcPct val="80000"/>
              </a:lnSpc>
            </a:pPr>
            <a:r>
              <a:rPr lang="en-US" sz="1000" dirty="0">
                <a:solidFill>
                  <a:schemeClr val="bg1">
                    <a:lumMod val="50000"/>
                  </a:schemeClr>
                </a:solidFill>
                <a:latin typeface="Arial"/>
                <a:cs typeface="Arial"/>
              </a:rPr>
              <a:t>SO 38089</a:t>
            </a:r>
          </a:p>
          <a:p>
            <a:pPr>
              <a:lnSpc>
                <a:spcPct val="80000"/>
              </a:lnSpc>
            </a:pPr>
            <a:endParaRPr lang="en-US" sz="1000" dirty="0">
              <a:solidFill>
                <a:schemeClr val="bg1">
                  <a:lumMod val="50000"/>
                </a:schemeClr>
              </a:solidFill>
              <a:latin typeface="Arial"/>
              <a:cs typeface="Arial"/>
            </a:endParaRPr>
          </a:p>
          <a:p>
            <a:pPr>
              <a:lnSpc>
                <a:spcPct val="80000"/>
              </a:lnSpc>
            </a:pPr>
            <a:r>
              <a:rPr lang="en-US" sz="1000" dirty="0">
                <a:solidFill>
                  <a:schemeClr val="bg1">
                    <a:lumMod val="50000"/>
                  </a:schemeClr>
                </a:solidFill>
                <a:latin typeface="Arial"/>
                <a:cs typeface="Arial"/>
              </a:rPr>
              <a:t>Due on 2017.02.22</a:t>
            </a:r>
          </a:p>
        </p:txBody>
      </p:sp>
      <p:sp>
        <p:nvSpPr>
          <p:cNvPr id="51" name="Rectangle 50"/>
          <p:cNvSpPr/>
          <p:nvPr/>
        </p:nvSpPr>
        <p:spPr>
          <a:xfrm>
            <a:off x="-2830" y="2989440"/>
            <a:ext cx="2780872" cy="1717545"/>
          </a:xfrm>
          <a:prstGeom prst="rect">
            <a:avLst/>
          </a:prstGeom>
          <a:solidFill>
            <a:srgbClr val="FFFFFF"/>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52" name="TextBox 51"/>
          <p:cNvSpPr txBox="1"/>
          <p:nvPr/>
        </p:nvSpPr>
        <p:spPr>
          <a:xfrm>
            <a:off x="4640" y="3318737"/>
            <a:ext cx="2492456" cy="276999"/>
          </a:xfrm>
          <a:prstGeom prst="rect">
            <a:avLst/>
          </a:prstGeom>
          <a:noFill/>
        </p:spPr>
        <p:txBody>
          <a:bodyPr wrap="square" rtlCol="0">
            <a:spAutoFit/>
          </a:bodyPr>
          <a:lstStyle/>
          <a:p>
            <a:r>
              <a:rPr lang="en-US" sz="1200" dirty="0">
                <a:solidFill>
                  <a:srgbClr val="333333"/>
                </a:solidFill>
                <a:latin typeface="Arial"/>
                <a:cs typeface="Arial"/>
              </a:rPr>
              <a:t>90035637</a:t>
            </a:r>
          </a:p>
        </p:txBody>
      </p:sp>
      <p:sp>
        <p:nvSpPr>
          <p:cNvPr id="53" name="TextBox 52"/>
          <p:cNvSpPr txBox="1"/>
          <p:nvPr/>
        </p:nvSpPr>
        <p:spPr>
          <a:xfrm>
            <a:off x="6638" y="3072516"/>
            <a:ext cx="2915324" cy="246221"/>
          </a:xfrm>
          <a:prstGeom prst="rect">
            <a:avLst/>
          </a:prstGeom>
          <a:noFill/>
        </p:spPr>
        <p:txBody>
          <a:bodyPr wrap="square" rtlCol="0">
            <a:spAutoFit/>
          </a:bodyPr>
          <a:lstStyle/>
          <a:p>
            <a:r>
              <a:rPr lang="en-US" sz="1000" dirty="0">
                <a:solidFill>
                  <a:srgbClr val="7F7F7F"/>
                </a:solidFill>
                <a:latin typeface="Arial"/>
                <a:cs typeface="Arial"/>
              </a:rPr>
              <a:t>Invoice</a:t>
            </a:r>
          </a:p>
        </p:txBody>
      </p:sp>
      <p:sp>
        <p:nvSpPr>
          <p:cNvPr id="54" name="TextBox 53"/>
          <p:cNvSpPr txBox="1"/>
          <p:nvPr/>
        </p:nvSpPr>
        <p:spPr>
          <a:xfrm>
            <a:off x="2338685" y="3312580"/>
            <a:ext cx="439358" cy="338554"/>
          </a:xfrm>
          <a:prstGeom prst="rect">
            <a:avLst/>
          </a:prstGeom>
          <a:noFill/>
        </p:spPr>
        <p:txBody>
          <a:bodyPr wrap="square" rtlCol="0">
            <a:spAutoFit/>
          </a:bodyPr>
          <a:lstStyle/>
          <a:p>
            <a:r>
              <a:rPr lang="en-US" sz="1600" dirty="0">
                <a:solidFill>
                  <a:srgbClr val="333333"/>
                </a:solidFill>
                <a:latin typeface="Arial"/>
                <a:cs typeface="Arial"/>
              </a:rPr>
              <a:t>3K</a:t>
            </a:r>
          </a:p>
        </p:txBody>
      </p:sp>
      <p:sp>
        <p:nvSpPr>
          <p:cNvPr id="55" name="TextBox 54"/>
          <p:cNvSpPr txBox="1"/>
          <p:nvPr/>
        </p:nvSpPr>
        <p:spPr>
          <a:xfrm>
            <a:off x="12752" y="3554824"/>
            <a:ext cx="2765288" cy="246221"/>
          </a:xfrm>
          <a:prstGeom prst="rect">
            <a:avLst/>
          </a:prstGeom>
          <a:noFill/>
        </p:spPr>
        <p:txBody>
          <a:bodyPr wrap="square" rtlCol="0">
            <a:spAutoFit/>
          </a:bodyPr>
          <a:lstStyle/>
          <a:p>
            <a:pPr algn="r"/>
            <a:r>
              <a:rPr lang="en-US" sz="1000" dirty="0">
                <a:solidFill>
                  <a:schemeClr val="bg1">
                    <a:lumMod val="50000"/>
                  </a:schemeClr>
                </a:solidFill>
                <a:latin typeface="Arial"/>
                <a:cs typeface="Arial"/>
              </a:rPr>
              <a:t>EUR</a:t>
            </a:r>
          </a:p>
        </p:txBody>
      </p:sp>
      <p:sp>
        <p:nvSpPr>
          <p:cNvPr id="56" name="TextBox 55"/>
          <p:cNvSpPr txBox="1"/>
          <p:nvPr/>
        </p:nvSpPr>
        <p:spPr>
          <a:xfrm>
            <a:off x="1038979" y="3741456"/>
            <a:ext cx="1739061" cy="246221"/>
          </a:xfrm>
          <a:prstGeom prst="rect">
            <a:avLst/>
          </a:prstGeom>
          <a:noFill/>
        </p:spPr>
        <p:txBody>
          <a:bodyPr wrap="square" rtlCol="0">
            <a:spAutoFit/>
          </a:bodyPr>
          <a:lstStyle/>
          <a:p>
            <a:pPr algn="r"/>
            <a:r>
              <a:rPr lang="en-US" sz="1000" dirty="0">
                <a:solidFill>
                  <a:srgbClr val="CC1919"/>
                </a:solidFill>
                <a:latin typeface="Arial"/>
                <a:cs typeface="Arial"/>
              </a:rPr>
              <a:t>Unpaid</a:t>
            </a:r>
          </a:p>
        </p:txBody>
      </p:sp>
      <p:sp>
        <p:nvSpPr>
          <p:cNvPr id="57" name="TextBox 56"/>
          <p:cNvSpPr txBox="1"/>
          <p:nvPr/>
        </p:nvSpPr>
        <p:spPr>
          <a:xfrm>
            <a:off x="-2831" y="3779348"/>
            <a:ext cx="1873514" cy="713016"/>
          </a:xfrm>
          <a:prstGeom prst="rect">
            <a:avLst/>
          </a:prstGeom>
          <a:noFill/>
        </p:spPr>
        <p:txBody>
          <a:bodyPr wrap="square" rtlCol="0">
            <a:spAutoFit/>
          </a:bodyPr>
          <a:lstStyle/>
          <a:p>
            <a:pPr>
              <a:lnSpc>
                <a:spcPct val="80000"/>
              </a:lnSpc>
            </a:pPr>
            <a:r>
              <a:rPr lang="en-US" sz="1000" dirty="0">
                <a:solidFill>
                  <a:schemeClr val="bg1">
                    <a:lumMod val="50000"/>
                  </a:schemeClr>
                </a:solidFill>
                <a:latin typeface="Arial"/>
                <a:cs typeface="Arial"/>
              </a:rPr>
              <a:t>PO</a:t>
            </a:r>
          </a:p>
          <a:p>
            <a:pPr>
              <a:lnSpc>
                <a:spcPct val="80000"/>
              </a:lnSpc>
            </a:pPr>
            <a:endParaRPr lang="en-US" sz="1000" dirty="0">
              <a:solidFill>
                <a:schemeClr val="bg1">
                  <a:lumMod val="50000"/>
                </a:schemeClr>
              </a:solidFill>
              <a:latin typeface="Arial"/>
              <a:cs typeface="Arial"/>
            </a:endParaRPr>
          </a:p>
          <a:p>
            <a:pPr>
              <a:lnSpc>
                <a:spcPct val="80000"/>
              </a:lnSpc>
            </a:pPr>
            <a:r>
              <a:rPr lang="en-US" sz="1000" dirty="0">
                <a:solidFill>
                  <a:schemeClr val="bg1">
                    <a:lumMod val="50000"/>
                  </a:schemeClr>
                </a:solidFill>
                <a:latin typeface="Arial"/>
                <a:cs typeface="Arial"/>
              </a:rPr>
              <a:t>SO 38084</a:t>
            </a:r>
          </a:p>
          <a:p>
            <a:pPr>
              <a:lnSpc>
                <a:spcPct val="80000"/>
              </a:lnSpc>
            </a:pPr>
            <a:endParaRPr lang="en-US" sz="1000" dirty="0">
              <a:solidFill>
                <a:schemeClr val="bg1">
                  <a:lumMod val="50000"/>
                </a:schemeClr>
              </a:solidFill>
              <a:latin typeface="Arial"/>
              <a:cs typeface="Arial"/>
            </a:endParaRPr>
          </a:p>
          <a:p>
            <a:pPr>
              <a:lnSpc>
                <a:spcPct val="80000"/>
              </a:lnSpc>
            </a:pPr>
            <a:r>
              <a:rPr lang="en-US" sz="1000" dirty="0">
                <a:solidFill>
                  <a:schemeClr val="bg1">
                    <a:lumMod val="50000"/>
                  </a:schemeClr>
                </a:solidFill>
                <a:latin typeface="Arial"/>
                <a:cs typeface="Arial"/>
              </a:rPr>
              <a:t>Due on 2017.02.20</a:t>
            </a:r>
          </a:p>
        </p:txBody>
      </p:sp>
      <p:sp>
        <p:nvSpPr>
          <p:cNvPr id="58" name="Rectangle 57"/>
          <p:cNvSpPr/>
          <p:nvPr/>
        </p:nvSpPr>
        <p:spPr>
          <a:xfrm>
            <a:off x="2867" y="4706549"/>
            <a:ext cx="2775176" cy="1717545"/>
          </a:xfrm>
          <a:prstGeom prst="rect">
            <a:avLst/>
          </a:prstGeom>
          <a:solidFill>
            <a:srgbClr val="FFFFFF"/>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59" name="TextBox 58"/>
          <p:cNvSpPr txBox="1"/>
          <p:nvPr/>
        </p:nvSpPr>
        <p:spPr>
          <a:xfrm>
            <a:off x="10337" y="5035846"/>
            <a:ext cx="2492456" cy="276999"/>
          </a:xfrm>
          <a:prstGeom prst="rect">
            <a:avLst/>
          </a:prstGeom>
          <a:noFill/>
        </p:spPr>
        <p:txBody>
          <a:bodyPr wrap="square" rtlCol="0">
            <a:spAutoFit/>
          </a:bodyPr>
          <a:lstStyle/>
          <a:p>
            <a:r>
              <a:rPr lang="en-US" sz="1200" dirty="0">
                <a:solidFill>
                  <a:srgbClr val="333333"/>
                </a:solidFill>
                <a:latin typeface="Arial"/>
                <a:cs typeface="Arial"/>
              </a:rPr>
              <a:t>90035633</a:t>
            </a:r>
          </a:p>
        </p:txBody>
      </p:sp>
      <p:sp>
        <p:nvSpPr>
          <p:cNvPr id="60" name="TextBox 59"/>
          <p:cNvSpPr txBox="1"/>
          <p:nvPr/>
        </p:nvSpPr>
        <p:spPr>
          <a:xfrm>
            <a:off x="12335" y="4789625"/>
            <a:ext cx="2915324" cy="246221"/>
          </a:xfrm>
          <a:prstGeom prst="rect">
            <a:avLst/>
          </a:prstGeom>
          <a:noFill/>
        </p:spPr>
        <p:txBody>
          <a:bodyPr wrap="square" rtlCol="0">
            <a:spAutoFit/>
          </a:bodyPr>
          <a:lstStyle/>
          <a:p>
            <a:r>
              <a:rPr lang="en-US" sz="1000" dirty="0">
                <a:solidFill>
                  <a:srgbClr val="7F7F7F"/>
                </a:solidFill>
                <a:latin typeface="Arial"/>
                <a:cs typeface="Arial"/>
              </a:rPr>
              <a:t>Invoice</a:t>
            </a:r>
          </a:p>
        </p:txBody>
      </p:sp>
      <p:sp>
        <p:nvSpPr>
          <p:cNvPr id="61" name="TextBox 60"/>
          <p:cNvSpPr txBox="1"/>
          <p:nvPr/>
        </p:nvSpPr>
        <p:spPr>
          <a:xfrm>
            <a:off x="2338685" y="5035846"/>
            <a:ext cx="439358" cy="338554"/>
          </a:xfrm>
          <a:prstGeom prst="rect">
            <a:avLst/>
          </a:prstGeom>
          <a:noFill/>
        </p:spPr>
        <p:txBody>
          <a:bodyPr wrap="square" rtlCol="0">
            <a:spAutoFit/>
          </a:bodyPr>
          <a:lstStyle/>
          <a:p>
            <a:r>
              <a:rPr lang="en-US" sz="1600" dirty="0">
                <a:solidFill>
                  <a:srgbClr val="333333"/>
                </a:solidFill>
                <a:latin typeface="Arial"/>
                <a:cs typeface="Arial"/>
              </a:rPr>
              <a:t>3K</a:t>
            </a:r>
          </a:p>
        </p:txBody>
      </p:sp>
      <p:sp>
        <p:nvSpPr>
          <p:cNvPr id="62" name="TextBox 61"/>
          <p:cNvSpPr txBox="1"/>
          <p:nvPr/>
        </p:nvSpPr>
        <p:spPr>
          <a:xfrm>
            <a:off x="18449" y="5271933"/>
            <a:ext cx="2759594" cy="246221"/>
          </a:xfrm>
          <a:prstGeom prst="rect">
            <a:avLst/>
          </a:prstGeom>
          <a:noFill/>
        </p:spPr>
        <p:txBody>
          <a:bodyPr wrap="square" rtlCol="0">
            <a:spAutoFit/>
          </a:bodyPr>
          <a:lstStyle/>
          <a:p>
            <a:pPr algn="r"/>
            <a:r>
              <a:rPr lang="en-US" sz="1000" dirty="0">
                <a:solidFill>
                  <a:schemeClr val="bg1">
                    <a:lumMod val="50000"/>
                  </a:schemeClr>
                </a:solidFill>
                <a:latin typeface="Arial"/>
                <a:cs typeface="Arial"/>
              </a:rPr>
              <a:t>EUR</a:t>
            </a:r>
          </a:p>
        </p:txBody>
      </p:sp>
      <p:sp>
        <p:nvSpPr>
          <p:cNvPr id="63" name="TextBox 62"/>
          <p:cNvSpPr txBox="1"/>
          <p:nvPr/>
        </p:nvSpPr>
        <p:spPr>
          <a:xfrm>
            <a:off x="1044676" y="5458565"/>
            <a:ext cx="1733367" cy="246221"/>
          </a:xfrm>
          <a:prstGeom prst="rect">
            <a:avLst/>
          </a:prstGeom>
          <a:noFill/>
        </p:spPr>
        <p:txBody>
          <a:bodyPr wrap="square" rtlCol="0">
            <a:spAutoFit/>
          </a:bodyPr>
          <a:lstStyle/>
          <a:p>
            <a:pPr algn="r"/>
            <a:r>
              <a:rPr lang="en-US" sz="1000" dirty="0">
                <a:solidFill>
                  <a:srgbClr val="CC1919"/>
                </a:solidFill>
                <a:latin typeface="Arial"/>
                <a:cs typeface="Arial"/>
              </a:rPr>
              <a:t>Unpaid</a:t>
            </a:r>
          </a:p>
        </p:txBody>
      </p:sp>
      <p:sp>
        <p:nvSpPr>
          <p:cNvPr id="64" name="TextBox 63"/>
          <p:cNvSpPr txBox="1"/>
          <p:nvPr/>
        </p:nvSpPr>
        <p:spPr>
          <a:xfrm>
            <a:off x="2866" y="5496457"/>
            <a:ext cx="1873514" cy="713016"/>
          </a:xfrm>
          <a:prstGeom prst="rect">
            <a:avLst/>
          </a:prstGeom>
          <a:noFill/>
        </p:spPr>
        <p:txBody>
          <a:bodyPr wrap="square" rtlCol="0">
            <a:spAutoFit/>
          </a:bodyPr>
          <a:lstStyle/>
          <a:p>
            <a:pPr>
              <a:lnSpc>
                <a:spcPct val="80000"/>
              </a:lnSpc>
            </a:pPr>
            <a:r>
              <a:rPr lang="en-US" sz="1000" dirty="0">
                <a:solidFill>
                  <a:schemeClr val="bg1">
                    <a:lumMod val="50000"/>
                  </a:schemeClr>
                </a:solidFill>
                <a:latin typeface="Arial"/>
                <a:cs typeface="Arial"/>
              </a:rPr>
              <a:t>PO</a:t>
            </a:r>
          </a:p>
          <a:p>
            <a:pPr>
              <a:lnSpc>
                <a:spcPct val="80000"/>
              </a:lnSpc>
            </a:pPr>
            <a:endParaRPr lang="en-US" sz="1000" dirty="0">
              <a:solidFill>
                <a:schemeClr val="bg1">
                  <a:lumMod val="50000"/>
                </a:schemeClr>
              </a:solidFill>
              <a:latin typeface="Arial"/>
              <a:cs typeface="Arial"/>
            </a:endParaRPr>
          </a:p>
          <a:p>
            <a:pPr>
              <a:lnSpc>
                <a:spcPct val="80000"/>
              </a:lnSpc>
            </a:pPr>
            <a:r>
              <a:rPr lang="en-US" sz="1000" dirty="0">
                <a:solidFill>
                  <a:schemeClr val="bg1">
                    <a:lumMod val="50000"/>
                  </a:schemeClr>
                </a:solidFill>
                <a:latin typeface="Arial"/>
                <a:cs typeface="Arial"/>
              </a:rPr>
              <a:t>SO 38071</a:t>
            </a:r>
          </a:p>
          <a:p>
            <a:pPr>
              <a:lnSpc>
                <a:spcPct val="80000"/>
              </a:lnSpc>
            </a:pPr>
            <a:endParaRPr lang="en-US" sz="1000" dirty="0">
              <a:solidFill>
                <a:schemeClr val="bg1">
                  <a:lumMod val="50000"/>
                </a:schemeClr>
              </a:solidFill>
              <a:latin typeface="Arial"/>
              <a:cs typeface="Arial"/>
            </a:endParaRPr>
          </a:p>
          <a:p>
            <a:pPr>
              <a:lnSpc>
                <a:spcPct val="80000"/>
              </a:lnSpc>
            </a:pPr>
            <a:r>
              <a:rPr lang="en-US" sz="1000" dirty="0">
                <a:solidFill>
                  <a:schemeClr val="bg1">
                    <a:lumMod val="50000"/>
                  </a:schemeClr>
                </a:solidFill>
                <a:latin typeface="Arial"/>
                <a:cs typeface="Arial"/>
              </a:rPr>
              <a:t>Due on 2017.02.19</a:t>
            </a:r>
          </a:p>
        </p:txBody>
      </p:sp>
      <p:sp>
        <p:nvSpPr>
          <p:cNvPr id="65" name="TextBox 64"/>
          <p:cNvSpPr txBox="1"/>
          <p:nvPr/>
        </p:nvSpPr>
        <p:spPr>
          <a:xfrm>
            <a:off x="3138518" y="1621736"/>
            <a:ext cx="2512837" cy="541174"/>
          </a:xfrm>
          <a:prstGeom prst="rect">
            <a:avLst/>
          </a:prstGeom>
          <a:noFill/>
        </p:spPr>
        <p:txBody>
          <a:bodyPr wrap="square" rtlCol="0">
            <a:spAutoFit/>
          </a:bodyPr>
          <a:lstStyle/>
          <a:p>
            <a:pPr>
              <a:lnSpc>
                <a:spcPct val="150000"/>
              </a:lnSpc>
            </a:pPr>
            <a:r>
              <a:rPr lang="en-US" sz="1000" dirty="0">
                <a:solidFill>
                  <a:srgbClr val="4E565A"/>
                </a:solidFill>
                <a:latin typeface="Arial"/>
                <a:cs typeface="Arial"/>
              </a:rPr>
              <a:t>Bill To: </a:t>
            </a:r>
            <a:r>
              <a:rPr lang="en-US" sz="1000" dirty="0">
                <a:solidFill>
                  <a:srgbClr val="4E565A"/>
                </a:solidFill>
                <a:cs typeface="Arial"/>
              </a:rPr>
              <a:t>Name1</a:t>
            </a:r>
            <a:endParaRPr lang="en-US" sz="1000" dirty="0">
              <a:solidFill>
                <a:srgbClr val="4E565A"/>
              </a:solidFill>
              <a:latin typeface="Arial"/>
              <a:cs typeface="Arial"/>
            </a:endParaRPr>
          </a:p>
          <a:p>
            <a:pPr>
              <a:lnSpc>
                <a:spcPct val="150000"/>
              </a:lnSpc>
            </a:pPr>
            <a:r>
              <a:rPr lang="en-US" sz="1000" dirty="0">
                <a:solidFill>
                  <a:srgbClr val="4E565A"/>
                </a:solidFill>
                <a:latin typeface="Arial"/>
                <a:cs typeface="Arial"/>
              </a:rPr>
              <a:t>Some Street 36,</a:t>
            </a:r>
            <a:r>
              <a:rPr lang="en-US" sz="1000" dirty="0">
                <a:solidFill>
                  <a:srgbClr val="4E565A"/>
                </a:solidFill>
                <a:cs typeface="Arial"/>
              </a:rPr>
              <a:t>City 2</a:t>
            </a:r>
            <a:r>
              <a:rPr lang="en-US" sz="1000" dirty="0">
                <a:solidFill>
                  <a:srgbClr val="4E565A"/>
                </a:solidFill>
                <a:latin typeface="Arial"/>
                <a:cs typeface="Arial"/>
              </a:rPr>
              <a:t>,13467, </a:t>
            </a:r>
            <a:r>
              <a:rPr lang="en-US" sz="1000" dirty="0">
                <a:solidFill>
                  <a:srgbClr val="4E565A"/>
                </a:solidFill>
                <a:cs typeface="Arial"/>
              </a:rPr>
              <a:t>Country 2</a:t>
            </a:r>
            <a:endParaRPr lang="en-US" sz="1000" dirty="0">
              <a:solidFill>
                <a:srgbClr val="4E565A"/>
              </a:solidFill>
              <a:latin typeface="Arial"/>
              <a:cs typeface="Arial"/>
            </a:endParaRPr>
          </a:p>
        </p:txBody>
      </p:sp>
      <p:sp>
        <p:nvSpPr>
          <p:cNvPr id="66" name="TextBox 65"/>
          <p:cNvSpPr txBox="1"/>
          <p:nvPr/>
        </p:nvSpPr>
        <p:spPr>
          <a:xfrm>
            <a:off x="6972206" y="1616244"/>
            <a:ext cx="1918004" cy="541174"/>
          </a:xfrm>
          <a:prstGeom prst="rect">
            <a:avLst/>
          </a:prstGeom>
          <a:noFill/>
        </p:spPr>
        <p:txBody>
          <a:bodyPr wrap="square" rtlCol="0">
            <a:spAutoFit/>
          </a:bodyPr>
          <a:lstStyle/>
          <a:p>
            <a:pPr algn="r">
              <a:lnSpc>
                <a:spcPct val="150000"/>
              </a:lnSpc>
            </a:pPr>
            <a:r>
              <a:rPr lang="en-US" sz="1000" dirty="0">
                <a:solidFill>
                  <a:srgbClr val="CC1919"/>
                </a:solidFill>
                <a:latin typeface="Arial"/>
                <a:cs typeface="Arial"/>
              </a:rPr>
              <a:t>Unpaid</a:t>
            </a:r>
          </a:p>
          <a:p>
            <a:pPr algn="r">
              <a:lnSpc>
                <a:spcPct val="150000"/>
              </a:lnSpc>
            </a:pPr>
            <a:r>
              <a:rPr lang="en-US" sz="1000" dirty="0">
                <a:solidFill>
                  <a:srgbClr val="4E565A"/>
                </a:solidFill>
                <a:latin typeface="Arial"/>
                <a:cs typeface="Arial"/>
              </a:rPr>
              <a:t>Invoice Date: 2014.05.29</a:t>
            </a:r>
          </a:p>
        </p:txBody>
      </p:sp>
      <p:sp>
        <p:nvSpPr>
          <p:cNvPr id="67" name="TextBox 66"/>
          <p:cNvSpPr txBox="1"/>
          <p:nvPr/>
        </p:nvSpPr>
        <p:spPr>
          <a:xfrm>
            <a:off x="7801613" y="1175441"/>
            <a:ext cx="1088597"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dirty="0">
                <a:solidFill>
                  <a:srgbClr val="333333"/>
                </a:solidFill>
                <a:latin typeface="Arial" pitchFamily="34" charset="0"/>
                <a:ea typeface="Open Sans" pitchFamily="34" charset="0"/>
                <a:cs typeface="Arial" pitchFamily="34" charset="0"/>
              </a:rPr>
              <a:t>2 821,06</a:t>
            </a:r>
          </a:p>
        </p:txBody>
      </p:sp>
      <p:sp>
        <p:nvSpPr>
          <p:cNvPr id="68" name="TextBox 67"/>
          <p:cNvSpPr txBox="1"/>
          <p:nvPr/>
        </p:nvSpPr>
        <p:spPr>
          <a:xfrm>
            <a:off x="8432315" y="1320411"/>
            <a:ext cx="526595" cy="310341"/>
          </a:xfrm>
          <a:prstGeom prst="rect">
            <a:avLst/>
          </a:prstGeom>
          <a:noFill/>
        </p:spPr>
        <p:txBody>
          <a:bodyPr wrap="square" rtlCol="0">
            <a:spAutoFit/>
          </a:bodyPr>
          <a:lstStyle/>
          <a:p>
            <a:pPr>
              <a:lnSpc>
                <a:spcPct val="150000"/>
              </a:lnSpc>
            </a:pPr>
            <a:r>
              <a:rPr lang="en-US" sz="1000" dirty="0">
                <a:solidFill>
                  <a:srgbClr val="4E565A"/>
                </a:solidFill>
                <a:latin typeface="Arial"/>
                <a:cs typeface="Arial"/>
              </a:rPr>
              <a:t>EUR</a:t>
            </a:r>
          </a:p>
        </p:txBody>
      </p:sp>
      <p:grpSp>
        <p:nvGrpSpPr>
          <p:cNvPr id="69" name="Group 68"/>
          <p:cNvGrpSpPr/>
          <p:nvPr/>
        </p:nvGrpSpPr>
        <p:grpSpPr>
          <a:xfrm>
            <a:off x="3231678" y="2321969"/>
            <a:ext cx="1149115" cy="421200"/>
            <a:chOff x="6507602" y="1352802"/>
            <a:chExt cx="1149115" cy="421200"/>
          </a:xfrm>
        </p:grpSpPr>
        <p:sp>
          <p:nvSpPr>
            <p:cNvPr id="70" name="Oval 69"/>
            <p:cNvSpPr/>
            <p:nvPr/>
          </p:nvSpPr>
          <p:spPr bwMode="gray">
            <a:xfrm>
              <a:off x="6507602" y="1352802"/>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kumimoji="0" lang="en-US" sz="1600" b="0" i="0" u="none" strike="noStrike" kern="0" cap="none" spc="0" normalizeH="0" baseline="0" noProof="0" dirty="0">
                <a:ln>
                  <a:noFill/>
                </a:ln>
                <a:solidFill>
                  <a:schemeClr val="bg1"/>
                </a:solidFill>
                <a:effectLst/>
                <a:uLnTx/>
                <a:uFillTx/>
                <a:latin typeface="SAP-icons" pitchFamily="2" charset="0"/>
                <a:ea typeface="Arial Unicode MS" pitchFamily="34" charset="-128"/>
                <a:cs typeface="Arial Unicode MS" pitchFamily="34" charset="-128"/>
              </a:endParaRPr>
            </a:p>
          </p:txBody>
        </p:sp>
        <p:sp>
          <p:nvSpPr>
            <p:cNvPr id="71" name="Oval 70"/>
            <p:cNvSpPr/>
            <p:nvPr/>
          </p:nvSpPr>
          <p:spPr bwMode="gray">
            <a:xfrm>
              <a:off x="7235517" y="1352802"/>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grpSp>
      <p:sp>
        <p:nvSpPr>
          <p:cNvPr id="72" name="Rectangle 71"/>
          <p:cNvSpPr/>
          <p:nvPr/>
        </p:nvSpPr>
        <p:spPr>
          <a:xfrm>
            <a:off x="3231679" y="2844419"/>
            <a:ext cx="421200" cy="45719"/>
          </a:xfrm>
          <a:prstGeom prst="rect">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endParaRPr lang="en-US" sz="1600" dirty="0">
              <a:solidFill>
                <a:schemeClr val="bg1"/>
              </a:solidFill>
              <a:latin typeface="SAP-icons" pitchFamily="2" charset="0"/>
            </a:endParaRPr>
          </a:p>
        </p:txBody>
      </p:sp>
      <p:sp>
        <p:nvSpPr>
          <p:cNvPr id="73" name="Rectangle 72"/>
          <p:cNvSpPr/>
          <p:nvPr/>
        </p:nvSpPr>
        <p:spPr>
          <a:xfrm>
            <a:off x="2927658" y="2871087"/>
            <a:ext cx="6216341" cy="18354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4" name="Group 73"/>
          <p:cNvGrpSpPr/>
          <p:nvPr/>
        </p:nvGrpSpPr>
        <p:grpSpPr>
          <a:xfrm>
            <a:off x="3465308" y="3087431"/>
            <a:ext cx="3506898" cy="1308050"/>
            <a:chOff x="784893" y="1742921"/>
            <a:chExt cx="3506898" cy="1308050"/>
          </a:xfrm>
        </p:grpSpPr>
        <p:sp>
          <p:nvSpPr>
            <p:cNvPr id="75" name="TextBox 74"/>
            <p:cNvSpPr txBox="1"/>
            <p:nvPr/>
          </p:nvSpPr>
          <p:spPr>
            <a:xfrm>
              <a:off x="784893" y="1742921"/>
              <a:ext cx="1208645" cy="1308050"/>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Purchase Order:</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Sales Order:</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Ref. Invoice:</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Payment Terms:</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Carrier:</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Incoterms:</a:t>
              </a:r>
            </a:p>
          </p:txBody>
        </p:sp>
        <p:sp>
          <p:nvSpPr>
            <p:cNvPr id="76" name="TextBox 75"/>
            <p:cNvSpPr txBox="1"/>
            <p:nvPr/>
          </p:nvSpPr>
          <p:spPr>
            <a:xfrm>
              <a:off x="2150297" y="1742921"/>
              <a:ext cx="2141494" cy="130805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000" dirty="0">
                <a:latin typeface="Arial" pitchFamily="34" charset="0"/>
                <a:ea typeface="Open Sans" pitchFamily="34" charset="0"/>
                <a:cs typeface="Arial" pitchFamily="34" charset="0"/>
              </a:endParaRP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38089</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0090035638</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Customer Invoices Unlimited</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Some Express  Shipping</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CPT </a:t>
              </a:r>
              <a:r>
                <a:rPr lang="en-US" sz="1000" dirty="0" err="1">
                  <a:latin typeface="Arial" pitchFamily="34" charset="0"/>
                  <a:ea typeface="Open Sans" pitchFamily="34" charset="0"/>
                  <a:cs typeface="Arial" pitchFamily="34" charset="0"/>
                </a:rPr>
                <a:t>sss</a:t>
              </a:r>
              <a:endParaRPr lang="en-US" sz="1000" dirty="0">
                <a:latin typeface="Arial" pitchFamily="34" charset="0"/>
                <a:ea typeface="Open Sans" pitchFamily="34" charset="0"/>
                <a:cs typeface="Arial" pitchFamily="34" charset="0"/>
              </a:endParaRPr>
            </a:p>
          </p:txBody>
        </p:sp>
      </p:grpSp>
      <p:sp>
        <p:nvSpPr>
          <p:cNvPr id="77" name="TextBox 76"/>
          <p:cNvSpPr txBox="1"/>
          <p:nvPr/>
        </p:nvSpPr>
        <p:spPr>
          <a:xfrm>
            <a:off x="3130577" y="4817738"/>
            <a:ext cx="871914" cy="246221"/>
          </a:xfrm>
          <a:prstGeom prst="rect">
            <a:avLst/>
          </a:prstGeom>
          <a:noFill/>
        </p:spPr>
        <p:txBody>
          <a:bodyPr wrap="square" rtlCol="0">
            <a:spAutoFit/>
          </a:bodyPr>
          <a:lstStyle/>
          <a:p>
            <a:r>
              <a:rPr lang="en-US" sz="1000" dirty="0">
                <a:solidFill>
                  <a:srgbClr val="333333"/>
                </a:solidFill>
                <a:latin typeface="Arial"/>
                <a:cs typeface="Arial"/>
              </a:rPr>
              <a:t>Items (1)</a:t>
            </a:r>
          </a:p>
        </p:txBody>
      </p:sp>
      <p:sp>
        <p:nvSpPr>
          <p:cNvPr id="78" name="Rectangle 77"/>
          <p:cNvSpPr/>
          <p:nvPr/>
        </p:nvSpPr>
        <p:spPr>
          <a:xfrm>
            <a:off x="2907215" y="5190778"/>
            <a:ext cx="6236785" cy="9694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Rectangle 78"/>
          <p:cNvSpPr/>
          <p:nvPr/>
        </p:nvSpPr>
        <p:spPr>
          <a:xfrm>
            <a:off x="2912282" y="5191627"/>
            <a:ext cx="6236785" cy="496655"/>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TextBox 79"/>
          <p:cNvSpPr txBox="1"/>
          <p:nvPr/>
        </p:nvSpPr>
        <p:spPr>
          <a:xfrm>
            <a:off x="3130623" y="5322761"/>
            <a:ext cx="871914" cy="246221"/>
          </a:xfrm>
          <a:prstGeom prst="rect">
            <a:avLst/>
          </a:prstGeom>
          <a:noFill/>
        </p:spPr>
        <p:txBody>
          <a:bodyPr wrap="square" rtlCol="0">
            <a:spAutoFit/>
          </a:bodyPr>
          <a:lstStyle/>
          <a:p>
            <a:r>
              <a:rPr lang="en-US" sz="1000" dirty="0">
                <a:solidFill>
                  <a:srgbClr val="333333"/>
                </a:solidFill>
                <a:latin typeface="Arial"/>
                <a:cs typeface="Arial"/>
              </a:rPr>
              <a:t>Description</a:t>
            </a:r>
          </a:p>
        </p:txBody>
      </p:sp>
      <p:sp>
        <p:nvSpPr>
          <p:cNvPr id="81" name="TextBox 80"/>
          <p:cNvSpPr txBox="1"/>
          <p:nvPr/>
        </p:nvSpPr>
        <p:spPr>
          <a:xfrm>
            <a:off x="4557314" y="5322761"/>
            <a:ext cx="684077" cy="246221"/>
          </a:xfrm>
          <a:prstGeom prst="rect">
            <a:avLst/>
          </a:prstGeom>
          <a:noFill/>
        </p:spPr>
        <p:txBody>
          <a:bodyPr wrap="square" rtlCol="0">
            <a:spAutoFit/>
          </a:bodyPr>
          <a:lstStyle/>
          <a:p>
            <a:r>
              <a:rPr lang="en-US" sz="1000" dirty="0">
                <a:solidFill>
                  <a:srgbClr val="333333"/>
                </a:solidFill>
                <a:latin typeface="Arial"/>
                <a:cs typeface="Arial"/>
              </a:rPr>
              <a:t>Quantity</a:t>
            </a:r>
          </a:p>
        </p:txBody>
      </p:sp>
      <p:sp>
        <p:nvSpPr>
          <p:cNvPr id="82" name="TextBox 81"/>
          <p:cNvSpPr txBox="1"/>
          <p:nvPr/>
        </p:nvSpPr>
        <p:spPr>
          <a:xfrm>
            <a:off x="5864470" y="5322761"/>
            <a:ext cx="789158" cy="246221"/>
          </a:xfrm>
          <a:prstGeom prst="rect">
            <a:avLst/>
          </a:prstGeom>
          <a:noFill/>
        </p:spPr>
        <p:txBody>
          <a:bodyPr wrap="square" rtlCol="0">
            <a:spAutoFit/>
          </a:bodyPr>
          <a:lstStyle/>
          <a:p>
            <a:r>
              <a:rPr lang="en-US" sz="1000" dirty="0">
                <a:solidFill>
                  <a:srgbClr val="333333"/>
                </a:solidFill>
                <a:latin typeface="Arial"/>
                <a:cs typeface="Arial"/>
              </a:rPr>
              <a:t>Unit Price</a:t>
            </a:r>
          </a:p>
        </p:txBody>
      </p:sp>
      <p:sp>
        <p:nvSpPr>
          <p:cNvPr id="83" name="TextBox 82"/>
          <p:cNvSpPr txBox="1"/>
          <p:nvPr/>
        </p:nvSpPr>
        <p:spPr>
          <a:xfrm>
            <a:off x="8025101" y="5322761"/>
            <a:ext cx="678575" cy="246221"/>
          </a:xfrm>
          <a:prstGeom prst="rect">
            <a:avLst/>
          </a:prstGeom>
          <a:noFill/>
        </p:spPr>
        <p:txBody>
          <a:bodyPr wrap="square" rtlCol="0">
            <a:spAutoFit/>
          </a:bodyPr>
          <a:lstStyle/>
          <a:p>
            <a:r>
              <a:rPr lang="en-US" sz="1000" dirty="0">
                <a:solidFill>
                  <a:srgbClr val="333333"/>
                </a:solidFill>
                <a:latin typeface="Arial"/>
                <a:cs typeface="Arial"/>
              </a:rPr>
              <a:t>Subtotal</a:t>
            </a:r>
          </a:p>
        </p:txBody>
      </p:sp>
      <p:sp>
        <p:nvSpPr>
          <p:cNvPr id="84" name="TextBox 83"/>
          <p:cNvSpPr txBox="1"/>
          <p:nvPr/>
        </p:nvSpPr>
        <p:spPr>
          <a:xfrm>
            <a:off x="3149626" y="5784506"/>
            <a:ext cx="1231168" cy="246221"/>
          </a:xfrm>
          <a:prstGeom prst="rect">
            <a:avLst/>
          </a:prstGeom>
          <a:noFill/>
        </p:spPr>
        <p:txBody>
          <a:bodyPr wrap="square" rtlCol="0">
            <a:spAutoFit/>
          </a:bodyPr>
          <a:lstStyle/>
          <a:p>
            <a:r>
              <a:rPr lang="en-US" sz="1000" b="1" dirty="0">
                <a:latin typeface="Arial"/>
                <a:cs typeface="Arial"/>
              </a:rPr>
              <a:t> Laptop 1</a:t>
            </a:r>
          </a:p>
        </p:txBody>
      </p:sp>
      <p:sp>
        <p:nvSpPr>
          <p:cNvPr id="85" name="TextBox 84"/>
          <p:cNvSpPr txBox="1"/>
          <p:nvPr/>
        </p:nvSpPr>
        <p:spPr>
          <a:xfrm>
            <a:off x="4561865" y="5784506"/>
            <a:ext cx="871914" cy="246221"/>
          </a:xfrm>
          <a:prstGeom prst="rect">
            <a:avLst/>
          </a:prstGeom>
          <a:noFill/>
        </p:spPr>
        <p:txBody>
          <a:bodyPr wrap="square" rtlCol="0">
            <a:spAutoFit/>
          </a:bodyPr>
          <a:lstStyle/>
          <a:p>
            <a:r>
              <a:rPr lang="en-US" sz="1000" dirty="0">
                <a:solidFill>
                  <a:srgbClr val="4E565A"/>
                </a:solidFill>
                <a:latin typeface="Arial"/>
                <a:cs typeface="Arial"/>
              </a:rPr>
              <a:t>HT-1010</a:t>
            </a:r>
          </a:p>
        </p:txBody>
      </p:sp>
      <p:sp>
        <p:nvSpPr>
          <p:cNvPr id="86" name="TextBox 85"/>
          <p:cNvSpPr txBox="1"/>
          <p:nvPr/>
        </p:nvSpPr>
        <p:spPr>
          <a:xfrm>
            <a:off x="5590229" y="5783052"/>
            <a:ext cx="1063399" cy="246221"/>
          </a:xfrm>
          <a:prstGeom prst="rect">
            <a:avLst/>
          </a:prstGeom>
          <a:noFill/>
        </p:spPr>
        <p:txBody>
          <a:bodyPr wrap="square" rtlCol="0">
            <a:spAutoFit/>
          </a:bodyPr>
          <a:lstStyle/>
          <a:p>
            <a:r>
              <a:rPr lang="en-US" sz="1000" dirty="0">
                <a:solidFill>
                  <a:srgbClr val="4E565A"/>
                </a:solidFill>
                <a:latin typeface="Arial"/>
                <a:cs typeface="Arial"/>
              </a:rPr>
              <a:t>2 431, 95 EUR</a:t>
            </a:r>
          </a:p>
        </p:txBody>
      </p:sp>
      <p:sp>
        <p:nvSpPr>
          <p:cNvPr id="87" name="TextBox 86"/>
          <p:cNvSpPr txBox="1"/>
          <p:nvPr/>
        </p:nvSpPr>
        <p:spPr>
          <a:xfrm>
            <a:off x="7666729" y="5799556"/>
            <a:ext cx="1036947" cy="246221"/>
          </a:xfrm>
          <a:prstGeom prst="rect">
            <a:avLst/>
          </a:prstGeom>
          <a:noFill/>
        </p:spPr>
        <p:txBody>
          <a:bodyPr wrap="square" rtlCol="0">
            <a:spAutoFit/>
          </a:bodyPr>
          <a:lstStyle/>
          <a:p>
            <a:r>
              <a:rPr lang="en-US" sz="1000" b="1" dirty="0">
                <a:solidFill>
                  <a:srgbClr val="4E565A"/>
                </a:solidFill>
                <a:latin typeface="Arial"/>
                <a:cs typeface="Arial"/>
              </a:rPr>
              <a:t>2 431, 95 </a:t>
            </a:r>
            <a:r>
              <a:rPr lang="en-US" sz="1000" dirty="0">
                <a:solidFill>
                  <a:srgbClr val="4E565A"/>
                </a:solidFill>
                <a:latin typeface="Arial"/>
                <a:cs typeface="Arial"/>
              </a:rPr>
              <a:t>EUR</a:t>
            </a:r>
          </a:p>
        </p:txBody>
      </p:sp>
      <p:cxnSp>
        <p:nvCxnSpPr>
          <p:cNvPr id="88" name="Straight Connector 87"/>
          <p:cNvCxnSpPr/>
          <p:nvPr/>
        </p:nvCxnSpPr>
        <p:spPr>
          <a:xfrm>
            <a:off x="2927659" y="5686305"/>
            <a:ext cx="6221408"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2943688" y="6181739"/>
            <a:ext cx="6221408"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2907215" y="5191627"/>
            <a:ext cx="6221408"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2466891" y="655272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grpSp>
        <p:nvGrpSpPr>
          <p:cNvPr id="92" name="Group 91"/>
          <p:cNvGrpSpPr/>
          <p:nvPr/>
        </p:nvGrpSpPr>
        <p:grpSpPr>
          <a:xfrm>
            <a:off x="2778040" y="856672"/>
            <a:ext cx="137285" cy="5589494"/>
            <a:chOff x="9014968" y="856672"/>
            <a:chExt cx="137285" cy="5589494"/>
          </a:xfrm>
        </p:grpSpPr>
        <p:sp>
          <p:nvSpPr>
            <p:cNvPr id="93" name="Rectangle 92"/>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94" name="Rectangle 93"/>
            <p:cNvSpPr/>
            <p:nvPr/>
          </p:nvSpPr>
          <p:spPr>
            <a:xfrm>
              <a:off x="9014969" y="856672"/>
              <a:ext cx="137284" cy="2448149"/>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95" name="TextBox 94"/>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97" name="TextBox 96"/>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98" name="TextBox 97"/>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100" name="Straight Connector 99"/>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1" name="Picture 100"/>
          <p:cNvPicPr>
            <a:picLocks noChangeAspect="1"/>
          </p:cNvPicPr>
          <p:nvPr/>
        </p:nvPicPr>
        <p:blipFill>
          <a:blip r:embed="rId3"/>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1446249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Support Solution</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77290"/>
            <a:ext cx="2947248" cy="5592740"/>
            <a:chOff x="-7471" y="850959"/>
            <a:chExt cx="2947248" cy="5592740"/>
          </a:xfrm>
        </p:grpSpPr>
        <p:sp>
          <p:nvSpPr>
            <p:cNvPr id="183" name="TextBox 182"/>
            <p:cNvSpPr txBox="1"/>
            <p:nvPr/>
          </p:nvSpPr>
          <p:spPr>
            <a:xfrm>
              <a:off x="0" y="897423"/>
              <a:ext cx="292343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tabLst>
                  <a:tab pos="179388" algn="l"/>
                </a:tabLst>
              </a:pPr>
              <a:r>
                <a:rPr lang="en-US" sz="1200" dirty="0">
                  <a:solidFill>
                    <a:srgbClr val="666666"/>
                  </a:solidFill>
                  <a:latin typeface="Arial" pitchFamily="34" charset="0"/>
                  <a:ea typeface="Open Sans" pitchFamily="34" charset="0"/>
                  <a:cs typeface="Arial" pitchFamily="34" charset="0"/>
                </a:rPr>
                <a:t>	A</a:t>
              </a:r>
            </a:p>
          </p:txBody>
        </p:sp>
        <p:sp>
          <p:nvSpPr>
            <p:cNvPr id="184" name="Rectangle 183"/>
            <p:cNvSpPr/>
            <p:nvPr/>
          </p:nvSpPr>
          <p:spPr>
            <a:xfrm>
              <a:off x="-7471" y="850959"/>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IT</a:t>
              </a:r>
            </a:p>
          </p:txBody>
        </p:sp>
        <p:sp>
          <p:nvSpPr>
            <p:cNvPr id="185" name="Rectangle 184"/>
            <p:cNvSpPr/>
            <p:nvPr/>
          </p:nvSpPr>
          <p:spPr>
            <a:xfrm>
              <a:off x="-7471" y="1149379"/>
              <a:ext cx="2922795" cy="927445"/>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6" name="Rectangle 185"/>
            <p:cNvSpPr/>
            <p:nvPr/>
          </p:nvSpPr>
          <p:spPr>
            <a:xfrm>
              <a:off x="-7471" y="2076824"/>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EDU</a:t>
              </a:r>
            </a:p>
          </p:txBody>
        </p:sp>
        <p:sp>
          <p:nvSpPr>
            <p:cNvPr id="187" name="Rectangle 186"/>
            <p:cNvSpPr/>
            <p:nvPr/>
          </p:nvSpPr>
          <p:spPr>
            <a:xfrm>
              <a:off x="-5473" y="2368865"/>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296310"/>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9" name="Rectangle 188"/>
            <p:cNvSpPr/>
            <p:nvPr/>
          </p:nvSpPr>
          <p:spPr>
            <a:xfrm>
              <a:off x="-7471" y="4223755"/>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FAC</a:t>
              </a:r>
            </a:p>
          </p:txBody>
        </p:sp>
        <p:sp>
          <p:nvSpPr>
            <p:cNvPr id="190" name="Rectangle 189"/>
            <p:cNvSpPr/>
            <p:nvPr/>
          </p:nvSpPr>
          <p:spPr>
            <a:xfrm>
              <a:off x="-7471" y="4515796"/>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1" name="Rectangle 190"/>
            <p:cNvSpPr/>
            <p:nvPr/>
          </p:nvSpPr>
          <p:spPr>
            <a:xfrm>
              <a:off x="-7471" y="5443241"/>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LIB</a:t>
              </a:r>
            </a:p>
          </p:txBody>
        </p:sp>
        <p:sp>
          <p:nvSpPr>
            <p:cNvPr id="192" name="Rectangle 191"/>
            <p:cNvSpPr/>
            <p:nvPr/>
          </p:nvSpPr>
          <p:spPr>
            <a:xfrm>
              <a:off x="-7471" y="5735282"/>
              <a:ext cx="2922795" cy="70841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195" name="TextBox 194"/>
            <p:cNvSpPr txBox="1"/>
            <p:nvPr/>
          </p:nvSpPr>
          <p:spPr>
            <a:xfrm>
              <a:off x="24453"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197" name="TextBox 196"/>
            <p:cNvSpPr txBox="1"/>
            <p:nvPr/>
          </p:nvSpPr>
          <p:spPr>
            <a:xfrm>
              <a:off x="6114"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199" name="TextBox 198"/>
            <p:cNvSpPr txBox="1"/>
            <p:nvPr/>
          </p:nvSpPr>
          <p:spPr>
            <a:xfrm>
              <a:off x="26451"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201" name="TextBox 200"/>
            <p:cNvSpPr txBox="1"/>
            <p:nvPr/>
          </p:nvSpPr>
          <p:spPr>
            <a:xfrm>
              <a:off x="28449" y="5850961"/>
              <a:ext cx="2886875"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54962"/>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5473" y="3438083"/>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INT</a:t>
            </a:r>
          </a:p>
        </p:txBody>
      </p:sp>
      <p:pic>
        <p:nvPicPr>
          <p:cNvPr id="90"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629486"/>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136" name="Rectangle 135"/>
          <p:cNvSpPr/>
          <p:nvPr/>
        </p:nvSpPr>
        <p:spPr bwMode="gray">
          <a:xfrm>
            <a:off x="3071367" y="1723100"/>
            <a:ext cx="5499156" cy="3431555"/>
          </a:xfrm>
          <a:prstGeom prst="rect">
            <a:avLst/>
          </a:prstGeom>
          <a:solidFill>
            <a:schemeClr val="bg1">
              <a:alpha val="70000"/>
            </a:schemeClr>
          </a:solidFill>
          <a:ln w="6350" algn="ctr">
            <a:noFill/>
            <a:miter lim="800000"/>
            <a:headEnd/>
            <a:tailEnd/>
          </a:ln>
        </p:spPr>
        <p:txBody>
          <a:bodyPr lIns="90000" tIns="72000" rIns="90000" bIns="72000" anchor="ctr"/>
          <a:lstStyle/>
          <a:p>
            <a:pPr algn="ctr">
              <a:spcBef>
                <a:spcPct val="50000"/>
              </a:spcBef>
              <a:buClr>
                <a:srgbClr val="F0AB00"/>
              </a:buClr>
              <a:buSzPct val="80000"/>
              <a:defRPr/>
            </a:pPr>
            <a:endParaRPr lang="en-US" kern="0" dirty="0">
              <a:solidFill>
                <a:srgbClr val="707070"/>
              </a:solidFill>
              <a:latin typeface="Arial" pitchFamily="34" charset="0"/>
              <a:ea typeface="Arial Unicode MS" pitchFamily="34" charset="-128"/>
              <a:cs typeface="Arial" pitchFamily="34" charset="0"/>
            </a:endParaRPr>
          </a:p>
        </p:txBody>
      </p:sp>
      <p:sp>
        <p:nvSpPr>
          <p:cNvPr id="137" name="Rectangle 136"/>
          <p:cNvSpPr/>
          <p:nvPr/>
        </p:nvSpPr>
        <p:spPr bwMode="gray">
          <a:xfrm>
            <a:off x="3046913" y="1723101"/>
            <a:ext cx="5575148" cy="708025"/>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cxnSp>
        <p:nvCxnSpPr>
          <p:cNvPr id="138" name="Straight Connector 137"/>
          <p:cNvCxnSpPr>
            <a:cxnSpLocks/>
          </p:cNvCxnSpPr>
          <p:nvPr/>
        </p:nvCxnSpPr>
        <p:spPr>
          <a:xfrm>
            <a:off x="3071367" y="1304001"/>
            <a:ext cx="5486400"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cxnSpLocks/>
          </p:cNvCxnSpPr>
          <p:nvPr/>
        </p:nvCxnSpPr>
        <p:spPr>
          <a:xfrm>
            <a:off x="3071367" y="1729451"/>
            <a:ext cx="5486400"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42" name="TextBox 69"/>
          <p:cNvSpPr txBox="1">
            <a:spLocks noChangeArrowheads="1"/>
          </p:cNvSpPr>
          <p:nvPr/>
        </p:nvSpPr>
        <p:spPr bwMode="auto">
          <a:xfrm>
            <a:off x="3225355" y="1873914"/>
            <a:ext cx="1974850" cy="33855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de-DE"/>
            </a:defPPr>
            <a:lvl1pPr>
              <a:tabLst>
                <a:tab pos="88900" algn="l"/>
              </a:tabLst>
              <a:defRPr sz="1100">
                <a:cs typeface="Arial"/>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solidFill>
                  <a:srgbClr val="333333"/>
                </a:solidFill>
                <a:latin typeface="Arial"/>
              </a:rPr>
              <a:t>Solution Description</a:t>
            </a:r>
          </a:p>
        </p:txBody>
      </p:sp>
      <p:cxnSp>
        <p:nvCxnSpPr>
          <p:cNvPr id="145" name="Straight Connector 144"/>
          <p:cNvCxnSpPr>
            <a:cxnSpLocks/>
          </p:cNvCxnSpPr>
          <p:nvPr/>
        </p:nvCxnSpPr>
        <p:spPr>
          <a:xfrm>
            <a:off x="3071367" y="2431126"/>
            <a:ext cx="5486400"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47" name="TextBox 119"/>
          <p:cNvSpPr txBox="1">
            <a:spLocks noChangeArrowheads="1"/>
          </p:cNvSpPr>
          <p:nvPr/>
        </p:nvSpPr>
        <p:spPr bwMode="auto">
          <a:xfrm>
            <a:off x="3225354" y="2689661"/>
            <a:ext cx="2618879" cy="169277"/>
          </a:xfrm>
          <a:prstGeom prst="rect">
            <a:avLst/>
          </a:prstGeom>
          <a:noFill/>
          <a:ln w="9525">
            <a:noFill/>
            <a:miter lim="800000"/>
            <a:headEnd/>
            <a:tailEnd/>
          </a:ln>
        </p:spPr>
        <p:txBody>
          <a:bodyPr wrap="square" lIns="0" tIns="0" rIns="0" bIns="0">
            <a:spAutoFit/>
          </a:bodyPr>
          <a:lstStyle/>
          <a:p>
            <a:pPr>
              <a:spcBef>
                <a:spcPct val="50000"/>
              </a:spcBef>
              <a:buClr>
                <a:srgbClr val="F0AB00"/>
              </a:buClr>
              <a:buSzPct val="80000"/>
            </a:pPr>
            <a:r>
              <a:rPr lang="zh-CN" altLang="en-US" sz="1000" b="1" dirty="0">
                <a:ea typeface="Open Sans Semibold"/>
                <a:cs typeface="Arial" charset="0"/>
              </a:rPr>
              <a:t> </a:t>
            </a:r>
            <a:r>
              <a:rPr lang="en-US" sz="1100" dirty="0">
                <a:solidFill>
                  <a:srgbClr val="333333"/>
                </a:solidFill>
                <a:cs typeface="Arial"/>
              </a:rPr>
              <a:t>1. How to download MS Office?</a:t>
            </a:r>
          </a:p>
        </p:txBody>
      </p:sp>
      <p:sp>
        <p:nvSpPr>
          <p:cNvPr id="148" name="Rectangle 122"/>
          <p:cNvSpPr>
            <a:spLocks noChangeArrowheads="1"/>
          </p:cNvSpPr>
          <p:nvPr/>
        </p:nvSpPr>
        <p:spPr bwMode="auto">
          <a:xfrm rot="5400000">
            <a:off x="7934744" y="2635393"/>
            <a:ext cx="260350" cy="277812"/>
          </a:xfrm>
          <a:prstGeom prst="rect">
            <a:avLst/>
          </a:prstGeom>
          <a:noFill/>
          <a:ln w="9525">
            <a:noFill/>
            <a:miter lim="800000"/>
            <a:headEnd/>
            <a:tailEnd/>
          </a:ln>
        </p:spPr>
        <p:txBody>
          <a:bodyPr wrap="square">
            <a:spAutoFit/>
          </a:bodyPr>
          <a:lstStyle/>
          <a:p>
            <a:r>
              <a:rPr lang="is-IS" altLang="zh-CN" baseline="30000" dirty="0">
                <a:latin typeface="SAP-icons" pitchFamily="2" charset="0"/>
              </a:rPr>
              <a:t></a:t>
            </a:r>
            <a:endParaRPr lang="en-US" altLang="zh-CN" dirty="0"/>
          </a:p>
        </p:txBody>
      </p:sp>
      <p:sp>
        <p:nvSpPr>
          <p:cNvPr id="152" name="TextBox 128"/>
          <p:cNvSpPr txBox="1">
            <a:spLocks noChangeArrowheads="1"/>
          </p:cNvSpPr>
          <p:nvPr/>
        </p:nvSpPr>
        <p:spPr bwMode="auto">
          <a:xfrm>
            <a:off x="3225354" y="5232440"/>
            <a:ext cx="2582839" cy="169277"/>
          </a:xfrm>
          <a:prstGeom prst="rect">
            <a:avLst/>
          </a:prstGeom>
          <a:noFill/>
          <a:ln w="9525">
            <a:noFill/>
            <a:miter lim="800000"/>
            <a:headEnd/>
            <a:tailEnd/>
          </a:ln>
        </p:spPr>
        <p:txBody>
          <a:bodyPr wrap="square" lIns="0" tIns="0" rIns="0" bIns="0">
            <a:spAutoFit/>
          </a:bodyPr>
          <a:lstStyle/>
          <a:p>
            <a:pPr>
              <a:spcBef>
                <a:spcPct val="50000"/>
              </a:spcBef>
              <a:buClr>
                <a:srgbClr val="F0AB00"/>
              </a:buClr>
              <a:buSzPct val="80000"/>
            </a:pPr>
            <a:r>
              <a:rPr lang="en-US" sz="1100" dirty="0">
                <a:solidFill>
                  <a:srgbClr val="333333"/>
                </a:solidFill>
                <a:cs typeface="Arial"/>
              </a:rPr>
              <a:t>2. Where to download MS Office?</a:t>
            </a:r>
          </a:p>
        </p:txBody>
      </p:sp>
      <p:sp>
        <p:nvSpPr>
          <p:cNvPr id="153" name="Rectangle 132"/>
          <p:cNvSpPr>
            <a:spLocks noChangeArrowheads="1"/>
          </p:cNvSpPr>
          <p:nvPr/>
        </p:nvSpPr>
        <p:spPr bwMode="auto">
          <a:xfrm>
            <a:off x="7934744" y="5178966"/>
            <a:ext cx="260350" cy="276225"/>
          </a:xfrm>
          <a:prstGeom prst="rect">
            <a:avLst/>
          </a:prstGeom>
          <a:noFill/>
          <a:ln w="9525">
            <a:noFill/>
            <a:miter lim="800000"/>
            <a:headEnd/>
            <a:tailEnd/>
          </a:ln>
        </p:spPr>
        <p:txBody>
          <a:bodyPr wrap="square">
            <a:spAutoFit/>
          </a:bodyPr>
          <a:lstStyle/>
          <a:p>
            <a:r>
              <a:rPr lang="is-IS" altLang="zh-CN" baseline="30000" dirty="0">
                <a:latin typeface="SAP-icons" pitchFamily="2" charset="0"/>
              </a:rPr>
              <a:t></a:t>
            </a:r>
            <a:endParaRPr lang="en-US" altLang="zh-CN" dirty="0"/>
          </a:p>
        </p:txBody>
      </p:sp>
      <p:cxnSp>
        <p:nvCxnSpPr>
          <p:cNvPr id="155" name="Straight Connector 154"/>
          <p:cNvCxnSpPr>
            <a:cxnSpLocks/>
          </p:cNvCxnSpPr>
          <p:nvPr/>
        </p:nvCxnSpPr>
        <p:spPr>
          <a:xfrm flipV="1">
            <a:off x="3052094" y="5843444"/>
            <a:ext cx="5486400"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57" name="TextBox 138"/>
          <p:cNvSpPr txBox="1">
            <a:spLocks noChangeArrowheads="1"/>
          </p:cNvSpPr>
          <p:nvPr/>
        </p:nvSpPr>
        <p:spPr bwMode="auto">
          <a:xfrm>
            <a:off x="3225355" y="6132309"/>
            <a:ext cx="1974850" cy="169277"/>
          </a:xfrm>
          <a:prstGeom prst="rect">
            <a:avLst/>
          </a:prstGeom>
          <a:noFill/>
          <a:ln w="9525">
            <a:noFill/>
            <a:miter lim="800000"/>
            <a:headEnd/>
            <a:tailEnd/>
          </a:ln>
        </p:spPr>
        <p:txBody>
          <a:bodyPr wrap="square" lIns="0" tIns="0" rIns="0" bIns="0">
            <a:spAutoFit/>
          </a:bodyPr>
          <a:lstStyle/>
          <a:p>
            <a:pPr>
              <a:spcBef>
                <a:spcPct val="50000"/>
              </a:spcBef>
              <a:buClr>
                <a:srgbClr val="F0AB00"/>
              </a:buClr>
              <a:buSzPct val="80000"/>
            </a:pPr>
            <a:r>
              <a:rPr lang="en-US" sz="1100" dirty="0">
                <a:solidFill>
                  <a:srgbClr val="333333"/>
                </a:solidFill>
                <a:cs typeface="Arial"/>
              </a:rPr>
              <a:t>3. Password Forgotten?</a:t>
            </a:r>
          </a:p>
        </p:txBody>
      </p:sp>
      <p:sp>
        <p:nvSpPr>
          <p:cNvPr id="158" name="Rectangle 139"/>
          <p:cNvSpPr>
            <a:spLocks noChangeArrowheads="1"/>
          </p:cNvSpPr>
          <p:nvPr/>
        </p:nvSpPr>
        <p:spPr bwMode="auto">
          <a:xfrm>
            <a:off x="7934744" y="6078835"/>
            <a:ext cx="260350" cy="276225"/>
          </a:xfrm>
          <a:prstGeom prst="rect">
            <a:avLst/>
          </a:prstGeom>
          <a:noFill/>
          <a:ln w="9525">
            <a:noFill/>
            <a:miter lim="800000"/>
            <a:headEnd/>
            <a:tailEnd/>
          </a:ln>
        </p:spPr>
        <p:txBody>
          <a:bodyPr wrap="square">
            <a:spAutoFit/>
          </a:bodyPr>
          <a:lstStyle/>
          <a:p>
            <a:r>
              <a:rPr lang="is-IS" altLang="zh-CN" baseline="30000">
                <a:latin typeface="SAP-icons" pitchFamily="2" charset="0"/>
              </a:rPr>
              <a:t></a:t>
            </a:r>
            <a:endParaRPr lang="en-US" altLang="zh-CN" dirty="0"/>
          </a:p>
        </p:txBody>
      </p:sp>
      <p:sp>
        <p:nvSpPr>
          <p:cNvPr id="167" name="TextBox 103"/>
          <p:cNvSpPr txBox="1">
            <a:spLocks noChangeArrowheads="1"/>
          </p:cNvSpPr>
          <p:nvPr/>
        </p:nvSpPr>
        <p:spPr bwMode="auto">
          <a:xfrm>
            <a:off x="3199955" y="1019839"/>
            <a:ext cx="1974850" cy="184666"/>
          </a:xfrm>
          <a:prstGeom prst="rect">
            <a:avLst/>
          </a:prstGeom>
          <a:noFill/>
          <a:ln w="9525">
            <a:noFill/>
            <a:miter lim="800000"/>
            <a:headEnd/>
            <a:tailEnd/>
          </a:ln>
        </p:spPr>
        <p:txBody>
          <a:bodyPr wrap="square" lIns="0" tIns="0" rIns="0" bIns="0">
            <a:spAutoFit/>
          </a:bodyPr>
          <a:lstStyle/>
          <a:p>
            <a:pPr>
              <a:spcBef>
                <a:spcPct val="50000"/>
              </a:spcBef>
              <a:buClr>
                <a:srgbClr val="F0AB00"/>
              </a:buClr>
              <a:buSzPct val="80000"/>
            </a:pPr>
            <a:r>
              <a:rPr lang="en-US" altLang="zh-CN" sz="1200" dirty="0">
                <a:solidFill>
                  <a:srgbClr val="444444"/>
                </a:solidFill>
                <a:ea typeface="Open Sans Semibold"/>
                <a:cs typeface="Arial" charset="0"/>
              </a:rPr>
              <a:t>IT Support  FAQ</a:t>
            </a:r>
          </a:p>
        </p:txBody>
      </p:sp>
      <p:sp>
        <p:nvSpPr>
          <p:cNvPr id="2" name="TextBox 1"/>
          <p:cNvSpPr txBox="1"/>
          <p:nvPr/>
        </p:nvSpPr>
        <p:spPr>
          <a:xfrm>
            <a:off x="3135661" y="2933311"/>
            <a:ext cx="5486400" cy="18656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de-DE"/>
            </a:defPPr>
            <a:lvl1pPr>
              <a:tabLst>
                <a:tab pos="88900" algn="l"/>
              </a:tabLst>
              <a:defRPr sz="1100">
                <a:cs typeface="Arial"/>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dirty="0">
              <a:solidFill>
                <a:schemeClr val="tx1"/>
              </a:solidFill>
            </a:endParaRPr>
          </a:p>
          <a:p>
            <a:r>
              <a:rPr lang="en-US" dirty="0">
                <a:solidFill>
                  <a:schemeClr val="tx1"/>
                </a:solidFill>
              </a:rPr>
              <a:t>Solution:</a:t>
            </a:r>
          </a:p>
          <a:p>
            <a:pPr marL="228600" indent="-228600">
              <a:buAutoNum type="arabicPeriod"/>
            </a:pPr>
            <a:r>
              <a:rPr lang="en-US" dirty="0">
                <a:solidFill>
                  <a:schemeClr val="tx1"/>
                </a:solidFill>
              </a:rPr>
              <a:t>Please go to the following link </a:t>
            </a:r>
            <a:r>
              <a:rPr lang="en-US" dirty="0">
                <a:solidFill>
                  <a:schemeClr val="tx1"/>
                </a:solidFill>
                <a:hlinkClick r:id="rId3"/>
              </a:rPr>
              <a:t>www.office.com/signin</a:t>
            </a:r>
            <a:r>
              <a:rPr lang="en-US" dirty="0">
                <a:solidFill>
                  <a:schemeClr val="tx1"/>
                </a:solidFill>
              </a:rPr>
              <a:t> and sign in with the Microsoft Account.</a:t>
            </a:r>
          </a:p>
          <a:p>
            <a:pPr marL="228600" indent="-228600">
              <a:buAutoNum type="arabicPeriod"/>
            </a:pPr>
            <a:endParaRPr lang="en-US" dirty="0">
              <a:solidFill>
                <a:schemeClr val="tx1"/>
              </a:solidFill>
            </a:endParaRPr>
          </a:p>
          <a:p>
            <a:r>
              <a:rPr lang="en-US" dirty="0">
                <a:solidFill>
                  <a:schemeClr val="tx1"/>
                </a:solidFill>
              </a:rPr>
              <a:t>2. Select Install Office </a:t>
            </a:r>
          </a:p>
          <a:p>
            <a:endParaRPr lang="en-US" dirty="0">
              <a:solidFill>
                <a:schemeClr val="tx1"/>
              </a:solidFill>
            </a:endParaRPr>
          </a:p>
          <a:p>
            <a:r>
              <a:rPr lang="en-US" dirty="0">
                <a:solidFill>
                  <a:schemeClr val="tx1"/>
                </a:solidFill>
              </a:rPr>
              <a:t>3. PC Install:</a:t>
            </a:r>
          </a:p>
          <a:p>
            <a:r>
              <a:rPr lang="en-US" dirty="0">
                <a:solidFill>
                  <a:schemeClr val="tx1"/>
                </a:solidFill>
              </a:rPr>
              <a:t>Depending on your browser, Click Save, Run, Setup, or Save File from the bottom of the Screen</a:t>
            </a:r>
          </a:p>
          <a:p>
            <a:endParaRPr lang="en-US" dirty="0">
              <a:solidFill>
                <a:schemeClr val="tx1"/>
              </a:solidFill>
            </a:endParaRPr>
          </a:p>
        </p:txBody>
      </p:sp>
      <p:cxnSp>
        <p:nvCxnSpPr>
          <p:cNvPr id="76" name="Straight Connector 75"/>
          <p:cNvCxnSpPr>
            <a:cxnSpLocks/>
          </p:cNvCxnSpPr>
          <p:nvPr/>
        </p:nvCxnSpPr>
        <p:spPr>
          <a:xfrm flipV="1">
            <a:off x="3052094" y="4967141"/>
            <a:ext cx="5486400"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8" name="Rectangle 77"/>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9"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7187" y="2707805"/>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4466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Create Forms</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Create Form</a:t>
            </a:r>
          </a:p>
        </p:txBody>
      </p:sp>
    </p:spTree>
    <p:extLst>
      <p:ext uri="{BB962C8B-B14F-4D97-AF65-F5344CB8AC3E}">
        <p14:creationId xmlns:p14="http://schemas.microsoft.com/office/powerpoint/2010/main" val="34763190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Contacts(5)</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New Contact</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77290"/>
            <a:ext cx="2949246" cy="5592740"/>
            <a:chOff x="-7471" y="850959"/>
            <a:chExt cx="2949246" cy="5592740"/>
          </a:xfrm>
        </p:grpSpPr>
        <p:sp>
          <p:nvSpPr>
            <p:cNvPr id="183" name="TextBox 182"/>
            <p:cNvSpPr txBox="1"/>
            <p:nvPr/>
          </p:nvSpPr>
          <p:spPr>
            <a:xfrm>
              <a:off x="0" y="897423"/>
              <a:ext cx="292343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tabLst>
                  <a:tab pos="179388" algn="l"/>
                </a:tabLst>
              </a:pPr>
              <a:r>
                <a:rPr lang="en-US" sz="1200" dirty="0">
                  <a:solidFill>
                    <a:srgbClr val="666666"/>
                  </a:solidFill>
                  <a:latin typeface="Arial" pitchFamily="34" charset="0"/>
                  <a:ea typeface="Open Sans" pitchFamily="34" charset="0"/>
                  <a:cs typeface="Arial" pitchFamily="34" charset="0"/>
                </a:rPr>
                <a:t>	A</a:t>
              </a:r>
            </a:p>
          </p:txBody>
        </p:sp>
        <p:sp>
          <p:nvSpPr>
            <p:cNvPr id="184" name="Rectangle 183"/>
            <p:cNvSpPr/>
            <p:nvPr/>
          </p:nvSpPr>
          <p:spPr>
            <a:xfrm>
              <a:off x="-7471" y="850959"/>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A</a:t>
              </a:r>
            </a:p>
          </p:txBody>
        </p:sp>
        <p:sp>
          <p:nvSpPr>
            <p:cNvPr id="185" name="Rectangle 184"/>
            <p:cNvSpPr/>
            <p:nvPr/>
          </p:nvSpPr>
          <p:spPr>
            <a:xfrm>
              <a:off x="-7471" y="1149379"/>
              <a:ext cx="2922795" cy="927445"/>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6" name="Rectangle 185"/>
            <p:cNvSpPr/>
            <p:nvPr/>
          </p:nvSpPr>
          <p:spPr>
            <a:xfrm>
              <a:off x="-7471" y="2076824"/>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J</a:t>
              </a:r>
            </a:p>
          </p:txBody>
        </p:sp>
        <p:sp>
          <p:nvSpPr>
            <p:cNvPr id="187" name="Rectangle 186"/>
            <p:cNvSpPr/>
            <p:nvPr/>
          </p:nvSpPr>
          <p:spPr>
            <a:xfrm>
              <a:off x="-5473" y="2368865"/>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296310"/>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9" name="Rectangle 188"/>
            <p:cNvSpPr/>
            <p:nvPr/>
          </p:nvSpPr>
          <p:spPr>
            <a:xfrm>
              <a:off x="-7471" y="4223755"/>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L</a:t>
              </a:r>
            </a:p>
          </p:txBody>
        </p:sp>
        <p:sp>
          <p:nvSpPr>
            <p:cNvPr id="190" name="Rectangle 189"/>
            <p:cNvSpPr/>
            <p:nvPr/>
          </p:nvSpPr>
          <p:spPr>
            <a:xfrm>
              <a:off x="-7471" y="4515796"/>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1" name="Rectangle 190"/>
            <p:cNvSpPr/>
            <p:nvPr/>
          </p:nvSpPr>
          <p:spPr>
            <a:xfrm>
              <a:off x="-7471" y="5443241"/>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P</a:t>
              </a:r>
            </a:p>
          </p:txBody>
        </p:sp>
        <p:sp>
          <p:nvSpPr>
            <p:cNvPr id="192" name="Rectangle 191"/>
            <p:cNvSpPr/>
            <p:nvPr/>
          </p:nvSpPr>
          <p:spPr>
            <a:xfrm>
              <a:off x="-7471" y="5735282"/>
              <a:ext cx="2922795" cy="70841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Name 1</a:t>
              </a:r>
              <a:endParaRPr lang="en-US" sz="1100" dirty="0">
                <a:solidFill>
                  <a:srgbClr val="333333"/>
                </a:solidFill>
                <a:latin typeface="Arial"/>
                <a:cs typeface="Arial"/>
              </a:endParaRPr>
            </a:p>
          </p:txBody>
        </p:sp>
        <p:sp>
          <p:nvSpPr>
            <p:cNvPr id="194" name="TextBox 193"/>
            <p:cNvSpPr txBox="1"/>
            <p:nvPr/>
          </p:nvSpPr>
          <p:spPr>
            <a:xfrm>
              <a:off x="1998" y="1546551"/>
              <a:ext cx="2915324" cy="246221"/>
            </a:xfrm>
            <a:prstGeom prst="rect">
              <a:avLst/>
            </a:prstGeom>
            <a:noFill/>
          </p:spPr>
          <p:txBody>
            <a:bodyPr wrap="square" rtlCol="0">
              <a:spAutoFit/>
            </a:bodyPr>
            <a:lstStyle/>
            <a:p>
              <a:r>
                <a:rPr lang="en-US" sz="1000" dirty="0">
                  <a:solidFill>
                    <a:schemeClr val="bg1">
                      <a:lumMod val="50000"/>
                    </a:schemeClr>
                  </a:solidFill>
                  <a:latin typeface="Arial"/>
                  <a:cs typeface="Arial"/>
                </a:rPr>
                <a:t>Company 3</a:t>
              </a:r>
            </a:p>
          </p:txBody>
        </p:sp>
        <p:sp>
          <p:nvSpPr>
            <p:cNvPr id="195" name="TextBox 194"/>
            <p:cNvSpPr txBox="1"/>
            <p:nvPr/>
          </p:nvSpPr>
          <p:spPr>
            <a:xfrm>
              <a:off x="24453" y="2535518"/>
              <a:ext cx="2915324" cy="261610"/>
            </a:xfrm>
            <a:prstGeom prst="rect">
              <a:avLst/>
            </a:prstGeom>
            <a:noFill/>
          </p:spPr>
          <p:txBody>
            <a:bodyPr wrap="square" rtlCol="0">
              <a:spAutoFit/>
            </a:bodyPr>
            <a:lstStyle/>
            <a:p>
              <a:r>
                <a:rPr lang="en-US" sz="1100" dirty="0">
                  <a:solidFill>
                    <a:srgbClr val="333333"/>
                  </a:solidFill>
                  <a:latin typeface="Arial"/>
                  <a:cs typeface="Arial"/>
                </a:rPr>
                <a:t>Name 2</a:t>
              </a:r>
            </a:p>
          </p:txBody>
        </p:sp>
        <p:sp>
          <p:nvSpPr>
            <p:cNvPr id="196" name="TextBox 195"/>
            <p:cNvSpPr txBox="1"/>
            <p:nvPr/>
          </p:nvSpPr>
          <p:spPr>
            <a:xfrm>
              <a:off x="26451" y="2797128"/>
              <a:ext cx="2915324" cy="246221"/>
            </a:xfrm>
            <a:prstGeom prst="rect">
              <a:avLst/>
            </a:prstGeom>
            <a:noFill/>
          </p:spPr>
          <p:txBody>
            <a:bodyPr wrap="square" rtlCol="0">
              <a:spAutoFit/>
            </a:bodyPr>
            <a:lstStyle/>
            <a:p>
              <a:r>
                <a:rPr lang="en-US" sz="1000" dirty="0">
                  <a:solidFill>
                    <a:schemeClr val="bg1">
                      <a:lumMod val="50000"/>
                    </a:schemeClr>
                  </a:solidFill>
                  <a:latin typeface="Arial"/>
                  <a:cs typeface="Arial"/>
                </a:rPr>
                <a:t>Company 4</a:t>
              </a:r>
            </a:p>
          </p:txBody>
        </p:sp>
        <p:sp>
          <p:nvSpPr>
            <p:cNvPr id="197" name="TextBox 196"/>
            <p:cNvSpPr txBox="1"/>
            <p:nvPr/>
          </p:nvSpPr>
          <p:spPr>
            <a:xfrm>
              <a:off x="6114" y="3494739"/>
              <a:ext cx="2915324" cy="261610"/>
            </a:xfrm>
            <a:prstGeom prst="rect">
              <a:avLst/>
            </a:prstGeom>
            <a:noFill/>
          </p:spPr>
          <p:txBody>
            <a:bodyPr wrap="square" rtlCol="0">
              <a:spAutoFit/>
            </a:bodyPr>
            <a:lstStyle/>
            <a:p>
              <a:r>
                <a:rPr lang="en-US" sz="1100" dirty="0">
                  <a:solidFill>
                    <a:srgbClr val="333333"/>
                  </a:solidFill>
                  <a:latin typeface="Arial"/>
                  <a:cs typeface="Arial"/>
                </a:rPr>
                <a:t>Name 3</a:t>
              </a:r>
            </a:p>
          </p:txBody>
        </p:sp>
        <p:sp>
          <p:nvSpPr>
            <p:cNvPr id="198" name="TextBox 197"/>
            <p:cNvSpPr txBox="1"/>
            <p:nvPr/>
          </p:nvSpPr>
          <p:spPr>
            <a:xfrm>
              <a:off x="8112" y="3756349"/>
              <a:ext cx="2915324" cy="246221"/>
            </a:xfrm>
            <a:prstGeom prst="rect">
              <a:avLst/>
            </a:prstGeom>
            <a:noFill/>
          </p:spPr>
          <p:txBody>
            <a:bodyPr wrap="square" rtlCol="0">
              <a:spAutoFit/>
            </a:bodyPr>
            <a:lstStyle/>
            <a:p>
              <a:r>
                <a:rPr lang="en-US" sz="1000" dirty="0">
                  <a:solidFill>
                    <a:schemeClr val="bg1">
                      <a:lumMod val="50000"/>
                    </a:schemeClr>
                  </a:solidFill>
                  <a:latin typeface="Arial"/>
                  <a:cs typeface="Arial"/>
                </a:rPr>
                <a:t>Company 5</a:t>
              </a:r>
            </a:p>
          </p:txBody>
        </p:sp>
        <p:sp>
          <p:nvSpPr>
            <p:cNvPr id="199" name="TextBox 198"/>
            <p:cNvSpPr txBox="1"/>
            <p:nvPr/>
          </p:nvSpPr>
          <p:spPr>
            <a:xfrm>
              <a:off x="26451" y="4652679"/>
              <a:ext cx="2886875" cy="261610"/>
            </a:xfrm>
            <a:prstGeom prst="rect">
              <a:avLst/>
            </a:prstGeom>
            <a:noFill/>
          </p:spPr>
          <p:txBody>
            <a:bodyPr wrap="square" rtlCol="0">
              <a:spAutoFit/>
            </a:bodyPr>
            <a:lstStyle/>
            <a:p>
              <a:r>
                <a:rPr lang="en-US" sz="1100" dirty="0">
                  <a:solidFill>
                    <a:srgbClr val="333333"/>
                  </a:solidFill>
                  <a:latin typeface="Arial"/>
                  <a:cs typeface="Arial"/>
                </a:rPr>
                <a:t>Name 4</a:t>
              </a:r>
            </a:p>
          </p:txBody>
        </p:sp>
        <p:sp>
          <p:nvSpPr>
            <p:cNvPr id="200" name="TextBox 199"/>
            <p:cNvSpPr txBox="1"/>
            <p:nvPr/>
          </p:nvSpPr>
          <p:spPr>
            <a:xfrm>
              <a:off x="28449" y="4914289"/>
              <a:ext cx="2886875" cy="246221"/>
            </a:xfrm>
            <a:prstGeom prst="rect">
              <a:avLst/>
            </a:prstGeom>
            <a:noFill/>
          </p:spPr>
          <p:txBody>
            <a:bodyPr wrap="square" rtlCol="0">
              <a:spAutoFit/>
            </a:bodyPr>
            <a:lstStyle/>
            <a:p>
              <a:r>
                <a:rPr lang="en-US" sz="1000" dirty="0">
                  <a:solidFill>
                    <a:schemeClr val="bg1">
                      <a:lumMod val="50000"/>
                    </a:schemeClr>
                  </a:solidFill>
                  <a:latin typeface="Arial"/>
                  <a:cs typeface="Arial"/>
                </a:rPr>
                <a:t>Company 6</a:t>
              </a:r>
            </a:p>
          </p:txBody>
        </p:sp>
        <p:sp>
          <p:nvSpPr>
            <p:cNvPr id="201" name="TextBox 200"/>
            <p:cNvSpPr txBox="1"/>
            <p:nvPr/>
          </p:nvSpPr>
          <p:spPr>
            <a:xfrm>
              <a:off x="28449" y="5850961"/>
              <a:ext cx="2886875" cy="261610"/>
            </a:xfrm>
            <a:prstGeom prst="rect">
              <a:avLst/>
            </a:prstGeom>
            <a:noFill/>
          </p:spPr>
          <p:txBody>
            <a:bodyPr wrap="square" rtlCol="0">
              <a:spAutoFit/>
            </a:bodyPr>
            <a:lstStyle/>
            <a:p>
              <a:r>
                <a:rPr lang="en-US" sz="1100" dirty="0">
                  <a:solidFill>
                    <a:srgbClr val="333333"/>
                  </a:solidFill>
                  <a:latin typeface="Arial"/>
                  <a:cs typeface="Arial"/>
                </a:rPr>
                <a:t>Name 5</a:t>
              </a: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1" name="TextBox 210"/>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Personal Information</a:t>
            </a:r>
          </a:p>
        </p:txBody>
      </p:sp>
      <p:sp>
        <p:nvSpPr>
          <p:cNvPr id="212" name="TextBox 211"/>
          <p:cNvSpPr txBox="1"/>
          <p:nvPr/>
        </p:nvSpPr>
        <p:spPr>
          <a:xfrm>
            <a:off x="2929786" y="1395100"/>
            <a:ext cx="1635864" cy="261610"/>
          </a:xfrm>
          <a:prstGeom prst="rect">
            <a:avLst/>
          </a:prstGeom>
          <a:noFill/>
        </p:spPr>
        <p:txBody>
          <a:bodyPr wrap="square" rtlCol="0">
            <a:spAutoFit/>
          </a:bodyPr>
          <a:lstStyle/>
          <a:p>
            <a:pPr algn="r"/>
            <a:r>
              <a:rPr lang="en-US" sz="1100" dirty="0">
                <a:solidFill>
                  <a:srgbClr val="666666"/>
                </a:solidFill>
                <a:latin typeface="Arial"/>
                <a:cs typeface="Arial"/>
              </a:rPr>
              <a:t>First Name:</a:t>
            </a:r>
          </a:p>
        </p:txBody>
      </p:sp>
      <p:sp>
        <p:nvSpPr>
          <p:cNvPr id="213" name="Rectangle 212"/>
          <p:cNvSpPr/>
          <p:nvPr/>
        </p:nvSpPr>
        <p:spPr>
          <a:xfrm>
            <a:off x="4578350" y="1363611"/>
            <a:ext cx="3305878" cy="301425"/>
          </a:xfrm>
          <a:prstGeom prst="rect">
            <a:avLst/>
          </a:prstGeom>
          <a:solidFill>
            <a:srgbClr val="FFFFFF"/>
          </a:solidFill>
          <a:ln>
            <a:solidFill>
              <a:srgbClr val="3A9AC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14" name="TextBox 213"/>
          <p:cNvSpPr txBox="1"/>
          <p:nvPr/>
        </p:nvSpPr>
        <p:spPr>
          <a:xfrm>
            <a:off x="2929786" y="1815748"/>
            <a:ext cx="1635864" cy="261610"/>
          </a:xfrm>
          <a:prstGeom prst="rect">
            <a:avLst/>
          </a:prstGeom>
          <a:noFill/>
        </p:spPr>
        <p:txBody>
          <a:bodyPr wrap="square" rtlCol="0">
            <a:spAutoFit/>
          </a:bodyPr>
          <a:lstStyle/>
          <a:p>
            <a:pPr algn="r"/>
            <a:r>
              <a:rPr lang="en-US" sz="1100" dirty="0">
                <a:solidFill>
                  <a:srgbClr val="004990"/>
                </a:solidFill>
                <a:latin typeface="Arial"/>
                <a:cs typeface="Arial"/>
              </a:rPr>
              <a:t>* </a:t>
            </a:r>
            <a:r>
              <a:rPr lang="en-US" sz="1100" dirty="0">
                <a:solidFill>
                  <a:srgbClr val="666666"/>
                </a:solidFill>
                <a:latin typeface="Arial"/>
                <a:cs typeface="Arial"/>
              </a:rPr>
              <a:t>Last Name:</a:t>
            </a:r>
          </a:p>
        </p:txBody>
      </p:sp>
      <p:sp>
        <p:nvSpPr>
          <p:cNvPr id="215" name="Rectangle 214"/>
          <p:cNvSpPr/>
          <p:nvPr/>
        </p:nvSpPr>
        <p:spPr>
          <a:xfrm>
            <a:off x="4578350" y="1775933"/>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16" name="Rectangle 215"/>
          <p:cNvSpPr/>
          <p:nvPr/>
        </p:nvSpPr>
        <p:spPr>
          <a:xfrm>
            <a:off x="4578350" y="2216750"/>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17" name="TextBox 216"/>
          <p:cNvSpPr txBox="1"/>
          <p:nvPr/>
        </p:nvSpPr>
        <p:spPr>
          <a:xfrm>
            <a:off x="2936136" y="2252852"/>
            <a:ext cx="1635864" cy="261610"/>
          </a:xfrm>
          <a:prstGeom prst="rect">
            <a:avLst/>
          </a:prstGeom>
          <a:noFill/>
        </p:spPr>
        <p:txBody>
          <a:bodyPr wrap="square" rtlCol="0">
            <a:spAutoFit/>
          </a:bodyPr>
          <a:lstStyle/>
          <a:p>
            <a:pPr algn="r"/>
            <a:r>
              <a:rPr lang="en-US" sz="1100" dirty="0">
                <a:solidFill>
                  <a:srgbClr val="666666"/>
                </a:solidFill>
                <a:latin typeface="Arial"/>
                <a:cs typeface="Arial"/>
              </a:rPr>
              <a:t>Job Title:</a:t>
            </a:r>
          </a:p>
        </p:txBody>
      </p:sp>
      <p:sp>
        <p:nvSpPr>
          <p:cNvPr id="218" name="Rectangle 217"/>
          <p:cNvSpPr/>
          <p:nvPr/>
        </p:nvSpPr>
        <p:spPr>
          <a:xfrm>
            <a:off x="4578350" y="2623727"/>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19" name="TextBox 218"/>
          <p:cNvSpPr txBox="1"/>
          <p:nvPr/>
        </p:nvSpPr>
        <p:spPr>
          <a:xfrm>
            <a:off x="2948125" y="2636817"/>
            <a:ext cx="1635864" cy="261610"/>
          </a:xfrm>
          <a:prstGeom prst="rect">
            <a:avLst/>
          </a:prstGeom>
          <a:noFill/>
        </p:spPr>
        <p:txBody>
          <a:bodyPr wrap="square" rtlCol="0">
            <a:spAutoFit/>
          </a:bodyPr>
          <a:lstStyle/>
          <a:p>
            <a:pPr algn="r"/>
            <a:r>
              <a:rPr lang="en-US" sz="1100" dirty="0">
                <a:solidFill>
                  <a:srgbClr val="666666"/>
                </a:solidFill>
                <a:latin typeface="Arial"/>
                <a:cs typeface="Arial"/>
              </a:rPr>
              <a:t>Department:</a:t>
            </a:r>
          </a:p>
        </p:txBody>
      </p:sp>
      <p:sp>
        <p:nvSpPr>
          <p:cNvPr id="220" name="Rectangle 219"/>
          <p:cNvSpPr/>
          <p:nvPr/>
        </p:nvSpPr>
        <p:spPr>
          <a:xfrm>
            <a:off x="4578350" y="3077552"/>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21" name="TextBox 220"/>
          <p:cNvSpPr txBox="1"/>
          <p:nvPr/>
        </p:nvSpPr>
        <p:spPr>
          <a:xfrm>
            <a:off x="2936136" y="3082358"/>
            <a:ext cx="1635864" cy="261610"/>
          </a:xfrm>
          <a:prstGeom prst="rect">
            <a:avLst/>
          </a:prstGeom>
          <a:noFill/>
        </p:spPr>
        <p:txBody>
          <a:bodyPr wrap="square" rtlCol="0">
            <a:spAutoFit/>
          </a:bodyPr>
          <a:lstStyle/>
          <a:p>
            <a:pPr algn="r"/>
            <a:r>
              <a:rPr lang="en-US" sz="1100" dirty="0">
                <a:solidFill>
                  <a:srgbClr val="004990"/>
                </a:solidFill>
                <a:latin typeface="Arial"/>
                <a:cs typeface="Arial"/>
              </a:rPr>
              <a:t>*</a:t>
            </a:r>
            <a:r>
              <a:rPr lang="en-US" sz="1100" dirty="0">
                <a:solidFill>
                  <a:srgbClr val="666666"/>
                </a:solidFill>
                <a:latin typeface="Arial"/>
                <a:cs typeface="Arial"/>
              </a:rPr>
              <a:t> Company:</a:t>
            </a:r>
          </a:p>
        </p:txBody>
      </p:sp>
      <p:sp>
        <p:nvSpPr>
          <p:cNvPr id="222" name="TextBox 221"/>
          <p:cNvSpPr txBox="1"/>
          <p:nvPr/>
        </p:nvSpPr>
        <p:spPr>
          <a:xfrm>
            <a:off x="2939778" y="3651134"/>
            <a:ext cx="251192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Communication Information</a:t>
            </a:r>
          </a:p>
        </p:txBody>
      </p:sp>
      <p:sp>
        <p:nvSpPr>
          <p:cNvPr id="223" name="TextBox 222"/>
          <p:cNvSpPr txBox="1"/>
          <p:nvPr/>
        </p:nvSpPr>
        <p:spPr>
          <a:xfrm>
            <a:off x="2923436" y="4058512"/>
            <a:ext cx="1642214" cy="261610"/>
          </a:xfrm>
          <a:prstGeom prst="rect">
            <a:avLst/>
          </a:prstGeom>
          <a:noFill/>
        </p:spPr>
        <p:txBody>
          <a:bodyPr wrap="square" rtlCol="0">
            <a:spAutoFit/>
          </a:bodyPr>
          <a:lstStyle/>
          <a:p>
            <a:pPr algn="r"/>
            <a:r>
              <a:rPr lang="en-US" sz="1100" dirty="0">
                <a:solidFill>
                  <a:srgbClr val="666666"/>
                </a:solidFill>
                <a:latin typeface="Arial"/>
                <a:cs typeface="Arial"/>
              </a:rPr>
              <a:t>Telephone:</a:t>
            </a:r>
          </a:p>
        </p:txBody>
      </p:sp>
      <p:sp>
        <p:nvSpPr>
          <p:cNvPr id="224" name="Rectangle 223"/>
          <p:cNvSpPr/>
          <p:nvPr/>
        </p:nvSpPr>
        <p:spPr>
          <a:xfrm>
            <a:off x="4572000" y="4027023"/>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25" name="TextBox 224"/>
          <p:cNvSpPr txBox="1"/>
          <p:nvPr/>
        </p:nvSpPr>
        <p:spPr>
          <a:xfrm>
            <a:off x="2923436" y="4479160"/>
            <a:ext cx="1642214" cy="261610"/>
          </a:xfrm>
          <a:prstGeom prst="rect">
            <a:avLst/>
          </a:prstGeom>
          <a:noFill/>
        </p:spPr>
        <p:txBody>
          <a:bodyPr wrap="square" rtlCol="0">
            <a:spAutoFit/>
          </a:bodyPr>
          <a:lstStyle/>
          <a:p>
            <a:pPr algn="r"/>
            <a:r>
              <a:rPr lang="en-US" sz="1100" dirty="0">
                <a:solidFill>
                  <a:srgbClr val="666666"/>
                </a:solidFill>
                <a:latin typeface="Arial"/>
                <a:cs typeface="Arial"/>
              </a:rPr>
              <a:t>Telephone Extension:</a:t>
            </a:r>
          </a:p>
        </p:txBody>
      </p:sp>
      <p:sp>
        <p:nvSpPr>
          <p:cNvPr id="226" name="Rectangle 225"/>
          <p:cNvSpPr/>
          <p:nvPr/>
        </p:nvSpPr>
        <p:spPr>
          <a:xfrm>
            <a:off x="4572000" y="4439345"/>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27" name="Rectangle 226"/>
          <p:cNvSpPr/>
          <p:nvPr/>
        </p:nvSpPr>
        <p:spPr>
          <a:xfrm>
            <a:off x="4572000" y="4880162"/>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28" name="TextBox 227"/>
          <p:cNvSpPr txBox="1"/>
          <p:nvPr/>
        </p:nvSpPr>
        <p:spPr>
          <a:xfrm>
            <a:off x="2929786" y="4916264"/>
            <a:ext cx="1635864" cy="261610"/>
          </a:xfrm>
          <a:prstGeom prst="rect">
            <a:avLst/>
          </a:prstGeom>
          <a:noFill/>
        </p:spPr>
        <p:txBody>
          <a:bodyPr wrap="square" rtlCol="0">
            <a:spAutoFit/>
          </a:bodyPr>
          <a:lstStyle/>
          <a:p>
            <a:pPr algn="r"/>
            <a:r>
              <a:rPr lang="en-US" sz="1100" dirty="0">
                <a:solidFill>
                  <a:srgbClr val="666666"/>
                </a:solidFill>
                <a:latin typeface="Arial"/>
                <a:cs typeface="Arial"/>
              </a:rPr>
              <a:t>Mobile Phone:</a:t>
            </a:r>
          </a:p>
        </p:txBody>
      </p:sp>
      <p:sp>
        <p:nvSpPr>
          <p:cNvPr id="229" name="Rectangle 228"/>
          <p:cNvSpPr/>
          <p:nvPr/>
        </p:nvSpPr>
        <p:spPr>
          <a:xfrm>
            <a:off x="4572000" y="5287139"/>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30" name="TextBox 229"/>
          <p:cNvSpPr txBox="1"/>
          <p:nvPr/>
        </p:nvSpPr>
        <p:spPr>
          <a:xfrm>
            <a:off x="2941775" y="5300229"/>
            <a:ext cx="1623875" cy="261610"/>
          </a:xfrm>
          <a:prstGeom prst="rect">
            <a:avLst/>
          </a:prstGeom>
          <a:noFill/>
        </p:spPr>
        <p:txBody>
          <a:bodyPr wrap="square" rtlCol="0">
            <a:spAutoFit/>
          </a:bodyPr>
          <a:lstStyle/>
          <a:p>
            <a:pPr algn="r"/>
            <a:r>
              <a:rPr lang="en-US" sz="1100" dirty="0">
                <a:solidFill>
                  <a:srgbClr val="666666"/>
                </a:solidFill>
                <a:latin typeface="Arial"/>
                <a:cs typeface="Arial"/>
              </a:rPr>
              <a:t>Fax:</a:t>
            </a:r>
          </a:p>
        </p:txBody>
      </p:sp>
      <p:sp>
        <p:nvSpPr>
          <p:cNvPr id="231" name="Rectangle 230"/>
          <p:cNvSpPr/>
          <p:nvPr/>
        </p:nvSpPr>
        <p:spPr>
          <a:xfrm>
            <a:off x="4572000" y="5740964"/>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32" name="TextBox 231"/>
          <p:cNvSpPr txBox="1"/>
          <p:nvPr/>
        </p:nvSpPr>
        <p:spPr>
          <a:xfrm>
            <a:off x="2929786" y="5745770"/>
            <a:ext cx="1635864" cy="261610"/>
          </a:xfrm>
          <a:prstGeom prst="rect">
            <a:avLst/>
          </a:prstGeom>
          <a:noFill/>
        </p:spPr>
        <p:txBody>
          <a:bodyPr wrap="square" rtlCol="0">
            <a:spAutoFit/>
          </a:bodyPr>
          <a:lstStyle/>
          <a:p>
            <a:pPr algn="r"/>
            <a:r>
              <a:rPr lang="en-US" sz="1100" dirty="0">
                <a:solidFill>
                  <a:srgbClr val="666666"/>
                </a:solidFill>
                <a:latin typeface="Arial"/>
                <a:cs typeface="Arial"/>
              </a:rPr>
              <a:t>Fax Extension:</a:t>
            </a:r>
          </a:p>
        </p:txBody>
      </p:sp>
      <p:sp>
        <p:nvSpPr>
          <p:cNvPr id="233" name="Rectangle 232"/>
          <p:cNvSpPr/>
          <p:nvPr/>
        </p:nvSpPr>
        <p:spPr>
          <a:xfrm>
            <a:off x="4578350" y="6200793"/>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34" name="TextBox 233"/>
          <p:cNvSpPr txBox="1"/>
          <p:nvPr/>
        </p:nvSpPr>
        <p:spPr>
          <a:xfrm>
            <a:off x="2936136" y="6205599"/>
            <a:ext cx="1635864" cy="261610"/>
          </a:xfrm>
          <a:prstGeom prst="rect">
            <a:avLst/>
          </a:prstGeom>
          <a:noFill/>
        </p:spPr>
        <p:txBody>
          <a:bodyPr wrap="square" rtlCol="0">
            <a:spAutoFit/>
          </a:bodyPr>
          <a:lstStyle/>
          <a:p>
            <a:pPr algn="r"/>
            <a:r>
              <a:rPr lang="en-US" sz="1100" dirty="0">
                <a:solidFill>
                  <a:srgbClr val="666666"/>
                </a:solidFill>
                <a:latin typeface="Arial"/>
                <a:cs typeface="Arial"/>
              </a:rPr>
              <a:t>Email:</a:t>
            </a:r>
          </a:p>
        </p:txBody>
      </p:sp>
      <p:grpSp>
        <p:nvGrpSpPr>
          <p:cNvPr id="235" name="Group 234"/>
          <p:cNvGrpSpPr/>
          <p:nvPr/>
        </p:nvGrpSpPr>
        <p:grpSpPr>
          <a:xfrm>
            <a:off x="0" y="6446170"/>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8" name="Rectangle 237"/>
            <p:cNvSpPr/>
            <p:nvPr/>
          </p:nvSpPr>
          <p:spPr>
            <a:xfrm>
              <a:off x="6751323" y="3314275"/>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Save</a:t>
              </a: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7186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Create Forms</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Multi-Step Create Form</a:t>
            </a:r>
          </a:p>
        </p:txBody>
      </p:sp>
    </p:spTree>
    <p:extLst>
      <p:ext uri="{BB962C8B-B14F-4D97-AF65-F5344CB8AC3E}">
        <p14:creationId xmlns:p14="http://schemas.microsoft.com/office/powerpoint/2010/main" val="6569026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6858000"/>
            <a:chOff x="1123950" y="736600"/>
            <a:chExt cx="2870200" cy="5092700"/>
          </a:xfrm>
        </p:grpSpPr>
        <p:sp>
          <p:nvSpPr>
            <p:cNvPr id="7" name="Rectangle 6"/>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8" name="Rectangle 7"/>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70" name="Rectangle 69"/>
          <p:cNvSpPr/>
          <p:nvPr/>
        </p:nvSpPr>
        <p:spPr>
          <a:xfrm>
            <a:off x="116087" y="845271"/>
            <a:ext cx="8898882" cy="1367766"/>
          </a:xfrm>
          <a:prstGeom prst="rect">
            <a:avLst/>
          </a:prstGeom>
          <a:solidFill>
            <a:sysClr val="window" lastClr="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grpSp>
        <p:nvGrpSpPr>
          <p:cNvPr id="72" name="Group 71"/>
          <p:cNvGrpSpPr/>
          <p:nvPr/>
        </p:nvGrpSpPr>
        <p:grpSpPr>
          <a:xfrm>
            <a:off x="-5474" y="0"/>
            <a:ext cx="9144000" cy="423865"/>
            <a:chOff x="0" y="0"/>
            <a:chExt cx="9144000" cy="423865"/>
          </a:xfrm>
        </p:grpSpPr>
        <p:sp>
          <p:nvSpPr>
            <p:cNvPr id="76" name="Rectangle 75"/>
            <p:cNvSpPr/>
            <p:nvPr/>
          </p:nvSpPr>
          <p:spPr>
            <a:xfrm>
              <a:off x="0" y="2"/>
              <a:ext cx="9144000" cy="423863"/>
            </a:xfrm>
            <a:prstGeom prst="rect">
              <a:avLst/>
            </a:prstGeom>
            <a:gradFill>
              <a:gsLst>
                <a:gs pos="0">
                  <a:srgbClr val="F7F7F7"/>
                </a:gs>
                <a:gs pos="100000">
                  <a:srgbClr val="EDEDED"/>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77" name="Straight Connector 76"/>
            <p:cNvCxnSpPr/>
            <p:nvPr/>
          </p:nvCxnSpPr>
          <p:spPr>
            <a:xfrm>
              <a:off x="0" y="423863"/>
              <a:ext cx="9144000" cy="0"/>
            </a:xfrm>
            <a:prstGeom prst="line">
              <a:avLst/>
            </a:prstGeom>
            <a:noFill/>
            <a:ln w="12700" cap="flat" cmpd="sng" algn="ctr">
              <a:solidFill>
                <a:sysClr val="window" lastClr="FFFFFF">
                  <a:lumMod val="85000"/>
                </a:sysClr>
              </a:solidFill>
              <a:prstDash val="solid"/>
            </a:ln>
            <a:effectLst/>
          </p:spPr>
        </p:cxnSp>
        <p:pic>
          <p:nvPicPr>
            <p:cNvPr id="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1" name="Straight Connector 80"/>
            <p:cNvCxnSpPr/>
            <p:nvPr/>
          </p:nvCxnSpPr>
          <p:spPr>
            <a:xfrm>
              <a:off x="422870" y="0"/>
              <a:ext cx="0" cy="423863"/>
            </a:xfrm>
            <a:prstGeom prst="line">
              <a:avLst/>
            </a:prstGeom>
            <a:noFill/>
            <a:ln w="12700" cap="flat" cmpd="sng" algn="ctr">
              <a:solidFill>
                <a:sysClr val="window" lastClr="FFFFFF">
                  <a:lumMod val="85000"/>
                </a:sysClr>
              </a:solidFill>
              <a:prstDash val="solid"/>
            </a:ln>
            <a:effectLst/>
          </p:spPr>
        </p:cxnSp>
        <p:sp>
          <p:nvSpPr>
            <p:cNvPr id="82" name="TextBox 81"/>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a:rPr>
                <a:t></a:t>
              </a:r>
            </a:p>
          </p:txBody>
        </p:sp>
        <p:sp>
          <p:nvSpPr>
            <p:cNvPr id="83" name="Rectangle 82"/>
            <p:cNvSpPr/>
            <p:nvPr/>
          </p:nvSpPr>
          <p:spPr>
            <a:xfrm flipV="1">
              <a:off x="0" y="1"/>
              <a:ext cx="9144000" cy="39600"/>
            </a:xfrm>
            <a:prstGeom prst="rect">
              <a:avLst/>
            </a:prstGeom>
            <a:solidFill>
              <a:srgbClr val="009DE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84" name="Group 83"/>
          <p:cNvGrpSpPr/>
          <p:nvPr/>
        </p:nvGrpSpPr>
        <p:grpSpPr>
          <a:xfrm>
            <a:off x="-7471" y="432809"/>
            <a:ext cx="9151471" cy="423863"/>
            <a:chOff x="0" y="432809"/>
            <a:chExt cx="9151471" cy="423863"/>
          </a:xfrm>
        </p:grpSpPr>
        <p:sp>
          <p:nvSpPr>
            <p:cNvPr id="85" name="Rectangle 84"/>
            <p:cNvSpPr/>
            <p:nvPr/>
          </p:nvSpPr>
          <p:spPr>
            <a:xfrm>
              <a:off x="2" y="432809"/>
              <a:ext cx="9144000" cy="423863"/>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86" name="Group 85"/>
            <p:cNvGrpSpPr/>
            <p:nvPr/>
          </p:nvGrpSpPr>
          <p:grpSpPr>
            <a:xfrm>
              <a:off x="0" y="523611"/>
              <a:ext cx="9151471" cy="327348"/>
              <a:chOff x="395536" y="96514"/>
              <a:chExt cx="9151471" cy="327348"/>
            </a:xfrm>
          </p:grpSpPr>
          <p:cxnSp>
            <p:nvCxnSpPr>
              <p:cNvPr id="87" name="Straight Connector 86"/>
              <p:cNvCxnSpPr/>
              <p:nvPr/>
            </p:nvCxnSpPr>
            <p:spPr>
              <a:xfrm>
                <a:off x="395536" y="423862"/>
                <a:ext cx="9144000" cy="0"/>
              </a:xfrm>
              <a:prstGeom prst="line">
                <a:avLst/>
              </a:prstGeom>
              <a:noFill/>
              <a:ln w="12700" cap="flat" cmpd="sng" algn="ctr">
                <a:solidFill>
                  <a:sysClr val="window" lastClr="FFFFFF">
                    <a:lumMod val="85000"/>
                  </a:sysClr>
                </a:solidFill>
                <a:prstDash val="solid"/>
              </a:ln>
              <a:effectLst/>
            </p:spPr>
          </p:cxnSp>
          <p:sp>
            <p:nvSpPr>
              <p:cNvPr id="88" name="TextBox 87"/>
              <p:cNvSpPr txBox="1"/>
              <p:nvPr/>
            </p:nvSpPr>
            <p:spPr>
              <a:xfrm>
                <a:off x="395536" y="96514"/>
                <a:ext cx="422869" cy="230832"/>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pitchFamily="2" charset="0"/>
                  </a:rPr>
                  <a:t></a:t>
                </a:r>
              </a:p>
            </p:txBody>
          </p:sp>
          <p:sp>
            <p:nvSpPr>
              <p:cNvPr id="89" name="TextBox 88"/>
              <p:cNvSpPr txBox="1"/>
              <p:nvPr/>
            </p:nvSpPr>
            <p:spPr>
              <a:xfrm>
                <a:off x="818403" y="125311"/>
                <a:ext cx="8728604" cy="169277"/>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666666"/>
                    </a:solidFill>
                    <a:effectLst/>
                    <a:uLnTx/>
                    <a:uFillTx/>
                    <a:latin typeface="Arial" pitchFamily="34" charset="0"/>
                    <a:ea typeface="Open Sans" pitchFamily="34" charset="0"/>
                    <a:cs typeface="Arial" pitchFamily="34" charset="0"/>
                  </a:rPr>
                  <a:t>Cart</a:t>
                </a:r>
              </a:p>
            </p:txBody>
          </p:sp>
        </p:grpSp>
      </p:grpSp>
      <p:sp>
        <p:nvSpPr>
          <p:cNvPr id="91" name="Rectangle 90"/>
          <p:cNvSpPr/>
          <p:nvPr/>
        </p:nvSpPr>
        <p:spPr>
          <a:xfrm>
            <a:off x="2475965" y="6446170"/>
            <a:ext cx="437361" cy="423859"/>
          </a:xfrm>
          <a:prstGeom prst="rect">
            <a:avLst/>
          </a:prstGeom>
          <a:solidFill>
            <a:srgbClr val="4E565A"/>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2" name="TextBox 91"/>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93" name="TextBox 92"/>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94" name="Straight Connector 93"/>
          <p:cNvCxnSpPr/>
          <p:nvPr/>
        </p:nvCxnSpPr>
        <p:spPr>
          <a:xfrm>
            <a:off x="2028985" y="6446166"/>
            <a:ext cx="0" cy="423863"/>
          </a:xfrm>
          <a:prstGeom prst="line">
            <a:avLst/>
          </a:prstGeom>
          <a:noFill/>
          <a:ln w="12700" cap="flat" cmpd="sng" algn="ctr">
            <a:solidFill>
              <a:sysClr val="window" lastClr="FFFFFF">
                <a:lumMod val="85000"/>
              </a:sysClr>
            </a:solidFill>
            <a:prstDash val="solid"/>
          </a:ln>
          <a:effectLst/>
        </p:spPr>
      </p:cxnSp>
      <p:cxnSp>
        <p:nvCxnSpPr>
          <p:cNvPr id="95" name="Straight Connector 94"/>
          <p:cNvCxnSpPr/>
          <p:nvPr/>
        </p:nvCxnSpPr>
        <p:spPr>
          <a:xfrm>
            <a:off x="2475965" y="6446171"/>
            <a:ext cx="0" cy="423863"/>
          </a:xfrm>
          <a:prstGeom prst="line">
            <a:avLst/>
          </a:prstGeom>
          <a:noFill/>
          <a:ln w="12700" cap="flat" cmpd="sng" algn="ctr">
            <a:solidFill>
              <a:sysClr val="window" lastClr="FFFFFF">
                <a:lumMod val="85000"/>
              </a:sysClr>
            </a:solidFill>
            <a:prstDash val="solid"/>
          </a:ln>
          <a:effectLst/>
        </p:spPr>
      </p:cxnSp>
      <p:sp>
        <p:nvSpPr>
          <p:cNvPr id="96" name="TextBox 95"/>
          <p:cNvSpPr txBox="1"/>
          <p:nvPr/>
        </p:nvSpPr>
        <p:spPr>
          <a:xfrm>
            <a:off x="-7470" y="968081"/>
            <a:ext cx="2043111"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Delivery Schedules</a:t>
            </a:r>
          </a:p>
        </p:txBody>
      </p:sp>
      <p:grpSp>
        <p:nvGrpSpPr>
          <p:cNvPr id="97" name="Group 96"/>
          <p:cNvGrpSpPr/>
          <p:nvPr/>
        </p:nvGrpSpPr>
        <p:grpSpPr>
          <a:xfrm>
            <a:off x="0" y="6446170"/>
            <a:ext cx="9144000" cy="423864"/>
            <a:chOff x="0" y="3314274"/>
            <a:chExt cx="9144000" cy="423864"/>
          </a:xfrm>
        </p:grpSpPr>
        <p:sp>
          <p:nvSpPr>
            <p:cNvPr id="98" name="Rectangle 97"/>
            <p:cNvSpPr/>
            <p:nvPr/>
          </p:nvSpPr>
          <p:spPr>
            <a:xfrm>
              <a:off x="0" y="3314275"/>
              <a:ext cx="9144000" cy="423863"/>
            </a:xfrm>
            <a:prstGeom prst="rect">
              <a:avLst/>
            </a:prstGeom>
            <a:solidFill>
              <a:srgbClr val="3B4549"/>
            </a:solidFill>
            <a:ln w="25400" cap="flat" cmpd="sng" algn="ctr">
              <a:noFill/>
              <a:prstDash val="solid"/>
            </a:ln>
            <a:effectLst>
              <a:innerShdw dist="12700" dir="16200000">
                <a:srgbClr val="626F78"/>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9" name="TextBox 98"/>
            <p:cNvSpPr txBox="1"/>
            <p:nvPr/>
          </p:nvSpPr>
          <p:spPr>
            <a:xfrm>
              <a:off x="8703676" y="3405097"/>
              <a:ext cx="440324" cy="246221"/>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dirty="0">
                  <a:ln>
                    <a:noFill/>
                  </a:ln>
                  <a:solidFill>
                    <a:sysClr val="window" lastClr="FFFFFF"/>
                  </a:solidFill>
                  <a:effectLst/>
                  <a:uLnTx/>
                  <a:uFillTx/>
                  <a:latin typeface="SAP-icons" pitchFamily="2" charset="0"/>
                </a:rPr>
                <a:t></a:t>
              </a:r>
              <a:endParaRPr kumimoji="0" lang="en-US" sz="1600" b="0" i="0" u="none" strike="noStrike" kern="0" cap="none" spc="0" normalizeH="0" baseline="0" noProof="0" dirty="0">
                <a:ln>
                  <a:noFill/>
                </a:ln>
                <a:solidFill>
                  <a:sysClr val="window" lastClr="FFFFFF"/>
                </a:solidFill>
                <a:effectLst/>
                <a:uLnTx/>
                <a:uFillTx/>
                <a:latin typeface="Open Sans" pitchFamily="34" charset="0"/>
                <a:ea typeface="Open Sans" pitchFamily="34" charset="0"/>
                <a:cs typeface="Open Sans" pitchFamily="34" charset="0"/>
              </a:endParaRPr>
            </a:p>
          </p:txBody>
        </p:sp>
        <p:sp>
          <p:nvSpPr>
            <p:cNvPr id="100" name="Rectangle 99"/>
            <p:cNvSpPr/>
            <p:nvPr/>
          </p:nvSpPr>
          <p:spPr>
            <a:xfrm>
              <a:off x="7727860" y="3314274"/>
              <a:ext cx="975816" cy="423861"/>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Open Sans" panose="020B0606030504020204" pitchFamily="34" charset="0"/>
                  <a:cs typeface="Arial" panose="020B0604020202020204" pitchFamily="34" charset="0"/>
                </a:rPr>
                <a:t>Checkout</a:t>
              </a: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grpSp>
      <p:sp>
        <p:nvSpPr>
          <p:cNvPr id="101" name="TextBox 100"/>
          <p:cNvSpPr txBox="1"/>
          <p:nvPr/>
        </p:nvSpPr>
        <p:spPr>
          <a:xfrm>
            <a:off x="3483129" y="1391212"/>
            <a:ext cx="5531840" cy="246221"/>
          </a:xfrm>
          <a:prstGeom prst="rect">
            <a:avLst/>
          </a:prstGeom>
          <a:noFill/>
        </p:spPr>
        <p:txBody>
          <a:bodyPr wrap="square" rtlCol="0">
            <a:spAutoFit/>
          </a:bodyPr>
          <a:lstStyle/>
          <a:p>
            <a:r>
              <a:rPr lang="en-US" sz="1000" dirty="0">
                <a:solidFill>
                  <a:srgbClr val="333333"/>
                </a:solidFill>
                <a:latin typeface="Arial"/>
                <a:cs typeface="Arial"/>
              </a:rPr>
              <a:t>Customer 1</a:t>
            </a:r>
          </a:p>
        </p:txBody>
      </p:sp>
      <p:sp>
        <p:nvSpPr>
          <p:cNvPr id="102" name="TextBox 101"/>
          <p:cNvSpPr txBox="1"/>
          <p:nvPr/>
        </p:nvSpPr>
        <p:spPr>
          <a:xfrm>
            <a:off x="-7471" y="1391212"/>
            <a:ext cx="3597483"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 lastClr="FFFFFF">
                    <a:lumMod val="50000"/>
                  </a:sysClr>
                </a:solidFill>
                <a:effectLst/>
                <a:uLnTx/>
                <a:uFillTx/>
                <a:latin typeface="Arial"/>
                <a:cs typeface="Arial"/>
              </a:rPr>
              <a:t>Customer:</a:t>
            </a:r>
          </a:p>
        </p:txBody>
      </p:sp>
      <p:sp>
        <p:nvSpPr>
          <p:cNvPr id="103" name="TextBox 102"/>
          <p:cNvSpPr txBox="1"/>
          <p:nvPr/>
        </p:nvSpPr>
        <p:spPr>
          <a:xfrm>
            <a:off x="0" y="1650007"/>
            <a:ext cx="3597483"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 lastClr="FFFFFF">
                    <a:lumMod val="50000"/>
                  </a:sysClr>
                </a:solidFill>
                <a:effectLst/>
                <a:uLnTx/>
                <a:uFillTx/>
                <a:latin typeface="Arial"/>
                <a:cs typeface="Arial"/>
              </a:rPr>
              <a:t>Requested Delivery:</a:t>
            </a:r>
          </a:p>
        </p:txBody>
      </p:sp>
      <p:sp>
        <p:nvSpPr>
          <p:cNvPr id="104" name="TextBox 103"/>
          <p:cNvSpPr txBox="1"/>
          <p:nvPr/>
        </p:nvSpPr>
        <p:spPr>
          <a:xfrm>
            <a:off x="199495" y="2645122"/>
            <a:ext cx="871914" cy="246221"/>
          </a:xfrm>
          <a:prstGeom prst="rect">
            <a:avLst/>
          </a:prstGeom>
          <a:noFill/>
        </p:spPr>
        <p:txBody>
          <a:bodyPr wrap="square" rtlCol="0">
            <a:spAutoFit/>
          </a:bodyPr>
          <a:lstStyle/>
          <a:p>
            <a:r>
              <a:rPr lang="en-US" sz="1000" dirty="0">
                <a:solidFill>
                  <a:srgbClr val="333333"/>
                </a:solidFill>
                <a:latin typeface="Arial"/>
                <a:cs typeface="Arial"/>
              </a:rPr>
              <a:t>Items (1)</a:t>
            </a:r>
          </a:p>
        </p:txBody>
      </p:sp>
      <p:sp>
        <p:nvSpPr>
          <p:cNvPr id="105" name="Rectangle 104"/>
          <p:cNvSpPr/>
          <p:nvPr/>
        </p:nvSpPr>
        <p:spPr>
          <a:xfrm>
            <a:off x="116209" y="2964523"/>
            <a:ext cx="8898882" cy="1279876"/>
          </a:xfrm>
          <a:prstGeom prst="rect">
            <a:avLst/>
          </a:prstGeom>
          <a:solidFill>
            <a:sysClr val="window" lastClr="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106" name="Straight Connector 105"/>
          <p:cNvCxnSpPr/>
          <p:nvPr/>
        </p:nvCxnSpPr>
        <p:spPr>
          <a:xfrm>
            <a:off x="116209" y="2964523"/>
            <a:ext cx="8898882" cy="0"/>
          </a:xfrm>
          <a:prstGeom prst="line">
            <a:avLst/>
          </a:prstGeom>
          <a:noFill/>
          <a:ln w="19050" cap="flat" cmpd="sng" algn="ctr">
            <a:solidFill>
              <a:sysClr val="window" lastClr="FFFFFF">
                <a:lumMod val="85000"/>
              </a:sysClr>
            </a:solidFill>
            <a:prstDash val="solid"/>
          </a:ln>
          <a:effectLst/>
        </p:spPr>
      </p:cxnSp>
      <p:cxnSp>
        <p:nvCxnSpPr>
          <p:cNvPr id="107" name="Straight Connector 106"/>
          <p:cNvCxnSpPr/>
          <p:nvPr/>
        </p:nvCxnSpPr>
        <p:spPr>
          <a:xfrm>
            <a:off x="116209" y="3419323"/>
            <a:ext cx="8898882" cy="0"/>
          </a:xfrm>
          <a:prstGeom prst="line">
            <a:avLst/>
          </a:prstGeom>
          <a:noFill/>
          <a:ln w="19050" cap="flat" cmpd="sng" algn="ctr">
            <a:solidFill>
              <a:sysClr val="window" lastClr="FFFFFF">
                <a:lumMod val="85000"/>
              </a:sysClr>
            </a:solidFill>
            <a:prstDash val="solid"/>
          </a:ln>
          <a:effectLst/>
        </p:spPr>
      </p:cxnSp>
      <p:sp>
        <p:nvSpPr>
          <p:cNvPr id="108" name="TextBox 107"/>
          <p:cNvSpPr txBox="1"/>
          <p:nvPr/>
        </p:nvSpPr>
        <p:spPr>
          <a:xfrm>
            <a:off x="1287309" y="3077552"/>
            <a:ext cx="871914" cy="246221"/>
          </a:xfrm>
          <a:prstGeom prst="rect">
            <a:avLst/>
          </a:prstGeom>
          <a:noFill/>
        </p:spPr>
        <p:txBody>
          <a:bodyPr wrap="square" rtlCol="0">
            <a:spAutoFit/>
          </a:bodyPr>
          <a:lstStyle/>
          <a:p>
            <a:r>
              <a:rPr lang="en-US" sz="1000" dirty="0">
                <a:solidFill>
                  <a:srgbClr val="333333"/>
                </a:solidFill>
                <a:latin typeface="Arial"/>
                <a:cs typeface="Arial"/>
              </a:rPr>
              <a:t>Description</a:t>
            </a:r>
          </a:p>
        </p:txBody>
      </p:sp>
      <p:sp>
        <p:nvSpPr>
          <p:cNvPr id="109" name="TextBox 108"/>
          <p:cNvSpPr txBox="1"/>
          <p:nvPr/>
        </p:nvSpPr>
        <p:spPr>
          <a:xfrm>
            <a:off x="2937312" y="3077552"/>
            <a:ext cx="871914" cy="246221"/>
          </a:xfrm>
          <a:prstGeom prst="rect">
            <a:avLst/>
          </a:prstGeom>
          <a:noFill/>
        </p:spPr>
        <p:txBody>
          <a:bodyPr wrap="square" rtlCol="0">
            <a:spAutoFit/>
          </a:bodyPr>
          <a:lstStyle/>
          <a:p>
            <a:r>
              <a:rPr lang="en-US" sz="1000" dirty="0">
                <a:solidFill>
                  <a:srgbClr val="333333"/>
                </a:solidFill>
                <a:latin typeface="Arial"/>
                <a:cs typeface="Arial"/>
              </a:rPr>
              <a:t>Product No.</a:t>
            </a:r>
          </a:p>
        </p:txBody>
      </p:sp>
      <p:sp>
        <p:nvSpPr>
          <p:cNvPr id="110" name="TextBox 109"/>
          <p:cNvSpPr txBox="1"/>
          <p:nvPr/>
        </p:nvSpPr>
        <p:spPr>
          <a:xfrm>
            <a:off x="4190697" y="3077552"/>
            <a:ext cx="1392080" cy="246221"/>
          </a:xfrm>
          <a:prstGeom prst="rect">
            <a:avLst/>
          </a:prstGeom>
          <a:noFill/>
        </p:spPr>
        <p:txBody>
          <a:bodyPr wrap="square" rtlCol="0">
            <a:spAutoFit/>
          </a:bodyPr>
          <a:lstStyle/>
          <a:p>
            <a:r>
              <a:rPr lang="en-US" sz="1000" dirty="0">
                <a:solidFill>
                  <a:srgbClr val="333333"/>
                </a:solidFill>
                <a:latin typeface="Arial"/>
                <a:cs typeface="Arial"/>
              </a:rPr>
              <a:t>Requested Quantity</a:t>
            </a:r>
          </a:p>
        </p:txBody>
      </p:sp>
      <p:sp>
        <p:nvSpPr>
          <p:cNvPr id="111" name="TextBox 110"/>
          <p:cNvSpPr txBox="1"/>
          <p:nvPr/>
        </p:nvSpPr>
        <p:spPr>
          <a:xfrm>
            <a:off x="6181787" y="3077552"/>
            <a:ext cx="1392080" cy="246221"/>
          </a:xfrm>
          <a:prstGeom prst="rect">
            <a:avLst/>
          </a:prstGeom>
          <a:noFill/>
        </p:spPr>
        <p:txBody>
          <a:bodyPr wrap="square" rtlCol="0">
            <a:spAutoFit/>
          </a:bodyPr>
          <a:lstStyle/>
          <a:p>
            <a:r>
              <a:rPr lang="en-US" sz="1000" dirty="0">
                <a:solidFill>
                  <a:srgbClr val="333333"/>
                </a:solidFill>
                <a:latin typeface="Arial"/>
                <a:cs typeface="Arial"/>
              </a:rPr>
              <a:t>Requested Delivery</a:t>
            </a:r>
          </a:p>
        </p:txBody>
      </p:sp>
      <p:sp>
        <p:nvSpPr>
          <p:cNvPr id="112" name="TextBox 111"/>
          <p:cNvSpPr txBox="1"/>
          <p:nvPr/>
        </p:nvSpPr>
        <p:spPr>
          <a:xfrm>
            <a:off x="1306311" y="3587066"/>
            <a:ext cx="1602143" cy="400110"/>
          </a:xfrm>
          <a:prstGeom prst="rect">
            <a:avLst/>
          </a:prstGeom>
          <a:noFill/>
        </p:spPr>
        <p:txBody>
          <a:bodyPr wrap="square" rtlCol="0">
            <a:spAutoFit/>
          </a:bodyPr>
          <a:lstStyle/>
          <a:p>
            <a:r>
              <a:rPr lang="en-US" sz="1000" dirty="0">
                <a:latin typeface="Arial"/>
                <a:cs typeface="Arial"/>
              </a:rPr>
              <a:t>Notebook Professional 15</a:t>
            </a:r>
          </a:p>
        </p:txBody>
      </p:sp>
      <p:sp>
        <p:nvSpPr>
          <p:cNvPr id="113" name="TextBox 112"/>
          <p:cNvSpPr txBox="1"/>
          <p:nvPr/>
        </p:nvSpPr>
        <p:spPr>
          <a:xfrm>
            <a:off x="2941863" y="3587066"/>
            <a:ext cx="871914" cy="246221"/>
          </a:xfrm>
          <a:prstGeom prst="rect">
            <a:avLst/>
          </a:prstGeom>
          <a:noFill/>
        </p:spPr>
        <p:txBody>
          <a:bodyPr wrap="square" rtlCol="0">
            <a:spAutoFit/>
          </a:bodyPr>
          <a:lstStyle/>
          <a:p>
            <a:r>
              <a:rPr lang="en-US" sz="1000" dirty="0">
                <a:solidFill>
                  <a:srgbClr val="4E565A"/>
                </a:solidFill>
                <a:latin typeface="Arial"/>
                <a:cs typeface="Arial"/>
              </a:rPr>
              <a:t>HT-1010</a:t>
            </a:r>
          </a:p>
        </p:txBody>
      </p:sp>
      <p:grpSp>
        <p:nvGrpSpPr>
          <p:cNvPr id="114" name="Group 113"/>
          <p:cNvGrpSpPr/>
          <p:nvPr/>
        </p:nvGrpSpPr>
        <p:grpSpPr>
          <a:xfrm>
            <a:off x="6291110" y="3615953"/>
            <a:ext cx="1155468" cy="301425"/>
            <a:chOff x="6325670" y="3539753"/>
            <a:chExt cx="1155468" cy="301425"/>
          </a:xfrm>
        </p:grpSpPr>
        <p:sp>
          <p:nvSpPr>
            <p:cNvPr id="115" name="Rectangle 114"/>
            <p:cNvSpPr/>
            <p:nvPr/>
          </p:nvSpPr>
          <p:spPr>
            <a:xfrm>
              <a:off x="6325670" y="3539753"/>
              <a:ext cx="1155468" cy="301425"/>
            </a:xfrm>
            <a:prstGeom prst="rect">
              <a:avLst/>
            </a:prstGeom>
            <a:solidFill>
              <a:srgbClr val="FFFFFF"/>
            </a:solidFill>
            <a:ln w="9525" cap="flat" cmpd="sng" algn="ctr">
              <a:solidFill>
                <a:srgbClr val="BFBFB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tab pos="88900" algn="l"/>
                </a:tabLst>
                <a:defRPr/>
              </a:pPr>
              <a:r>
                <a:rPr kumimoji="0" lang="en-US" sz="1100" b="0" i="0" u="none" strike="noStrike" kern="0" cap="none" spc="0" normalizeH="0" baseline="0" noProof="0" dirty="0">
                  <a:ln>
                    <a:noFill/>
                  </a:ln>
                  <a:solidFill>
                    <a:srgbClr val="FFFFFF"/>
                  </a:solidFill>
                  <a:effectLst/>
                  <a:uLnTx/>
                  <a:uFillTx/>
                  <a:latin typeface="Arial"/>
                  <a:ea typeface="+mn-ea"/>
                  <a:cs typeface="Arial"/>
                </a:rPr>
                <a:t>	</a:t>
              </a:r>
            </a:p>
          </p:txBody>
        </p:sp>
        <p:sp>
          <p:nvSpPr>
            <p:cNvPr id="116" name="TextBox 115"/>
            <p:cNvSpPr txBox="1"/>
            <p:nvPr/>
          </p:nvSpPr>
          <p:spPr>
            <a:xfrm>
              <a:off x="6325670" y="3570904"/>
              <a:ext cx="97563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333333"/>
                  </a:solidFill>
                  <a:effectLst/>
                  <a:uLnTx/>
                  <a:uFillTx/>
                  <a:latin typeface="Arial"/>
                  <a:cs typeface="Arial"/>
                </a:rPr>
                <a:t>06/19/214</a:t>
              </a:r>
            </a:p>
          </p:txBody>
        </p:sp>
        <p:sp>
          <p:nvSpPr>
            <p:cNvPr id="117" name="TextBox 116"/>
            <p:cNvSpPr txBox="1"/>
            <p:nvPr/>
          </p:nvSpPr>
          <p:spPr>
            <a:xfrm>
              <a:off x="7110192" y="3577191"/>
              <a:ext cx="370946" cy="230832"/>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a:rPr>
                <a:t></a:t>
              </a:r>
            </a:p>
          </p:txBody>
        </p:sp>
      </p:grpSp>
      <p:grpSp>
        <p:nvGrpSpPr>
          <p:cNvPr id="118" name="Group 117"/>
          <p:cNvGrpSpPr/>
          <p:nvPr/>
        </p:nvGrpSpPr>
        <p:grpSpPr>
          <a:xfrm>
            <a:off x="3597483" y="1736875"/>
            <a:ext cx="1155468" cy="301425"/>
            <a:chOff x="6325670" y="3565153"/>
            <a:chExt cx="1155468" cy="301425"/>
          </a:xfrm>
        </p:grpSpPr>
        <p:sp>
          <p:nvSpPr>
            <p:cNvPr id="119" name="Rectangle 118"/>
            <p:cNvSpPr/>
            <p:nvPr/>
          </p:nvSpPr>
          <p:spPr>
            <a:xfrm>
              <a:off x="6325670" y="3565153"/>
              <a:ext cx="1155468" cy="301425"/>
            </a:xfrm>
            <a:prstGeom prst="rect">
              <a:avLst/>
            </a:prstGeom>
            <a:solidFill>
              <a:srgbClr val="FFFFFF"/>
            </a:solidFill>
            <a:ln w="9525" cap="flat" cmpd="sng" algn="ctr">
              <a:solidFill>
                <a:srgbClr val="BFBFB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tab pos="88900" algn="l"/>
                </a:tabLst>
                <a:defRPr/>
              </a:pPr>
              <a:r>
                <a:rPr kumimoji="0" lang="en-US" sz="1100" b="0" i="0" u="none" strike="noStrike" kern="0" cap="none" spc="0" normalizeH="0" baseline="0" noProof="0" dirty="0">
                  <a:ln>
                    <a:noFill/>
                  </a:ln>
                  <a:solidFill>
                    <a:srgbClr val="FFFFFF"/>
                  </a:solidFill>
                  <a:effectLst/>
                  <a:uLnTx/>
                  <a:uFillTx/>
                  <a:latin typeface="Arial"/>
                  <a:ea typeface="+mn-ea"/>
                  <a:cs typeface="Arial"/>
                </a:rPr>
                <a:t>	</a:t>
              </a:r>
            </a:p>
          </p:txBody>
        </p:sp>
        <p:sp>
          <p:nvSpPr>
            <p:cNvPr id="120" name="TextBox 119"/>
            <p:cNvSpPr txBox="1"/>
            <p:nvPr/>
          </p:nvSpPr>
          <p:spPr>
            <a:xfrm>
              <a:off x="6325670" y="3596304"/>
              <a:ext cx="97563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333333"/>
                  </a:solidFill>
                  <a:effectLst/>
                  <a:uLnTx/>
                  <a:uFillTx/>
                  <a:latin typeface="Arial"/>
                  <a:cs typeface="Arial"/>
                </a:rPr>
                <a:t>06/19/214</a:t>
              </a:r>
            </a:p>
          </p:txBody>
        </p:sp>
        <p:sp>
          <p:nvSpPr>
            <p:cNvPr id="121" name="TextBox 120"/>
            <p:cNvSpPr txBox="1"/>
            <p:nvPr/>
          </p:nvSpPr>
          <p:spPr>
            <a:xfrm>
              <a:off x="7110192" y="3602591"/>
              <a:ext cx="370946" cy="230832"/>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a:rPr>
                <a:t></a:t>
              </a:r>
            </a:p>
          </p:txBody>
        </p:sp>
      </p:grpSp>
      <p:grpSp>
        <p:nvGrpSpPr>
          <p:cNvPr id="122" name="Group 121"/>
          <p:cNvGrpSpPr/>
          <p:nvPr/>
        </p:nvGrpSpPr>
        <p:grpSpPr>
          <a:xfrm>
            <a:off x="4266897" y="3617300"/>
            <a:ext cx="975638" cy="301425"/>
            <a:chOff x="6325670" y="3565153"/>
            <a:chExt cx="975638" cy="301425"/>
          </a:xfrm>
        </p:grpSpPr>
        <p:sp>
          <p:nvSpPr>
            <p:cNvPr id="123" name="Rectangle 122"/>
            <p:cNvSpPr/>
            <p:nvPr/>
          </p:nvSpPr>
          <p:spPr>
            <a:xfrm>
              <a:off x="6325670" y="3565153"/>
              <a:ext cx="975638" cy="301425"/>
            </a:xfrm>
            <a:prstGeom prst="rect">
              <a:avLst/>
            </a:prstGeom>
            <a:solidFill>
              <a:srgbClr val="FFFFFF"/>
            </a:solidFill>
            <a:ln w="9525" cap="flat" cmpd="sng" algn="ctr">
              <a:solidFill>
                <a:srgbClr val="BFBFB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tab pos="88900" algn="l"/>
                </a:tabLst>
                <a:defRPr/>
              </a:pPr>
              <a:r>
                <a:rPr kumimoji="0" lang="en-US" sz="1100" b="0" i="0" u="none" strike="noStrike" kern="0" cap="none" spc="0" normalizeH="0" baseline="0" noProof="0" dirty="0">
                  <a:ln>
                    <a:noFill/>
                  </a:ln>
                  <a:solidFill>
                    <a:srgbClr val="FFFFFF"/>
                  </a:solidFill>
                  <a:effectLst/>
                  <a:uLnTx/>
                  <a:uFillTx/>
                  <a:latin typeface="Arial"/>
                  <a:ea typeface="+mn-ea"/>
                  <a:cs typeface="Arial"/>
                </a:rPr>
                <a:t>	</a:t>
              </a:r>
            </a:p>
          </p:txBody>
        </p:sp>
        <p:sp>
          <p:nvSpPr>
            <p:cNvPr id="124" name="TextBox 123"/>
            <p:cNvSpPr txBox="1"/>
            <p:nvPr/>
          </p:nvSpPr>
          <p:spPr>
            <a:xfrm>
              <a:off x="6325670" y="3596304"/>
              <a:ext cx="97563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333333"/>
                  </a:solidFill>
                  <a:effectLst/>
                  <a:uLnTx/>
                  <a:uFillTx/>
                  <a:latin typeface="Arial"/>
                  <a:cs typeface="Arial"/>
                </a:rPr>
                <a:t>3</a:t>
              </a:r>
            </a:p>
          </p:txBody>
        </p:sp>
      </p:grpSp>
      <p:sp>
        <p:nvSpPr>
          <p:cNvPr id="125" name="TextBox 124"/>
          <p:cNvSpPr txBox="1"/>
          <p:nvPr/>
        </p:nvSpPr>
        <p:spPr>
          <a:xfrm>
            <a:off x="5240753" y="3639827"/>
            <a:ext cx="871914" cy="246221"/>
          </a:xfrm>
          <a:prstGeom prst="rect">
            <a:avLst/>
          </a:prstGeom>
          <a:noFill/>
        </p:spPr>
        <p:txBody>
          <a:bodyPr wrap="square" rtlCol="0">
            <a:spAutoFit/>
          </a:bodyPr>
          <a:lstStyle/>
          <a:p>
            <a:r>
              <a:rPr lang="en-US" sz="1000" dirty="0">
                <a:solidFill>
                  <a:srgbClr val="4E565A"/>
                </a:solidFill>
                <a:latin typeface="Arial"/>
                <a:cs typeface="Arial"/>
              </a:rPr>
              <a:t>Item</a:t>
            </a:r>
          </a:p>
        </p:txBody>
      </p:sp>
      <p:cxnSp>
        <p:nvCxnSpPr>
          <p:cNvPr id="126" name="Straight Connector 125"/>
          <p:cNvCxnSpPr/>
          <p:nvPr/>
        </p:nvCxnSpPr>
        <p:spPr>
          <a:xfrm>
            <a:off x="116087" y="4269799"/>
            <a:ext cx="8898882" cy="0"/>
          </a:xfrm>
          <a:prstGeom prst="line">
            <a:avLst/>
          </a:prstGeom>
          <a:noFill/>
          <a:ln w="12700" cap="flat" cmpd="sng" algn="ctr">
            <a:solidFill>
              <a:sysClr val="window" lastClr="FFFFFF">
                <a:lumMod val="85000"/>
              </a:sysClr>
            </a:solidFill>
            <a:prstDash val="solid"/>
          </a:ln>
          <a:effectLst/>
        </p:spPr>
      </p:cxnSp>
      <p:sp>
        <p:nvSpPr>
          <p:cNvPr id="127" name="TextBox 126"/>
          <p:cNvSpPr txBox="1"/>
          <p:nvPr/>
        </p:nvSpPr>
        <p:spPr>
          <a:xfrm>
            <a:off x="318782" y="3607962"/>
            <a:ext cx="478614" cy="430887"/>
          </a:xfrm>
          <a:prstGeom prst="rect">
            <a:avLst/>
          </a:prstGeom>
          <a:solidFill>
            <a:srgbClr val="E6E6E6"/>
          </a:solidFill>
        </p:spPr>
        <p:txBody>
          <a:bodyPr wrap="square" lIns="0" tIns="0" rIns="0" bIns="0" rtlCol="0">
            <a:spAutoFit/>
          </a:bodyPr>
          <a:lstStyle/>
          <a:p>
            <a:pPr algn="ctr"/>
            <a:r>
              <a:rPr lang="en-US" sz="2800" dirty="0">
                <a:solidFill>
                  <a:srgbClr val="BFBFBF"/>
                </a:solidFill>
                <a:latin typeface="SAP-icons"/>
                <a:cs typeface="SAP-icons"/>
              </a:rPr>
              <a:t></a:t>
            </a:r>
          </a:p>
        </p:txBody>
      </p:sp>
      <p:sp>
        <p:nvSpPr>
          <p:cNvPr id="128" name="TextBox 127"/>
          <p:cNvSpPr txBox="1"/>
          <p:nvPr/>
        </p:nvSpPr>
        <p:spPr>
          <a:xfrm>
            <a:off x="8536355" y="3692115"/>
            <a:ext cx="478614" cy="184666"/>
          </a:xfrm>
          <a:prstGeom prst="rect">
            <a:avLst/>
          </a:prstGeom>
          <a:noFill/>
        </p:spPr>
        <p:txBody>
          <a:bodyPr wrap="square" lIns="0" tIns="0" rIns="0" bIns="0" rtlCol="0">
            <a:spAutoFit/>
          </a:bodyPr>
          <a:lstStyle/>
          <a:p>
            <a:r>
              <a:rPr lang="en-US" sz="1200" dirty="0">
                <a:solidFill>
                  <a:srgbClr val="CC1919"/>
                </a:solidFill>
                <a:latin typeface="SAP-icons"/>
                <a:cs typeface="SAP-icons"/>
              </a:rPr>
              <a:t></a:t>
            </a:r>
          </a:p>
        </p:txBody>
      </p:sp>
      <p:sp>
        <p:nvSpPr>
          <p:cNvPr id="64" name="TextBox 63"/>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65" name="TextBox 64"/>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67" name="Straight Connector 6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2" name="Picture 61"/>
          <p:cNvPicPr>
            <a:picLocks noChangeAspect="1"/>
          </p:cNvPicPr>
          <p:nvPr/>
        </p:nvPicPr>
        <p:blipFill>
          <a:blip r:embed="rId3"/>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19313013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solidFill>
                  <a:srgbClr val="666666"/>
                </a:solidFill>
                <a:latin typeface="BentonSans Light" panose="02000503000000020004" pitchFamily="2" charset="0"/>
              </a:rPr>
              <a:t>Analytics</a:t>
            </a:r>
          </a:p>
        </p:txBody>
      </p:sp>
      <p:sp>
        <p:nvSpPr>
          <p:cNvPr id="5" name="Text Placeholder 4"/>
          <p:cNvSpPr>
            <a:spLocks noGrp="1"/>
          </p:cNvSpPr>
          <p:nvPr>
            <p:ph type="body" sz="quarter" idx="10"/>
          </p:nvPr>
        </p:nvSpPr>
        <p:spPr/>
        <p:txBody>
          <a:bodyPr/>
          <a:lstStyle/>
          <a:p>
            <a:r>
              <a:rPr lang="en-US" dirty="0">
                <a:solidFill>
                  <a:srgbClr val="666666"/>
                </a:solidFill>
                <a:latin typeface="BentonSans Light" panose="02000503000000020004" pitchFamily="2" charset="0"/>
              </a:rPr>
              <a:t>Smart Business</a:t>
            </a:r>
          </a:p>
        </p:txBody>
      </p:sp>
    </p:spTree>
    <p:extLst>
      <p:ext uri="{BB962C8B-B14F-4D97-AF65-F5344CB8AC3E}">
        <p14:creationId xmlns:p14="http://schemas.microsoft.com/office/powerpoint/2010/main" val="29522235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6" name="Rectangle 25"/>
          <p:cNvSpPr/>
          <p:nvPr/>
        </p:nvSpPr>
        <p:spPr bwMode="gray">
          <a:xfrm>
            <a:off x="234000" y="3011093"/>
            <a:ext cx="8672400" cy="3885003"/>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6" name="Rectangle 35"/>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1" name="Group 10"/>
          <p:cNvGrpSpPr/>
          <p:nvPr/>
        </p:nvGrpSpPr>
        <p:grpSpPr>
          <a:xfrm>
            <a:off x="0" y="787400"/>
            <a:ext cx="9145331" cy="2088000"/>
            <a:chOff x="0" y="787400"/>
            <a:chExt cx="9145331" cy="1485950"/>
          </a:xfrm>
        </p:grpSpPr>
        <p:sp>
          <p:nvSpPr>
            <p:cNvPr id="147" name="Rectangle 146"/>
            <p:cNvSpPr/>
            <p:nvPr/>
          </p:nvSpPr>
          <p:spPr bwMode="gray">
            <a:xfrm>
              <a:off x="0" y="787400"/>
              <a:ext cx="9138526" cy="148595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84" name="Straight Connector 183"/>
            <p:cNvCxnSpPr/>
            <p:nvPr/>
          </p:nvCxnSpPr>
          <p:spPr>
            <a:xfrm>
              <a:off x="1331" y="2272468"/>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a:off x="6728620" y="3644151"/>
            <a:ext cx="1600200" cy="462178"/>
            <a:chOff x="6889750" y="2778238"/>
            <a:chExt cx="1600200" cy="462178"/>
          </a:xfrm>
        </p:grpSpPr>
        <p:sp>
          <p:nvSpPr>
            <p:cNvPr id="102" name="TextBox 101"/>
            <p:cNvSpPr txBox="1"/>
            <p:nvPr/>
          </p:nvSpPr>
          <p:spPr>
            <a:xfrm>
              <a:off x="6940980" y="2778238"/>
              <a:ext cx="1548970" cy="462178"/>
            </a:xfrm>
            <a:prstGeom prst="rect">
              <a:avLst/>
            </a:prstGeom>
            <a:noFill/>
          </p:spPr>
          <p:txBody>
            <a:bodyPr wrap="square" rtlCol="0">
              <a:spAutoFit/>
            </a:bodyPr>
            <a:lstStyle/>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Inflow in Display Currency</a:t>
              </a:r>
            </a:p>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Outflow in Display Currency</a:t>
              </a:r>
              <a:endParaRPr lang="en-US" sz="700" dirty="0">
                <a:solidFill>
                  <a:srgbClr val="666666"/>
                </a:solidFill>
                <a:cs typeface="Arial"/>
              </a:endParaRPr>
            </a:p>
            <a:p>
              <a:pPr algn="just" fontAlgn="base">
                <a:lnSpc>
                  <a:spcPct val="80000"/>
                </a:lnSpc>
                <a:spcBef>
                  <a:spcPct val="50000"/>
                </a:spcBef>
                <a:spcAft>
                  <a:spcPct val="0"/>
                </a:spcAft>
                <a:buClr>
                  <a:srgbClr val="F0AB00"/>
                </a:buClr>
                <a:buSzPct val="80000"/>
              </a:pPr>
              <a:endParaRPr lang="en-US" sz="700" kern="0" dirty="0">
                <a:solidFill>
                  <a:srgbClr val="666666"/>
                </a:solidFill>
                <a:ea typeface="Arial Unicode MS" pitchFamily="34" charset="-128"/>
                <a:cs typeface="Arial Unicode MS" pitchFamily="34" charset="-128"/>
              </a:endParaRPr>
            </a:p>
          </p:txBody>
        </p:sp>
        <p:sp>
          <p:nvSpPr>
            <p:cNvPr id="103" name="Rectangle 102"/>
            <p:cNvSpPr/>
            <p:nvPr/>
          </p:nvSpPr>
          <p:spPr bwMode="gray">
            <a:xfrm>
              <a:off x="6889750" y="2813050"/>
              <a:ext cx="88900" cy="88900"/>
            </a:xfrm>
            <a:prstGeom prst="rect">
              <a:avLst/>
            </a:prstGeom>
            <a:solidFill>
              <a:srgbClr val="B4DB4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4" name="Rectangle 103"/>
            <p:cNvSpPr/>
            <p:nvPr/>
          </p:nvSpPr>
          <p:spPr bwMode="gray">
            <a:xfrm>
              <a:off x="6889750" y="2946400"/>
              <a:ext cx="88900" cy="88900"/>
            </a:xfrm>
            <a:prstGeom prst="rect">
              <a:avLst/>
            </a:prstGeom>
            <a:solidFill>
              <a:srgbClr val="5AB8E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0" name="Group 9"/>
          <p:cNvGrpSpPr/>
          <p:nvPr/>
        </p:nvGrpSpPr>
        <p:grpSpPr>
          <a:xfrm>
            <a:off x="247047" y="3429000"/>
            <a:ext cx="6343595" cy="2953048"/>
            <a:chOff x="247047" y="2734093"/>
            <a:chExt cx="6343595" cy="3619214"/>
          </a:xfrm>
        </p:grpSpPr>
        <p:grpSp>
          <p:nvGrpSpPr>
            <p:cNvPr id="9" name="Group 8"/>
            <p:cNvGrpSpPr/>
            <p:nvPr/>
          </p:nvGrpSpPr>
          <p:grpSpPr>
            <a:xfrm>
              <a:off x="856755" y="2734093"/>
              <a:ext cx="5482874" cy="3411714"/>
              <a:chOff x="856755" y="2734093"/>
              <a:chExt cx="5482874" cy="3411714"/>
            </a:xfrm>
          </p:grpSpPr>
          <p:cxnSp>
            <p:nvCxnSpPr>
              <p:cNvPr id="64" name="Straight Connector 63"/>
              <p:cNvCxnSpPr/>
              <p:nvPr/>
            </p:nvCxnSpPr>
            <p:spPr>
              <a:xfrm>
                <a:off x="856755" y="2758082"/>
                <a:ext cx="0" cy="3376083"/>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536205" y="2758082"/>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2234705" y="2758082"/>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2933205" y="2758082"/>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631705" y="2758082"/>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311155" y="2758082"/>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5022355" y="2745382"/>
                <a:ext cx="0" cy="34004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5714505" y="2758082"/>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6339629" y="2734093"/>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609105" y="6166963"/>
              <a:ext cx="5981537" cy="186344"/>
              <a:chOff x="1035050" y="6135859"/>
              <a:chExt cx="5981537" cy="186344"/>
            </a:xfrm>
          </p:grpSpPr>
          <p:sp>
            <p:nvSpPr>
              <p:cNvPr id="92" name="TextBox 91"/>
              <p:cNvSpPr txBox="1"/>
              <p:nvPr/>
            </p:nvSpPr>
            <p:spPr>
              <a:xfrm>
                <a:off x="1035050" y="613667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-200M</a:t>
                </a:r>
                <a:endParaRPr lang="en-US" sz="700" kern="0" dirty="0">
                  <a:solidFill>
                    <a:srgbClr val="666666"/>
                  </a:solidFill>
                  <a:ea typeface="Arial Unicode MS" pitchFamily="34" charset="-128"/>
                  <a:cs typeface="Arial Unicode MS" pitchFamily="34" charset="-128"/>
                </a:endParaRPr>
              </a:p>
            </p:txBody>
          </p:sp>
          <p:sp>
            <p:nvSpPr>
              <p:cNvPr id="93" name="TextBox 92"/>
              <p:cNvSpPr txBox="1"/>
              <p:nvPr/>
            </p:nvSpPr>
            <p:spPr>
              <a:xfrm>
                <a:off x="1702505" y="6137741"/>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-100M</a:t>
                </a:r>
                <a:endParaRPr lang="en-US" sz="700" kern="0" dirty="0">
                  <a:solidFill>
                    <a:srgbClr val="666666"/>
                  </a:solidFill>
                  <a:ea typeface="Arial Unicode MS" pitchFamily="34" charset="-128"/>
                  <a:cs typeface="Arial Unicode MS" pitchFamily="34" charset="-128"/>
                </a:endParaRPr>
              </a:p>
            </p:txBody>
          </p:sp>
          <p:sp>
            <p:nvSpPr>
              <p:cNvPr id="94" name="TextBox 93"/>
              <p:cNvSpPr txBox="1"/>
              <p:nvPr/>
            </p:nvSpPr>
            <p:spPr>
              <a:xfrm>
                <a:off x="2405239" y="6137063"/>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-100M</a:t>
                </a:r>
                <a:endParaRPr lang="en-US" sz="700" kern="0" dirty="0">
                  <a:solidFill>
                    <a:srgbClr val="666666"/>
                  </a:solidFill>
                  <a:ea typeface="Arial Unicode MS" pitchFamily="34" charset="-128"/>
                  <a:cs typeface="Arial Unicode MS" pitchFamily="34" charset="-128"/>
                </a:endParaRPr>
              </a:p>
            </p:txBody>
          </p:sp>
          <p:sp>
            <p:nvSpPr>
              <p:cNvPr id="95" name="TextBox 94"/>
              <p:cNvSpPr txBox="1"/>
              <p:nvPr/>
            </p:nvSpPr>
            <p:spPr>
              <a:xfrm>
                <a:off x="3107973" y="6137741"/>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-50M</a:t>
                </a:r>
                <a:endParaRPr lang="en-US" sz="700" kern="0" dirty="0">
                  <a:solidFill>
                    <a:srgbClr val="666666"/>
                  </a:solidFill>
                  <a:ea typeface="Arial Unicode MS" pitchFamily="34" charset="-128"/>
                  <a:cs typeface="Arial Unicode MS" pitchFamily="34" charset="-128"/>
                </a:endParaRPr>
              </a:p>
            </p:txBody>
          </p:sp>
          <p:sp>
            <p:nvSpPr>
              <p:cNvPr id="96" name="TextBox 95"/>
              <p:cNvSpPr txBox="1"/>
              <p:nvPr/>
            </p:nvSpPr>
            <p:spPr>
              <a:xfrm>
                <a:off x="3803654" y="6137741"/>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0</a:t>
                </a:r>
                <a:endParaRPr lang="en-US" sz="700" kern="0" dirty="0">
                  <a:solidFill>
                    <a:srgbClr val="666666"/>
                  </a:solidFill>
                  <a:ea typeface="Arial Unicode MS" pitchFamily="34" charset="-128"/>
                  <a:cs typeface="Arial Unicode MS" pitchFamily="34" charset="-128"/>
                </a:endParaRPr>
              </a:p>
            </p:txBody>
          </p:sp>
          <p:sp>
            <p:nvSpPr>
              <p:cNvPr id="97" name="TextBox 96"/>
              <p:cNvSpPr txBox="1"/>
              <p:nvPr/>
            </p:nvSpPr>
            <p:spPr>
              <a:xfrm>
                <a:off x="4485221" y="6137063"/>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50M</a:t>
                </a:r>
                <a:endParaRPr lang="en-US" sz="700" kern="0" dirty="0">
                  <a:solidFill>
                    <a:srgbClr val="666666"/>
                  </a:solidFill>
                  <a:ea typeface="Arial Unicode MS" pitchFamily="34" charset="-128"/>
                  <a:cs typeface="Arial Unicode MS" pitchFamily="34" charset="-128"/>
                </a:endParaRPr>
              </a:p>
            </p:txBody>
          </p:sp>
          <p:sp>
            <p:nvSpPr>
              <p:cNvPr id="98" name="TextBox 97"/>
              <p:cNvSpPr txBox="1"/>
              <p:nvPr/>
            </p:nvSpPr>
            <p:spPr>
              <a:xfrm>
                <a:off x="5195010" y="6136536"/>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100M</a:t>
                </a:r>
                <a:endParaRPr lang="en-US" sz="700" kern="0" dirty="0">
                  <a:solidFill>
                    <a:srgbClr val="666666"/>
                  </a:solidFill>
                  <a:ea typeface="Arial Unicode MS" pitchFamily="34" charset="-128"/>
                  <a:cs typeface="Arial Unicode MS" pitchFamily="34" charset="-128"/>
                </a:endParaRPr>
              </a:p>
            </p:txBody>
          </p:sp>
          <p:sp>
            <p:nvSpPr>
              <p:cNvPr id="99" name="TextBox 98"/>
              <p:cNvSpPr txBox="1"/>
              <p:nvPr/>
            </p:nvSpPr>
            <p:spPr>
              <a:xfrm>
                <a:off x="5890511" y="613585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150M</a:t>
                </a:r>
                <a:endParaRPr lang="en-US" sz="700" kern="0" dirty="0">
                  <a:solidFill>
                    <a:srgbClr val="666666"/>
                  </a:solidFill>
                  <a:ea typeface="Arial Unicode MS" pitchFamily="34" charset="-128"/>
                  <a:cs typeface="Arial Unicode MS" pitchFamily="34" charset="-128"/>
                </a:endParaRPr>
              </a:p>
            </p:txBody>
          </p:sp>
          <p:sp>
            <p:nvSpPr>
              <p:cNvPr id="100" name="TextBox 99"/>
              <p:cNvSpPr txBox="1"/>
              <p:nvPr/>
            </p:nvSpPr>
            <p:spPr>
              <a:xfrm>
                <a:off x="6508587" y="6140102"/>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200M</a:t>
                </a:r>
                <a:endParaRPr lang="en-US" sz="700" kern="0" dirty="0">
                  <a:solidFill>
                    <a:srgbClr val="666666"/>
                  </a:solidFill>
                  <a:ea typeface="Arial Unicode MS" pitchFamily="34" charset="-128"/>
                  <a:cs typeface="Arial Unicode MS" pitchFamily="34" charset="-128"/>
                </a:endParaRPr>
              </a:p>
            </p:txBody>
          </p:sp>
        </p:grpSp>
        <p:grpSp>
          <p:nvGrpSpPr>
            <p:cNvPr id="82" name="Group 81"/>
            <p:cNvGrpSpPr/>
            <p:nvPr/>
          </p:nvGrpSpPr>
          <p:grpSpPr>
            <a:xfrm>
              <a:off x="262922" y="5268083"/>
              <a:ext cx="4984858" cy="769052"/>
              <a:chOff x="698392" y="5116676"/>
              <a:chExt cx="4984858" cy="769052"/>
            </a:xfrm>
          </p:grpSpPr>
          <p:sp>
            <p:nvSpPr>
              <p:cNvPr id="83" name="TextBox 82"/>
              <p:cNvSpPr txBox="1"/>
              <p:nvPr/>
            </p:nvSpPr>
            <p:spPr>
              <a:xfrm>
                <a:off x="698392" y="5372741"/>
                <a:ext cx="508000" cy="178510"/>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Asia</a:t>
                </a:r>
                <a:endParaRPr lang="en-US" sz="700" kern="0" dirty="0">
                  <a:solidFill>
                    <a:srgbClr val="666666"/>
                  </a:solidFill>
                  <a:ea typeface="Arial Unicode MS" pitchFamily="34" charset="-128"/>
                  <a:cs typeface="Arial Unicode MS" pitchFamily="34" charset="-128"/>
                </a:endParaRPr>
              </a:p>
            </p:txBody>
          </p:sp>
          <p:grpSp>
            <p:nvGrpSpPr>
              <p:cNvPr id="84" name="Group 83"/>
              <p:cNvGrpSpPr/>
              <p:nvPr/>
            </p:nvGrpSpPr>
            <p:grpSpPr>
              <a:xfrm>
                <a:off x="2787650" y="5116676"/>
                <a:ext cx="2895600" cy="769052"/>
                <a:chOff x="2787650" y="5321300"/>
                <a:chExt cx="2895600" cy="769052"/>
              </a:xfrm>
            </p:grpSpPr>
            <p:grpSp>
              <p:nvGrpSpPr>
                <p:cNvPr id="85" name="Group 84"/>
                <p:cNvGrpSpPr/>
                <p:nvPr/>
              </p:nvGrpSpPr>
              <p:grpSpPr>
                <a:xfrm>
                  <a:off x="2787650" y="5321300"/>
                  <a:ext cx="1276350" cy="381000"/>
                  <a:chOff x="2787650" y="5321300"/>
                  <a:chExt cx="1276350" cy="381000"/>
                </a:xfrm>
              </p:grpSpPr>
              <p:sp>
                <p:nvSpPr>
                  <p:cNvPr id="89" name="Rectangle 88"/>
                  <p:cNvSpPr/>
                  <p:nvPr/>
                </p:nvSpPr>
                <p:spPr bwMode="gray">
                  <a:xfrm>
                    <a:off x="2787650" y="5321300"/>
                    <a:ext cx="1270000" cy="381000"/>
                  </a:xfrm>
                  <a:prstGeom prst="rect">
                    <a:avLst/>
                  </a:prstGeom>
                  <a:solidFill>
                    <a:srgbClr val="B4DB4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TextBox 89"/>
                  <p:cNvSpPr txBox="1"/>
                  <p:nvPr/>
                </p:nvSpPr>
                <p:spPr>
                  <a:xfrm>
                    <a:off x="2787650" y="5419838"/>
                    <a:ext cx="12763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-94M</a:t>
                    </a:r>
                    <a:endParaRPr lang="en-US" sz="700" kern="0" dirty="0">
                      <a:solidFill>
                        <a:srgbClr val="666666"/>
                      </a:solidFill>
                      <a:ea typeface="Arial Unicode MS" pitchFamily="34" charset="-128"/>
                      <a:cs typeface="Arial Unicode MS" pitchFamily="34" charset="-128"/>
                    </a:endParaRPr>
                  </a:p>
                </p:txBody>
              </p:sp>
            </p:grpSp>
            <p:grpSp>
              <p:nvGrpSpPr>
                <p:cNvPr id="86" name="Group 85"/>
                <p:cNvGrpSpPr/>
                <p:nvPr/>
              </p:nvGrpSpPr>
              <p:grpSpPr>
                <a:xfrm>
                  <a:off x="4064000" y="5696652"/>
                  <a:ext cx="1619250" cy="393700"/>
                  <a:chOff x="4064000" y="5753100"/>
                  <a:chExt cx="1619250" cy="393700"/>
                </a:xfrm>
              </p:grpSpPr>
              <p:sp>
                <p:nvSpPr>
                  <p:cNvPr id="87" name="Rectangle 86"/>
                  <p:cNvSpPr/>
                  <p:nvPr/>
                </p:nvSpPr>
                <p:spPr bwMode="gray">
                  <a:xfrm>
                    <a:off x="4064000" y="5753100"/>
                    <a:ext cx="1619250" cy="393700"/>
                  </a:xfrm>
                  <a:prstGeom prst="rect">
                    <a:avLst/>
                  </a:prstGeom>
                  <a:solidFill>
                    <a:srgbClr val="5AB8E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8" name="TextBox 87"/>
                  <p:cNvSpPr txBox="1"/>
                  <p:nvPr/>
                </p:nvSpPr>
                <p:spPr>
                  <a:xfrm>
                    <a:off x="4064000" y="5864338"/>
                    <a:ext cx="16192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117M</a:t>
                    </a:r>
                    <a:endParaRPr lang="en-US" sz="700" kern="0" dirty="0">
                      <a:solidFill>
                        <a:srgbClr val="666666"/>
                      </a:solidFill>
                      <a:ea typeface="Arial Unicode MS" pitchFamily="34" charset="-128"/>
                      <a:cs typeface="Arial Unicode MS" pitchFamily="34" charset="-128"/>
                    </a:endParaRPr>
                  </a:p>
                </p:txBody>
              </p:sp>
            </p:grpSp>
          </p:grpSp>
        </p:grpSp>
        <p:grpSp>
          <p:nvGrpSpPr>
            <p:cNvPr id="73" name="Group 72"/>
            <p:cNvGrpSpPr/>
            <p:nvPr/>
          </p:nvGrpSpPr>
          <p:grpSpPr>
            <a:xfrm>
              <a:off x="247047" y="4142729"/>
              <a:ext cx="3962508" cy="768346"/>
              <a:chOff x="672992" y="3991322"/>
              <a:chExt cx="3962508" cy="768346"/>
            </a:xfrm>
          </p:grpSpPr>
          <p:sp>
            <p:nvSpPr>
              <p:cNvPr id="74" name="TextBox 73"/>
              <p:cNvSpPr txBox="1"/>
              <p:nvPr/>
            </p:nvSpPr>
            <p:spPr>
              <a:xfrm>
                <a:off x="672992" y="4243664"/>
                <a:ext cx="584200" cy="178510"/>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Australia</a:t>
                </a:r>
                <a:endParaRPr lang="en-US" sz="700" kern="0" dirty="0">
                  <a:solidFill>
                    <a:srgbClr val="666666"/>
                  </a:solidFill>
                  <a:ea typeface="Arial Unicode MS" pitchFamily="34" charset="-128"/>
                  <a:cs typeface="Arial Unicode MS" pitchFamily="34" charset="-128"/>
                </a:endParaRPr>
              </a:p>
            </p:txBody>
          </p:sp>
          <p:grpSp>
            <p:nvGrpSpPr>
              <p:cNvPr id="75" name="Group 74"/>
              <p:cNvGrpSpPr/>
              <p:nvPr/>
            </p:nvGrpSpPr>
            <p:grpSpPr>
              <a:xfrm>
                <a:off x="3600450" y="3991322"/>
                <a:ext cx="1035050" cy="768346"/>
                <a:chOff x="3600450" y="4083050"/>
                <a:chExt cx="1035050" cy="768346"/>
              </a:xfrm>
            </p:grpSpPr>
            <p:grpSp>
              <p:nvGrpSpPr>
                <p:cNvPr id="76" name="Group 75"/>
                <p:cNvGrpSpPr/>
                <p:nvPr/>
              </p:nvGrpSpPr>
              <p:grpSpPr>
                <a:xfrm>
                  <a:off x="3600450" y="4083050"/>
                  <a:ext cx="482600" cy="381000"/>
                  <a:chOff x="3600450" y="4083050"/>
                  <a:chExt cx="482600" cy="381000"/>
                </a:xfrm>
              </p:grpSpPr>
              <p:sp>
                <p:nvSpPr>
                  <p:cNvPr id="80" name="Rectangle 79"/>
                  <p:cNvSpPr/>
                  <p:nvPr/>
                </p:nvSpPr>
                <p:spPr bwMode="gray">
                  <a:xfrm>
                    <a:off x="3600450" y="4083050"/>
                    <a:ext cx="457200" cy="381000"/>
                  </a:xfrm>
                  <a:prstGeom prst="rect">
                    <a:avLst/>
                  </a:prstGeom>
                  <a:solidFill>
                    <a:srgbClr val="B4DB4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1" name="TextBox 80"/>
                  <p:cNvSpPr txBox="1"/>
                  <p:nvPr/>
                </p:nvSpPr>
                <p:spPr>
                  <a:xfrm>
                    <a:off x="3606800" y="4181588"/>
                    <a:ext cx="4762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-34M</a:t>
                    </a:r>
                    <a:endParaRPr lang="en-US" sz="700" kern="0" dirty="0">
                      <a:solidFill>
                        <a:srgbClr val="666666"/>
                      </a:solidFill>
                      <a:ea typeface="Arial Unicode MS" pitchFamily="34" charset="-128"/>
                      <a:cs typeface="Arial Unicode MS" pitchFamily="34" charset="-128"/>
                    </a:endParaRPr>
                  </a:p>
                </p:txBody>
              </p:sp>
            </p:grpSp>
            <p:grpSp>
              <p:nvGrpSpPr>
                <p:cNvPr id="77" name="Group 76"/>
                <p:cNvGrpSpPr/>
                <p:nvPr/>
              </p:nvGrpSpPr>
              <p:grpSpPr>
                <a:xfrm>
                  <a:off x="4057650" y="4457696"/>
                  <a:ext cx="577850" cy="393700"/>
                  <a:chOff x="4057650" y="4521200"/>
                  <a:chExt cx="577850" cy="393700"/>
                </a:xfrm>
              </p:grpSpPr>
              <p:sp>
                <p:nvSpPr>
                  <p:cNvPr id="78" name="Rectangle 77"/>
                  <p:cNvSpPr/>
                  <p:nvPr/>
                </p:nvSpPr>
                <p:spPr bwMode="gray">
                  <a:xfrm>
                    <a:off x="4057650" y="4521200"/>
                    <a:ext cx="571500" cy="393700"/>
                  </a:xfrm>
                  <a:prstGeom prst="rect">
                    <a:avLst/>
                  </a:prstGeom>
                  <a:solidFill>
                    <a:srgbClr val="5AB8E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9" name="TextBox 78"/>
                  <p:cNvSpPr txBox="1"/>
                  <p:nvPr/>
                </p:nvSpPr>
                <p:spPr>
                  <a:xfrm>
                    <a:off x="4076700" y="4626088"/>
                    <a:ext cx="5588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42M</a:t>
                    </a:r>
                    <a:endParaRPr lang="en-US" sz="700" kern="0" dirty="0">
                      <a:solidFill>
                        <a:srgbClr val="666666"/>
                      </a:solidFill>
                      <a:ea typeface="Arial Unicode MS" pitchFamily="34" charset="-128"/>
                      <a:cs typeface="Arial Unicode MS" pitchFamily="34" charset="-128"/>
                    </a:endParaRPr>
                  </a:p>
                </p:txBody>
              </p:sp>
            </p:grpSp>
          </p:grpSp>
        </p:grpSp>
        <p:grpSp>
          <p:nvGrpSpPr>
            <p:cNvPr id="106" name="Group 105"/>
            <p:cNvGrpSpPr/>
            <p:nvPr/>
          </p:nvGrpSpPr>
          <p:grpSpPr>
            <a:xfrm>
              <a:off x="247047" y="3008907"/>
              <a:ext cx="6058008" cy="777520"/>
              <a:chOff x="672992" y="2857500"/>
              <a:chExt cx="6058008" cy="777520"/>
            </a:xfrm>
          </p:grpSpPr>
          <p:grpSp>
            <p:nvGrpSpPr>
              <p:cNvPr id="107" name="Group 106"/>
              <p:cNvGrpSpPr/>
              <p:nvPr/>
            </p:nvGrpSpPr>
            <p:grpSpPr>
              <a:xfrm>
                <a:off x="1670050" y="2857500"/>
                <a:ext cx="5060950" cy="777520"/>
                <a:chOff x="1670050" y="2857500"/>
                <a:chExt cx="5060950" cy="777520"/>
              </a:xfrm>
            </p:grpSpPr>
            <p:grpSp>
              <p:nvGrpSpPr>
                <p:cNvPr id="109" name="Group 108"/>
                <p:cNvGrpSpPr/>
                <p:nvPr/>
              </p:nvGrpSpPr>
              <p:grpSpPr>
                <a:xfrm>
                  <a:off x="1670050" y="2857500"/>
                  <a:ext cx="2387600" cy="381000"/>
                  <a:chOff x="1670050" y="2857500"/>
                  <a:chExt cx="2387600" cy="381000"/>
                </a:xfrm>
              </p:grpSpPr>
              <p:sp>
                <p:nvSpPr>
                  <p:cNvPr id="113" name="Rectangle 112"/>
                  <p:cNvSpPr/>
                  <p:nvPr/>
                </p:nvSpPr>
                <p:spPr bwMode="gray">
                  <a:xfrm>
                    <a:off x="1670050" y="2857500"/>
                    <a:ext cx="2387600" cy="381000"/>
                  </a:xfrm>
                  <a:prstGeom prst="rect">
                    <a:avLst/>
                  </a:prstGeom>
                  <a:solidFill>
                    <a:srgbClr val="B4DB4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4" name="TextBox 113"/>
                  <p:cNvSpPr txBox="1"/>
                  <p:nvPr/>
                </p:nvSpPr>
                <p:spPr>
                  <a:xfrm>
                    <a:off x="1676400" y="2962388"/>
                    <a:ext cx="23812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-172M</a:t>
                    </a:r>
                    <a:endParaRPr lang="en-US" sz="700" kern="0" dirty="0">
                      <a:solidFill>
                        <a:srgbClr val="666666"/>
                      </a:solidFill>
                      <a:ea typeface="Arial Unicode MS" pitchFamily="34" charset="-128"/>
                      <a:cs typeface="Arial Unicode MS" pitchFamily="34" charset="-128"/>
                    </a:endParaRPr>
                  </a:p>
                </p:txBody>
              </p:sp>
            </p:grpSp>
            <p:grpSp>
              <p:nvGrpSpPr>
                <p:cNvPr id="110" name="Group 109"/>
                <p:cNvGrpSpPr/>
                <p:nvPr/>
              </p:nvGrpSpPr>
              <p:grpSpPr>
                <a:xfrm>
                  <a:off x="4057650" y="3241320"/>
                  <a:ext cx="2673350" cy="393700"/>
                  <a:chOff x="4057650" y="3241320"/>
                  <a:chExt cx="2673350" cy="393700"/>
                </a:xfrm>
              </p:grpSpPr>
              <p:sp>
                <p:nvSpPr>
                  <p:cNvPr id="111" name="Rectangle 110"/>
                  <p:cNvSpPr/>
                  <p:nvPr/>
                </p:nvSpPr>
                <p:spPr bwMode="gray">
                  <a:xfrm>
                    <a:off x="4057650" y="3241320"/>
                    <a:ext cx="2667000" cy="393700"/>
                  </a:xfrm>
                  <a:prstGeom prst="rect">
                    <a:avLst/>
                  </a:prstGeom>
                  <a:solidFill>
                    <a:srgbClr val="5AB8E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2" name="TextBox 111"/>
                  <p:cNvSpPr txBox="1"/>
                  <p:nvPr/>
                </p:nvSpPr>
                <p:spPr>
                  <a:xfrm>
                    <a:off x="4070350" y="3358908"/>
                    <a:ext cx="26606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193M</a:t>
                    </a:r>
                    <a:endParaRPr lang="en-US" sz="700" kern="0" dirty="0">
                      <a:solidFill>
                        <a:srgbClr val="666666"/>
                      </a:solidFill>
                      <a:ea typeface="Arial Unicode MS" pitchFamily="34" charset="-128"/>
                      <a:cs typeface="Arial Unicode MS" pitchFamily="34" charset="-128"/>
                    </a:endParaRPr>
                  </a:p>
                </p:txBody>
              </p:sp>
            </p:grpSp>
          </p:grpSp>
          <p:sp>
            <p:nvSpPr>
              <p:cNvPr id="108" name="TextBox 107"/>
              <p:cNvSpPr txBox="1"/>
              <p:nvPr/>
            </p:nvSpPr>
            <p:spPr>
              <a:xfrm>
                <a:off x="672992" y="2960948"/>
                <a:ext cx="584200" cy="178510"/>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Europe</a:t>
                </a:r>
                <a:endParaRPr lang="en-US" sz="700" kern="0" dirty="0">
                  <a:solidFill>
                    <a:srgbClr val="666666"/>
                  </a:solidFill>
                  <a:ea typeface="Arial Unicode MS" pitchFamily="34" charset="-128"/>
                  <a:cs typeface="Arial Unicode MS" pitchFamily="34" charset="-128"/>
                </a:endParaRPr>
              </a:p>
            </p:txBody>
          </p:sp>
        </p:grpSp>
      </p:grpSp>
      <p:grpSp>
        <p:nvGrpSpPr>
          <p:cNvPr id="39" name="Group 38"/>
          <p:cNvGrpSpPr/>
          <p:nvPr/>
        </p:nvGrpSpPr>
        <p:grpSpPr>
          <a:xfrm>
            <a:off x="6471119" y="3009681"/>
            <a:ext cx="2426491" cy="434200"/>
            <a:chOff x="6174903" y="2250970"/>
            <a:chExt cx="2170005" cy="388304"/>
          </a:xfrm>
        </p:grpSpPr>
        <p:pic>
          <p:nvPicPr>
            <p:cNvPr id="40" name="Picture 39"/>
            <p:cNvPicPr>
              <a:picLocks noChangeAspect="1"/>
            </p:cNvPicPr>
            <p:nvPr/>
          </p:nvPicPr>
          <p:blipFill>
            <a:blip r:embed="rId2"/>
            <a:stretch>
              <a:fillRect/>
            </a:stretch>
          </p:blipFill>
          <p:spPr>
            <a:xfrm>
              <a:off x="6174903" y="2258274"/>
              <a:ext cx="381000" cy="381000"/>
            </a:xfrm>
            <a:prstGeom prst="rect">
              <a:avLst/>
            </a:prstGeom>
          </p:spPr>
        </p:pic>
        <p:pic>
          <p:nvPicPr>
            <p:cNvPr id="41" name="Picture 40"/>
            <p:cNvPicPr>
              <a:picLocks noChangeAspect="1"/>
            </p:cNvPicPr>
            <p:nvPr/>
          </p:nvPicPr>
          <p:blipFill>
            <a:blip r:embed="rId3"/>
            <a:stretch>
              <a:fillRect/>
            </a:stretch>
          </p:blipFill>
          <p:spPr>
            <a:xfrm>
              <a:off x="6598883" y="2254696"/>
              <a:ext cx="381000" cy="381000"/>
            </a:xfrm>
            <a:prstGeom prst="rect">
              <a:avLst/>
            </a:prstGeom>
          </p:spPr>
        </p:pic>
        <p:pic>
          <p:nvPicPr>
            <p:cNvPr id="42" name="Picture 41"/>
            <p:cNvPicPr>
              <a:picLocks noChangeAspect="1"/>
            </p:cNvPicPr>
            <p:nvPr/>
          </p:nvPicPr>
          <p:blipFill>
            <a:blip r:embed="rId4"/>
            <a:stretch>
              <a:fillRect/>
            </a:stretch>
          </p:blipFill>
          <p:spPr>
            <a:xfrm>
              <a:off x="6951836" y="2253380"/>
              <a:ext cx="381000" cy="381000"/>
            </a:xfrm>
            <a:prstGeom prst="rect">
              <a:avLst/>
            </a:prstGeom>
          </p:spPr>
        </p:pic>
        <p:pic>
          <p:nvPicPr>
            <p:cNvPr id="43" name="Picture 42"/>
            <p:cNvPicPr>
              <a:picLocks noChangeAspect="1"/>
            </p:cNvPicPr>
            <p:nvPr/>
          </p:nvPicPr>
          <p:blipFill>
            <a:blip r:embed="rId5"/>
            <a:stretch>
              <a:fillRect/>
            </a:stretch>
          </p:blipFill>
          <p:spPr>
            <a:xfrm>
              <a:off x="7291828" y="2255818"/>
              <a:ext cx="381000" cy="381000"/>
            </a:xfrm>
            <a:prstGeom prst="rect">
              <a:avLst/>
            </a:prstGeom>
          </p:spPr>
        </p:pic>
        <p:pic>
          <p:nvPicPr>
            <p:cNvPr id="44" name="Picture 43"/>
            <p:cNvPicPr>
              <a:picLocks noChangeAspect="1"/>
            </p:cNvPicPr>
            <p:nvPr/>
          </p:nvPicPr>
          <p:blipFill>
            <a:blip r:embed="rId6"/>
            <a:stretch>
              <a:fillRect/>
            </a:stretch>
          </p:blipFill>
          <p:spPr>
            <a:xfrm>
              <a:off x="7639672" y="2250970"/>
              <a:ext cx="381000" cy="381000"/>
            </a:xfrm>
            <a:prstGeom prst="rect">
              <a:avLst/>
            </a:prstGeom>
          </p:spPr>
        </p:pic>
        <p:pic>
          <p:nvPicPr>
            <p:cNvPr id="45" name="Picture 44"/>
            <p:cNvPicPr>
              <a:picLocks noChangeAspect="1"/>
            </p:cNvPicPr>
            <p:nvPr/>
          </p:nvPicPr>
          <p:blipFill>
            <a:blip r:embed="rId7"/>
            <a:stretch>
              <a:fillRect/>
            </a:stretch>
          </p:blipFill>
          <p:spPr>
            <a:xfrm>
              <a:off x="7963908" y="2251120"/>
              <a:ext cx="381000" cy="381000"/>
            </a:xfrm>
            <a:prstGeom prst="rect">
              <a:avLst/>
            </a:prstGeom>
          </p:spPr>
        </p:pic>
      </p:grpSp>
      <p:grpSp>
        <p:nvGrpSpPr>
          <p:cNvPr id="6" name="Group 5"/>
          <p:cNvGrpSpPr/>
          <p:nvPr/>
        </p:nvGrpSpPr>
        <p:grpSpPr>
          <a:xfrm>
            <a:off x="230400" y="3003810"/>
            <a:ext cx="8668800" cy="528436"/>
            <a:chOff x="230400" y="2312073"/>
            <a:chExt cx="8668800" cy="528436"/>
          </a:xfrm>
        </p:grpSpPr>
        <p:cxnSp>
          <p:nvCxnSpPr>
            <p:cNvPr id="183" name="Straight Connector 182"/>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914058"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Cash Flow by Location    </a:t>
              </a:r>
              <a:r>
                <a:rPr lang="en-US" sz="800" dirty="0">
                  <a:solidFill>
                    <a:srgbClr val="666666"/>
                  </a:solidFill>
                  <a:latin typeface="SAP-icons"/>
                </a:rPr>
                <a: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a:solidFill>
                  <a:srgbClr val="666666"/>
                </a:solidFill>
                <a:ea typeface="Arial Unicode MS" pitchFamily="34" charset="-128"/>
                <a:cs typeface="Arial Unicode MS" pitchFamily="34" charset="-128"/>
              </a:endParaRPr>
            </a:p>
          </p:txBody>
        </p:sp>
      </p:grpSp>
      <p:grpSp>
        <p:nvGrpSpPr>
          <p:cNvPr id="18" name="Group 17"/>
          <p:cNvGrpSpPr/>
          <p:nvPr/>
        </p:nvGrpSpPr>
        <p:grpSpPr>
          <a:xfrm>
            <a:off x="3030457" y="1601854"/>
            <a:ext cx="1332000" cy="1264130"/>
            <a:chOff x="3030457" y="1592263"/>
            <a:chExt cx="1332000" cy="1264130"/>
          </a:xfrm>
        </p:grpSpPr>
        <p:sp>
          <p:nvSpPr>
            <p:cNvPr id="306" name="Rounded Rectangle 305" hidden="1"/>
            <p:cNvSpPr/>
            <p:nvPr/>
          </p:nvSpPr>
          <p:spPr bwMode="gray">
            <a:xfrm>
              <a:off x="3030459" y="159618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307" name="TextBox 306"/>
            <p:cNvSpPr txBox="1"/>
            <p:nvPr/>
          </p:nvSpPr>
          <p:spPr>
            <a:xfrm>
              <a:off x="3030457" y="1592263"/>
              <a:ext cx="1332000" cy="780589"/>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This is the Headline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This is the </a:t>
              </a:r>
              <a:r>
                <a:rPr lang="en-US" sz="900" kern="0" dirty="0" err="1">
                  <a:solidFill>
                    <a:srgbClr val="666666"/>
                  </a:solidFill>
                  <a:ea typeface="Arial Unicode MS" pitchFamily="34" charset="-128"/>
                  <a:cs typeface="Arial Unicode MS" pitchFamily="34" charset="-128"/>
                </a:rPr>
                <a:t>Subheadline</a:t>
              </a:r>
              <a:endParaRPr lang="en-US" sz="900" kern="0" dirty="0">
                <a:solidFill>
                  <a:srgbClr val="666666"/>
                </a:solidFill>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grpSp>
          <p:nvGrpSpPr>
            <p:cNvPr id="360" name="Group 359"/>
            <p:cNvGrpSpPr/>
            <p:nvPr/>
          </p:nvGrpSpPr>
          <p:grpSpPr>
            <a:xfrm>
              <a:off x="3030459" y="2087495"/>
              <a:ext cx="1327247" cy="671503"/>
              <a:chOff x="5569983" y="3137984"/>
              <a:chExt cx="1627000" cy="814877"/>
            </a:xfrm>
          </p:grpSpPr>
          <p:sp>
            <p:nvSpPr>
              <p:cNvPr id="361" name="TextBox 360"/>
              <p:cNvSpPr txBox="1"/>
              <p:nvPr/>
            </p:nvSpPr>
            <p:spPr>
              <a:xfrm>
                <a:off x="5569983" y="3655569"/>
                <a:ext cx="571584" cy="168070"/>
              </a:xfrm>
              <a:prstGeom prst="rect">
                <a:avLst/>
              </a:prstGeom>
              <a:noFill/>
            </p:spPr>
            <p:txBody>
              <a:bodyPr wrap="square" lIns="72000" tIns="0" rIns="0" bIns="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June 1</a:t>
                </a:r>
              </a:p>
            </p:txBody>
          </p:sp>
          <p:sp>
            <p:nvSpPr>
              <p:cNvPr id="362" name="TextBox 361"/>
              <p:cNvSpPr txBox="1"/>
              <p:nvPr/>
            </p:nvSpPr>
            <p:spPr>
              <a:xfrm>
                <a:off x="5569984" y="3137984"/>
                <a:ext cx="636661" cy="168072"/>
              </a:xfrm>
              <a:prstGeom prst="rect">
                <a:avLst/>
              </a:prstGeom>
              <a:noFill/>
            </p:spPr>
            <p:txBody>
              <a:bodyPr wrap="square" lIns="72000" tIns="0" rIns="0" bIns="0" rtlCol="0">
                <a:spAutoFit/>
              </a:bodyPr>
              <a:lstStyle/>
              <a:p>
                <a:pPr fontAlgn="base">
                  <a:spcBef>
                    <a:spcPct val="50000"/>
                  </a:spcBef>
                  <a:spcAft>
                    <a:spcPct val="0"/>
                  </a:spcAft>
                  <a:buClr>
                    <a:srgbClr val="F0AB00"/>
                  </a:buClr>
                  <a:buSzPct val="80000"/>
                </a:pPr>
                <a:r>
                  <a:rPr lang="en-US" sz="900" kern="0" dirty="0">
                    <a:solidFill>
                      <a:srgbClr val="007833"/>
                    </a:solidFill>
                    <a:ea typeface="Arial Unicode MS" pitchFamily="34" charset="-128"/>
                    <a:cs typeface="Arial Unicode MS" pitchFamily="34" charset="-128"/>
                  </a:rPr>
                  <a:t>0 M</a:t>
                </a:r>
              </a:p>
            </p:txBody>
          </p:sp>
          <p:sp>
            <p:nvSpPr>
              <p:cNvPr id="363" name="TextBox 362"/>
              <p:cNvSpPr txBox="1"/>
              <p:nvPr/>
            </p:nvSpPr>
            <p:spPr>
              <a:xfrm>
                <a:off x="6749695" y="3137986"/>
                <a:ext cx="443041" cy="168072"/>
              </a:xfrm>
              <a:prstGeom prst="rect">
                <a:avLst/>
              </a:prstGeom>
              <a:noFill/>
            </p:spPr>
            <p:txBody>
              <a:bodyPr wrap="square" lIns="0" tIns="0" rIns="72000" bIns="0" rtlCol="0">
                <a:spAutoFit/>
              </a:bodyPr>
              <a:lstStyle/>
              <a:p>
                <a:pPr algn="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80 M</a:t>
                </a:r>
              </a:p>
            </p:txBody>
          </p:sp>
          <p:sp>
            <p:nvSpPr>
              <p:cNvPr id="364" name="TextBox 363"/>
              <p:cNvSpPr txBox="1"/>
              <p:nvPr/>
            </p:nvSpPr>
            <p:spPr>
              <a:xfrm>
                <a:off x="6595639" y="3654068"/>
                <a:ext cx="601344" cy="298793"/>
              </a:xfrm>
              <a:prstGeom prst="rect">
                <a:avLst/>
              </a:prstGeom>
              <a:noFill/>
            </p:spPr>
            <p:txBody>
              <a:bodyPr wrap="square" lIns="0" tIns="0" rIns="72000" bIns="0" rtlCol="0">
                <a:spAutoFit/>
              </a:bodyPr>
              <a:lstStyle/>
              <a:p>
                <a:pPr algn="r" fontAlgn="base">
                  <a:spcAft>
                    <a:spcPct val="0"/>
                  </a:spcAft>
                  <a:buClr>
                    <a:srgbClr val="F0AB00"/>
                  </a:buClr>
                  <a:buSzPct val="80000"/>
                </a:pPr>
                <a:r>
                  <a:rPr lang="en-US" sz="900" kern="0" dirty="0">
                    <a:solidFill>
                      <a:srgbClr val="666666"/>
                    </a:solidFill>
                    <a:ea typeface="Arial Unicode MS" pitchFamily="34" charset="-128"/>
                    <a:cs typeface="Arial Unicode MS" pitchFamily="34" charset="-128"/>
                  </a:rPr>
                  <a:t>June 30</a:t>
                </a:r>
              </a:p>
              <a:p>
                <a:pPr algn="r" fontAlgn="base">
                  <a:spcAft>
                    <a:spcPct val="0"/>
                  </a:spcAft>
                  <a:buClr>
                    <a:srgbClr val="F0AB00"/>
                  </a:buClr>
                  <a:buSzPct val="80000"/>
                </a:pPr>
                <a:endParaRPr lang="en-US" sz="700" kern="0" dirty="0">
                  <a:solidFill>
                    <a:srgbClr val="666666"/>
                  </a:solidFill>
                  <a:ea typeface="Arial Unicode MS" pitchFamily="34" charset="-128"/>
                  <a:cs typeface="Arial Unicode MS" pitchFamily="34" charset="-128"/>
                </a:endParaRPr>
              </a:p>
            </p:txBody>
          </p:sp>
          <p:grpSp>
            <p:nvGrpSpPr>
              <p:cNvPr id="365" name="Group 364"/>
              <p:cNvGrpSpPr/>
              <p:nvPr/>
            </p:nvGrpSpPr>
            <p:grpSpPr>
              <a:xfrm>
                <a:off x="5640537" y="3297551"/>
                <a:ext cx="1476420" cy="350927"/>
                <a:chOff x="5640537" y="3297551"/>
                <a:chExt cx="1476420" cy="350927"/>
              </a:xfrm>
            </p:grpSpPr>
            <p:sp>
              <p:nvSpPr>
                <p:cNvPr id="366" name="Rectangle 365"/>
                <p:cNvSpPr/>
                <p:nvPr/>
              </p:nvSpPr>
              <p:spPr bwMode="gray">
                <a:xfrm>
                  <a:off x="5640537" y="3297551"/>
                  <a:ext cx="1476420" cy="350927"/>
                </a:xfrm>
                <a:prstGeom prst="rect">
                  <a:avLst/>
                </a:prstGeom>
                <a:solidFill>
                  <a:srgbClr val="9FCA9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67" name="Freeform 366"/>
                <p:cNvSpPr/>
                <p:nvPr/>
              </p:nvSpPr>
              <p:spPr bwMode="gray">
                <a:xfrm>
                  <a:off x="5648325" y="3307573"/>
                  <a:ext cx="1466850" cy="338137"/>
                </a:xfrm>
                <a:custGeom>
                  <a:avLst/>
                  <a:gdLst>
                    <a:gd name="connsiteX0" fmla="*/ 0 w 1466850"/>
                    <a:gd name="connsiteY0" fmla="*/ 338137 h 338137"/>
                    <a:gd name="connsiteX1" fmla="*/ 366712 w 1466850"/>
                    <a:gd name="connsiteY1" fmla="*/ 228600 h 338137"/>
                    <a:gd name="connsiteX2" fmla="*/ 1097756 w 1466850"/>
                    <a:gd name="connsiteY2" fmla="*/ 142875 h 338137"/>
                    <a:gd name="connsiteX3" fmla="*/ 1466850 w 1466850"/>
                    <a:gd name="connsiteY3" fmla="*/ 0 h 338137"/>
                    <a:gd name="connsiteX4" fmla="*/ 1466850 w 1466850"/>
                    <a:gd name="connsiteY4" fmla="*/ 338137 h 338137"/>
                    <a:gd name="connsiteX5" fmla="*/ 0 w 1466850"/>
                    <a:gd name="connsiteY5" fmla="*/ 338137 h 33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850" h="338137">
                      <a:moveTo>
                        <a:pt x="0" y="338137"/>
                      </a:moveTo>
                      <a:lnTo>
                        <a:pt x="366712" y="228600"/>
                      </a:lnTo>
                      <a:lnTo>
                        <a:pt x="1097756" y="142875"/>
                      </a:lnTo>
                      <a:lnTo>
                        <a:pt x="1466850" y="0"/>
                      </a:lnTo>
                      <a:lnTo>
                        <a:pt x="1466850" y="338137"/>
                      </a:lnTo>
                      <a:lnTo>
                        <a:pt x="0" y="338137"/>
                      </a:lnTo>
                      <a:close/>
                    </a:path>
                  </a:pathLst>
                </a:custGeom>
                <a:solidFill>
                  <a:srgbClr val="EDB17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68" name="Freeform 367"/>
                <p:cNvSpPr/>
                <p:nvPr/>
              </p:nvSpPr>
              <p:spPr bwMode="gray">
                <a:xfrm>
                  <a:off x="5645944" y="3317099"/>
                  <a:ext cx="1466850" cy="326232"/>
                </a:xfrm>
                <a:custGeom>
                  <a:avLst/>
                  <a:gdLst>
                    <a:gd name="connsiteX0" fmla="*/ 0 w 1466850"/>
                    <a:gd name="connsiteY0" fmla="*/ 326232 h 326232"/>
                    <a:gd name="connsiteX1" fmla="*/ 390525 w 1466850"/>
                    <a:gd name="connsiteY1" fmla="*/ 278607 h 326232"/>
                    <a:gd name="connsiteX2" fmla="*/ 1181100 w 1466850"/>
                    <a:gd name="connsiteY2" fmla="*/ 211932 h 326232"/>
                    <a:gd name="connsiteX3" fmla="*/ 1466850 w 1466850"/>
                    <a:gd name="connsiteY3" fmla="*/ 0 h 326232"/>
                    <a:gd name="connsiteX4" fmla="*/ 1464469 w 1466850"/>
                    <a:gd name="connsiteY4" fmla="*/ 326232 h 326232"/>
                    <a:gd name="connsiteX5" fmla="*/ 0 w 1466850"/>
                    <a:gd name="connsiteY5" fmla="*/ 326232 h 3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850" h="326232">
                      <a:moveTo>
                        <a:pt x="0" y="326232"/>
                      </a:moveTo>
                      <a:lnTo>
                        <a:pt x="390525" y="278607"/>
                      </a:lnTo>
                      <a:lnTo>
                        <a:pt x="1181100" y="211932"/>
                      </a:lnTo>
                      <a:lnTo>
                        <a:pt x="1466850" y="0"/>
                      </a:lnTo>
                      <a:cubicBezTo>
                        <a:pt x="1466056" y="108744"/>
                        <a:pt x="1465263" y="217488"/>
                        <a:pt x="1464469" y="326232"/>
                      </a:cubicBezTo>
                      <a:lnTo>
                        <a:pt x="0" y="326232"/>
                      </a:lnTo>
                      <a:close/>
                    </a:path>
                  </a:pathLst>
                </a:custGeom>
                <a:solidFill>
                  <a:srgbClr val="E9707B"/>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69" name="Straight Connector 368"/>
                <p:cNvCxnSpPr/>
                <p:nvPr/>
              </p:nvCxnSpPr>
              <p:spPr>
                <a:xfrm flipV="1">
                  <a:off x="5651304" y="3598085"/>
                  <a:ext cx="388145" cy="42864"/>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V="1">
                  <a:off x="6036469" y="3586173"/>
                  <a:ext cx="790575" cy="11911"/>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V="1">
                  <a:off x="6827044" y="3429429"/>
                  <a:ext cx="284284" cy="156147"/>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a:stCxn id="368" idx="0"/>
                </p:cNvCxnSpPr>
                <p:nvPr/>
              </p:nvCxnSpPr>
              <p:spPr>
                <a:xfrm flipV="1">
                  <a:off x="5645944" y="3548910"/>
                  <a:ext cx="498705" cy="94422"/>
                </a:xfrm>
                <a:prstGeom prst="line">
                  <a:avLst/>
                </a:prstGeom>
                <a:ln w="9525" cap="flat" cmpd="sng">
                  <a:solidFill>
                    <a:schemeClr val="bg1"/>
                  </a:solidFill>
                  <a:prstDash val="solid"/>
                  <a:round/>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6144649" y="3521907"/>
                  <a:ext cx="475603" cy="2699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flipV="1">
                  <a:off x="6620252" y="3313439"/>
                  <a:ext cx="492542" cy="20480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flipV="1">
                  <a:off x="6141567" y="3521907"/>
                  <a:ext cx="475603" cy="26999"/>
                </a:xfrm>
                <a:prstGeom prst="line">
                  <a:avLst/>
                </a:prstGeom>
                <a:ln w="9525" cap="flat">
                  <a:solidFill>
                    <a:srgbClr val="454545"/>
                  </a:solidFill>
                  <a:prstDash val="sysDot"/>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flipV="1">
                  <a:off x="6617170" y="3317099"/>
                  <a:ext cx="492542" cy="204809"/>
                </a:xfrm>
                <a:prstGeom prst="line">
                  <a:avLst/>
                </a:prstGeom>
                <a:ln w="9525" cap="sq">
                  <a:solidFill>
                    <a:srgbClr val="454545"/>
                  </a:solidFill>
                  <a:prstDash val="sysDot"/>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flipV="1">
                  <a:off x="5650723" y="3548923"/>
                  <a:ext cx="498705" cy="94422"/>
                </a:xfrm>
                <a:prstGeom prst="line">
                  <a:avLst/>
                </a:prstGeom>
                <a:ln w="9525" cap="flat" cmpd="sng">
                  <a:solidFill>
                    <a:srgbClr val="454545"/>
                  </a:solidFill>
                  <a:prstDash val="sysDot"/>
                  <a:round/>
                </a:ln>
              </p:spPr>
              <p:style>
                <a:lnRef idx="1">
                  <a:schemeClr val="accent1"/>
                </a:lnRef>
                <a:fillRef idx="0">
                  <a:schemeClr val="accent1"/>
                </a:fillRef>
                <a:effectRef idx="0">
                  <a:schemeClr val="accent1"/>
                </a:effectRef>
                <a:fontRef idx="minor">
                  <a:schemeClr val="tx1"/>
                </a:fontRef>
              </p:style>
            </p:cxnSp>
          </p:grpSp>
        </p:grpSp>
        <p:sp>
          <p:nvSpPr>
            <p:cNvPr id="358" name="TextBox 357"/>
            <p:cNvSpPr txBox="1"/>
            <p:nvPr/>
          </p:nvSpPr>
          <p:spPr>
            <a:xfrm>
              <a:off x="3030458" y="2641555"/>
              <a:ext cx="1327245" cy="214838"/>
            </a:xfrm>
            <a:prstGeom prst="rect">
              <a:avLst/>
            </a:prstGeom>
            <a:noFill/>
          </p:spPr>
          <p:txBody>
            <a:bodyPr wrap="square" lIns="72000" tIns="396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a:t>
              </a:r>
            </a:p>
          </p:txBody>
        </p:sp>
      </p:grpSp>
      <p:cxnSp>
        <p:nvCxnSpPr>
          <p:cNvPr id="309" name="Straight Connector 308"/>
          <p:cNvCxnSpPr/>
          <p:nvPr/>
        </p:nvCxnSpPr>
        <p:spPr>
          <a:xfrm>
            <a:off x="2984435" y="1643785"/>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381" name="Group 380"/>
          <p:cNvGrpSpPr/>
          <p:nvPr/>
        </p:nvGrpSpPr>
        <p:grpSpPr>
          <a:xfrm>
            <a:off x="1623611" y="1603146"/>
            <a:ext cx="1323786" cy="1260406"/>
            <a:chOff x="1623611" y="1603146"/>
            <a:chExt cx="1323786" cy="1260406"/>
          </a:xfrm>
        </p:grpSpPr>
        <p:grpSp>
          <p:nvGrpSpPr>
            <p:cNvPr id="382" name="Group 381"/>
            <p:cNvGrpSpPr/>
            <p:nvPr/>
          </p:nvGrpSpPr>
          <p:grpSpPr>
            <a:xfrm>
              <a:off x="1623611" y="1603146"/>
              <a:ext cx="1323786" cy="1260406"/>
              <a:chOff x="6612399" y="1706157"/>
              <a:chExt cx="1323786" cy="1260406"/>
            </a:xfrm>
          </p:grpSpPr>
          <p:sp>
            <p:nvSpPr>
              <p:cNvPr id="396" name="Rounded Rectangle 395"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397" name="TextBox 396"/>
              <p:cNvSpPr txBox="1"/>
              <p:nvPr/>
            </p:nvSpPr>
            <p:spPr>
              <a:xfrm>
                <a:off x="6612399" y="1706157"/>
                <a:ext cx="1323786"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err="1">
                    <a:solidFill>
                      <a:srgbClr val="333333"/>
                    </a:solidFill>
                    <a:ea typeface="Arial Unicode MS" pitchFamily="34" charset="-128"/>
                    <a:cs typeface="Arial Unicode MS" pitchFamily="34" charset="-128"/>
                  </a:rPr>
                  <a:t>Culmulative</a:t>
                </a:r>
                <a:r>
                  <a:rPr lang="en-US" sz="1050" kern="0" dirty="0">
                    <a:solidFill>
                      <a:srgbClr val="333333"/>
                    </a:solidFill>
                    <a:ea typeface="Arial Unicode MS" pitchFamily="34" charset="-128"/>
                    <a:cs typeface="Arial Unicode MS" pitchFamily="34" charset="-128"/>
                  </a:rPr>
                  <a:t> Totals</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Expenses (M EUR)</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grpSp>
        <p:sp>
          <p:nvSpPr>
            <p:cNvPr id="383" name="TextBox 382"/>
            <p:cNvSpPr txBox="1"/>
            <p:nvPr/>
          </p:nvSpPr>
          <p:spPr>
            <a:xfrm>
              <a:off x="1623612" y="2650097"/>
              <a:ext cx="132378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Actual and Target</a:t>
              </a:r>
            </a:p>
          </p:txBody>
        </p:sp>
        <p:grpSp>
          <p:nvGrpSpPr>
            <p:cNvPr id="384" name="Group 383"/>
            <p:cNvGrpSpPr/>
            <p:nvPr/>
          </p:nvGrpSpPr>
          <p:grpSpPr>
            <a:xfrm>
              <a:off x="1667657" y="2049005"/>
              <a:ext cx="1233294" cy="652803"/>
              <a:chOff x="7388368" y="3090960"/>
              <a:chExt cx="1521208" cy="792192"/>
            </a:xfrm>
          </p:grpSpPr>
          <p:sp>
            <p:nvSpPr>
              <p:cNvPr id="385" name="Rectangle 384"/>
              <p:cNvSpPr/>
              <p:nvPr/>
            </p:nvSpPr>
            <p:spPr bwMode="gray">
              <a:xfrm>
                <a:off x="7768460" y="3484983"/>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86" name="Rectangle 385"/>
              <p:cNvSpPr/>
              <p:nvPr/>
            </p:nvSpPr>
            <p:spPr bwMode="gray">
              <a:xfrm>
                <a:off x="8527299" y="3489747"/>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87" name="Rectangle 386"/>
              <p:cNvSpPr/>
              <p:nvPr/>
            </p:nvSpPr>
            <p:spPr bwMode="gray">
              <a:xfrm>
                <a:off x="7410639" y="3436622"/>
                <a:ext cx="1476420" cy="112998"/>
              </a:xfrm>
              <a:prstGeom prst="rect">
                <a:avLst/>
              </a:prstGeom>
              <a:solidFill>
                <a:srgbClr val="D5DADC"/>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88" name="Rectangle 387"/>
              <p:cNvSpPr/>
              <p:nvPr/>
            </p:nvSpPr>
            <p:spPr bwMode="gray">
              <a:xfrm>
                <a:off x="7408377" y="3436620"/>
                <a:ext cx="878754" cy="106897"/>
              </a:xfrm>
              <a:prstGeom prst="rect">
                <a:avLst/>
              </a:prstGeom>
              <a:solidFill>
                <a:srgbClr val="F3B2B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89" name="TextBox 388"/>
              <p:cNvSpPr txBox="1"/>
              <p:nvPr/>
            </p:nvSpPr>
            <p:spPr>
              <a:xfrm>
                <a:off x="8136371" y="3090960"/>
                <a:ext cx="503174"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125</a:t>
                </a:r>
              </a:p>
            </p:txBody>
          </p:sp>
          <p:sp>
            <p:nvSpPr>
              <p:cNvPr id="390" name="TextBox 389"/>
              <p:cNvSpPr txBox="1"/>
              <p:nvPr/>
            </p:nvSpPr>
            <p:spPr>
              <a:xfrm>
                <a:off x="7825216" y="3603032"/>
                <a:ext cx="422472"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454545"/>
                    </a:solidFill>
                    <a:ea typeface="Arial Unicode MS" pitchFamily="34" charset="-128"/>
                    <a:cs typeface="Arial Unicode MS" pitchFamily="34" charset="-128"/>
                  </a:rPr>
                  <a:t>75</a:t>
                </a:r>
              </a:p>
            </p:txBody>
          </p:sp>
          <p:sp>
            <p:nvSpPr>
              <p:cNvPr id="391" name="Rectangle 390"/>
              <p:cNvSpPr/>
              <p:nvPr/>
            </p:nvSpPr>
            <p:spPr bwMode="gray">
              <a:xfrm>
                <a:off x="7415401" y="3437975"/>
                <a:ext cx="961838" cy="108000"/>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92" name="Rectangle 391"/>
              <p:cNvSpPr/>
              <p:nvPr/>
            </p:nvSpPr>
            <p:spPr bwMode="gray">
              <a:xfrm>
                <a:off x="7989645" y="3364516"/>
                <a:ext cx="25737" cy="259698"/>
              </a:xfrm>
              <a:prstGeom prst="rect">
                <a:avLst/>
              </a:prstGeom>
              <a:solidFill>
                <a:srgbClr val="454545"/>
              </a:solidFill>
              <a:ln w="6350" algn="ctr">
                <a:solidFill>
                  <a:schemeClr val="bg1"/>
                </a:solidFill>
                <a:miter lim="800000"/>
                <a:headEnd/>
                <a:tailEnd/>
              </a:ln>
            </p:spPr>
            <p:txBody>
              <a:bodyPr lIns="90000" tIns="72000" rIns="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93" name="Diamond 392"/>
              <p:cNvSpPr/>
              <p:nvPr/>
            </p:nvSpPr>
            <p:spPr bwMode="gray">
              <a:xfrm>
                <a:off x="7388368" y="3547498"/>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94" name="Diamond 393"/>
              <p:cNvSpPr/>
              <p:nvPr/>
            </p:nvSpPr>
            <p:spPr bwMode="gray">
              <a:xfrm>
                <a:off x="8855576" y="3552865"/>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95" name="Rectangle 394"/>
              <p:cNvSpPr/>
              <p:nvPr/>
            </p:nvSpPr>
            <p:spPr bwMode="gray">
              <a:xfrm>
                <a:off x="8358187" y="3333930"/>
                <a:ext cx="18000" cy="144000"/>
              </a:xfrm>
              <a:prstGeom prst="rect">
                <a:avLst/>
              </a:prstGeom>
              <a:solidFill>
                <a:srgbClr val="D3203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cxnSp>
        <p:nvCxnSpPr>
          <p:cNvPr id="399" name="Straight Connector 398"/>
          <p:cNvCxnSpPr/>
          <p:nvPr/>
        </p:nvCxnSpPr>
        <p:spPr>
          <a:xfrm>
            <a:off x="1581522" y="1641581"/>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400" name="Group 399"/>
          <p:cNvGrpSpPr/>
          <p:nvPr/>
        </p:nvGrpSpPr>
        <p:grpSpPr>
          <a:xfrm>
            <a:off x="211565" y="1600529"/>
            <a:ext cx="1334528" cy="1272212"/>
            <a:chOff x="6607751" y="3059546"/>
            <a:chExt cx="1334528" cy="1272212"/>
          </a:xfrm>
        </p:grpSpPr>
        <p:grpSp>
          <p:nvGrpSpPr>
            <p:cNvPr id="401" name="Group 400"/>
            <p:cNvGrpSpPr/>
            <p:nvPr/>
          </p:nvGrpSpPr>
          <p:grpSpPr>
            <a:xfrm>
              <a:off x="6607751" y="3059546"/>
              <a:ext cx="1334528" cy="1265141"/>
              <a:chOff x="6605180" y="1701422"/>
              <a:chExt cx="1334528" cy="1265141"/>
            </a:xfrm>
          </p:grpSpPr>
          <p:sp>
            <p:nvSpPr>
              <p:cNvPr id="404" name="Rounded Rectangle 403"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405" name="TextBox 404"/>
              <p:cNvSpPr txBox="1"/>
              <p:nvPr/>
            </p:nvSpPr>
            <p:spPr>
              <a:xfrm>
                <a:off x="6605180" y="1701422"/>
                <a:ext cx="1334528"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Gross Revenue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Global – Year to Date</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sp>
            <p:nvSpPr>
              <p:cNvPr id="407" name="TextBox 406"/>
              <p:cNvSpPr txBox="1"/>
              <p:nvPr/>
            </p:nvSpPr>
            <p:spPr>
              <a:xfrm>
                <a:off x="6613682" y="2329301"/>
                <a:ext cx="1319943" cy="480511"/>
              </a:xfrm>
              <a:prstGeom prst="rect">
                <a:avLst/>
              </a:prstGeom>
              <a:noFill/>
            </p:spPr>
            <p:txBody>
              <a:bodyPr wrap="square" rtlCol="0">
                <a:spAutoFit/>
              </a:bodyPr>
              <a:lstStyle/>
              <a:p>
                <a:pPr fontAlgn="base">
                  <a:spcBef>
                    <a:spcPct val="50000"/>
                  </a:spcBef>
                  <a:spcAft>
                    <a:spcPct val="0"/>
                  </a:spcAft>
                  <a:buClr>
                    <a:srgbClr val="F0AB00"/>
                  </a:buClr>
                  <a:buSzPct val="80000"/>
                </a:pPr>
                <a:endParaRPr lang="en-US" sz="3200" b="1" kern="0" dirty="0">
                  <a:solidFill>
                    <a:srgbClr val="808080"/>
                  </a:solidFill>
                  <a:ea typeface="Arial Unicode MS" pitchFamily="34" charset="-128"/>
                  <a:cs typeface="Arial"/>
                </a:endParaRPr>
              </a:p>
            </p:txBody>
          </p:sp>
        </p:grpSp>
        <p:sp>
          <p:nvSpPr>
            <p:cNvPr id="402" name="TextBox 401"/>
            <p:cNvSpPr txBox="1"/>
            <p:nvPr/>
          </p:nvSpPr>
          <p:spPr>
            <a:xfrm>
              <a:off x="6607751" y="3701219"/>
              <a:ext cx="1331006" cy="479235"/>
            </a:xfrm>
            <a:prstGeom prst="rect">
              <a:avLst/>
            </a:prstGeom>
            <a:noFill/>
          </p:spPr>
          <p:txBody>
            <a:bodyPr wrap="square" lIns="72000" tIns="46800" rIns="72000" bIns="46800" rtlCol="0">
              <a:spAutoFit/>
            </a:bodyPr>
            <a:lstStyle/>
            <a:p>
              <a:pPr algn="r" fontAlgn="base">
                <a:spcBef>
                  <a:spcPct val="50000"/>
                </a:spcBef>
                <a:spcAft>
                  <a:spcPct val="0"/>
                </a:spcAft>
                <a:buClr>
                  <a:srgbClr val="F0AB00"/>
                </a:buClr>
                <a:buSzPct val="80000"/>
              </a:pPr>
              <a:r>
                <a:rPr lang="en-US" sz="2500" kern="0" dirty="0">
                  <a:solidFill>
                    <a:srgbClr val="67B25C"/>
                  </a:solidFill>
                  <a:ea typeface="Arial Unicode MS" pitchFamily="34" charset="-128"/>
                  <a:cs typeface="Arial"/>
                </a:rPr>
                <a:t>348.2</a:t>
              </a:r>
              <a:r>
                <a:rPr lang="en-US" sz="1050" kern="0" dirty="0">
                  <a:solidFill>
                    <a:srgbClr val="67B25C"/>
                  </a:solidFill>
                  <a:ea typeface="Arial Unicode MS" pitchFamily="34" charset="-128"/>
                  <a:cs typeface="Arial"/>
                </a:rPr>
                <a:t> M  </a:t>
              </a:r>
            </a:p>
          </p:txBody>
        </p:sp>
        <p:sp>
          <p:nvSpPr>
            <p:cNvPr id="403" name="TextBox 402"/>
            <p:cNvSpPr txBox="1"/>
            <p:nvPr/>
          </p:nvSpPr>
          <p:spPr>
            <a:xfrm>
              <a:off x="6607751" y="4120555"/>
              <a:ext cx="1334527"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 Actual</a:t>
              </a:r>
            </a:p>
          </p:txBody>
        </p:sp>
      </p:grpSp>
      <p:grpSp>
        <p:nvGrpSpPr>
          <p:cNvPr id="7" name="Group 6"/>
          <p:cNvGrpSpPr/>
          <p:nvPr/>
        </p:nvGrpSpPr>
        <p:grpSpPr>
          <a:xfrm>
            <a:off x="10045" y="948096"/>
            <a:ext cx="9128480" cy="545042"/>
            <a:chOff x="160952" y="948096"/>
            <a:chExt cx="8975067" cy="545042"/>
          </a:xfrm>
        </p:grpSpPr>
        <p:sp>
          <p:nvSpPr>
            <p:cNvPr id="186" name="TextBox 185"/>
            <p:cNvSpPr txBox="1"/>
            <p:nvPr/>
          </p:nvSpPr>
          <p:spPr>
            <a:xfrm>
              <a:off x="7987641" y="963690"/>
              <a:ext cx="1148378" cy="246221"/>
            </a:xfrm>
            <a:prstGeom prst="rect">
              <a:avLst/>
            </a:prstGeom>
            <a:noFill/>
          </p:spPr>
          <p:txBody>
            <a:bodyPr wrap="square" lIns="0" tIns="0" rIns="234000" bIns="0" rtlCol="0">
              <a:spAutoFit/>
            </a:bodyPr>
            <a:lstStyle/>
            <a:p>
              <a:pPr algn="r" fontAlgn="base">
                <a:spcBef>
                  <a:spcPct val="50000"/>
                </a:spcBef>
                <a:spcAft>
                  <a:spcPct val="0"/>
                </a:spcAft>
                <a:buClr>
                  <a:srgbClr val="F0AB00"/>
                </a:buClr>
                <a:buSzPct val="80000"/>
              </a:pPr>
              <a:r>
                <a:rPr lang="en-US" sz="1600" dirty="0">
                  <a:solidFill>
                    <a:srgbClr val="444444"/>
                  </a:solidFill>
                  <a:latin typeface="Arial "/>
                  <a:ea typeface="Open Sans Condensed" pitchFamily="34" charset="0"/>
                  <a:cs typeface="Arial" pitchFamily="34" charset="0"/>
                </a:rPr>
                <a:t>18,385 M</a:t>
              </a:r>
            </a:p>
          </p:txBody>
        </p:sp>
        <p:sp>
          <p:nvSpPr>
            <p:cNvPr id="187" name="TextBox 186"/>
            <p:cNvSpPr txBox="1"/>
            <p:nvPr/>
          </p:nvSpPr>
          <p:spPr>
            <a:xfrm>
              <a:off x="160952" y="948096"/>
              <a:ext cx="2683088" cy="338554"/>
            </a:xfrm>
            <a:prstGeom prst="rect">
              <a:avLst/>
            </a:prstGeom>
            <a:noFill/>
          </p:spPr>
          <p:txBody>
            <a:bodyPr wrap="square" lIns="234000" rtlCol="0">
              <a:spAutoFit/>
            </a:bodyPr>
            <a:lstStyle/>
            <a:p>
              <a:pPr fontAlgn="base">
                <a:spcBef>
                  <a:spcPts val="840"/>
                </a:spcBef>
                <a:spcAft>
                  <a:spcPct val="0"/>
                </a:spcAft>
                <a:buClr>
                  <a:srgbClr val="F0AB00"/>
                </a:buClr>
                <a:buSzPct val="80000"/>
              </a:pPr>
              <a:r>
                <a:rPr lang="en-US" sz="1600" kern="0" dirty="0">
                  <a:solidFill>
                    <a:srgbClr val="333333"/>
                  </a:solidFill>
                  <a:ea typeface="Arial Unicode MS" pitchFamily="34" charset="-128"/>
                  <a:cs typeface="Arial Unicode MS" pitchFamily="34" charset="-128"/>
                </a:rPr>
                <a:t>Forecast in 7 Days (USD) </a:t>
              </a:r>
            </a:p>
          </p:txBody>
        </p:sp>
        <p:sp>
          <p:nvSpPr>
            <p:cNvPr id="299" name="TextBox 298"/>
            <p:cNvSpPr txBox="1"/>
            <p:nvPr/>
          </p:nvSpPr>
          <p:spPr>
            <a:xfrm>
              <a:off x="160952" y="1239222"/>
              <a:ext cx="1213320" cy="253916"/>
            </a:xfrm>
            <a:prstGeom prst="rect">
              <a:avLst/>
            </a:prstGeom>
            <a:noFill/>
          </p:spPr>
          <p:txBody>
            <a:bodyPr wrap="square" lIns="234000" rtlCol="0">
              <a:spAutoFit/>
            </a:bodyPr>
            <a:lstStyle/>
            <a:p>
              <a:pPr algn="just" fontAlgn="base">
                <a:spcBef>
                  <a:spcPct val="50000"/>
                </a:spcBef>
                <a:spcAft>
                  <a:spcPct val="0"/>
                </a:spcAft>
                <a:buClr>
                  <a:srgbClr val="F0AB00"/>
                </a:buClr>
                <a:buSzPct val="80000"/>
              </a:pPr>
              <a:r>
                <a:rPr lang="en-US" sz="1050" kern="0" dirty="0" err="1">
                  <a:solidFill>
                    <a:srgbClr val="666666"/>
                  </a:solidFill>
                  <a:ea typeface="Arial Unicode MS" pitchFamily="34" charset="-128"/>
                  <a:cs typeface="Arial Unicode MS" pitchFamily="34" charset="-128"/>
                </a:rPr>
                <a:t>Subheader</a:t>
              </a:r>
              <a:endParaRPr lang="en-US" sz="1050" kern="0" dirty="0">
                <a:solidFill>
                  <a:srgbClr val="666666"/>
                </a:solidFill>
                <a:ea typeface="Arial Unicode MS" pitchFamily="34" charset="-128"/>
                <a:cs typeface="Arial Unicode MS" pitchFamily="34" charset="-128"/>
              </a:endParaRPr>
            </a:p>
          </p:txBody>
        </p:sp>
        <p:sp>
          <p:nvSpPr>
            <p:cNvPr id="325" name="TextBox 324"/>
            <p:cNvSpPr txBox="1"/>
            <p:nvPr/>
          </p:nvSpPr>
          <p:spPr>
            <a:xfrm>
              <a:off x="8524556" y="1137454"/>
              <a:ext cx="611462" cy="230832"/>
            </a:xfrm>
            <a:prstGeom prst="rect">
              <a:avLst/>
            </a:prstGeom>
            <a:noFill/>
          </p:spPr>
          <p:txBody>
            <a:bodyPr wrap="square" rIns="234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a:t>
              </a:r>
            </a:p>
          </p:txBody>
        </p:sp>
      </p:grpSp>
      <p:grpSp>
        <p:nvGrpSpPr>
          <p:cNvPr id="8" name="Group 7"/>
          <p:cNvGrpSpPr/>
          <p:nvPr/>
        </p:nvGrpSpPr>
        <p:grpSpPr>
          <a:xfrm>
            <a:off x="-19900" y="502915"/>
            <a:ext cx="9131502" cy="221794"/>
            <a:chOff x="-19900" y="502915"/>
            <a:chExt cx="9131502" cy="221794"/>
          </a:xfrm>
        </p:grpSpPr>
        <p:sp>
          <p:nvSpPr>
            <p:cNvPr id="118" name="TextBox 117"/>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 </a:t>
              </a:r>
            </a:p>
          </p:txBody>
        </p:sp>
        <p:sp>
          <p:nvSpPr>
            <p:cNvPr id="119" name="TextBox 118"/>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sp>
          <p:nvSpPr>
            <p:cNvPr id="191" name="TextBox 190"/>
            <p:cNvSpPr txBox="1"/>
            <p:nvPr/>
          </p:nvSpPr>
          <p:spPr>
            <a:xfrm>
              <a:off x="3995363" y="523579"/>
              <a:ext cx="1070747" cy="15240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Liquidity Forecast</a:t>
              </a:r>
            </a:p>
          </p:txBody>
        </p:sp>
      </p:grpSp>
      <p:grpSp>
        <p:nvGrpSpPr>
          <p:cNvPr id="175" name="Group 174"/>
          <p:cNvGrpSpPr/>
          <p:nvPr/>
        </p:nvGrpSpPr>
        <p:grpSpPr>
          <a:xfrm>
            <a:off x="-7951" y="6448722"/>
            <a:ext cx="9168732" cy="447374"/>
            <a:chOff x="0" y="6448722"/>
            <a:chExt cx="9168732" cy="447374"/>
          </a:xfrm>
        </p:grpSpPr>
        <p:sp>
          <p:nvSpPr>
            <p:cNvPr id="176" name="Rectangle 175"/>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TextBox 179"/>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81" name="TextBox 180"/>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chemeClr val="bg1"/>
                  </a:solidFill>
                  <a:latin typeface="Arial" pitchFamily="34" charset="0"/>
                  <a:ea typeface="Open Sans" pitchFamily="34" charset="0"/>
                  <a:cs typeface="Arial" pitchFamily="34" charset="0"/>
                </a:rPr>
                <a:t>Open in</a:t>
              </a:r>
            </a:p>
          </p:txBody>
        </p:sp>
      </p:grpSp>
      <p:grpSp>
        <p:nvGrpSpPr>
          <p:cNvPr id="148" name="Group 147"/>
          <p:cNvGrpSpPr/>
          <p:nvPr/>
        </p:nvGrpSpPr>
        <p:grpSpPr>
          <a:xfrm>
            <a:off x="-5474" y="0"/>
            <a:ext cx="9149474" cy="423865"/>
            <a:chOff x="-5474" y="0"/>
            <a:chExt cx="9149474" cy="423865"/>
          </a:xfrm>
        </p:grpSpPr>
        <p:sp>
          <p:nvSpPr>
            <p:cNvPr id="149" name="Rectangle 148"/>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Connector 149"/>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51"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2" name="TextBox 151"/>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153" name="Straight Connector 152"/>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155" name="Rectangle 154"/>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57" name="TextBox 156"/>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158" name="Straight Connector 157"/>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82716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93" name="Rectangle 92"/>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0" name="Rectangle 109"/>
          <p:cNvSpPr/>
          <p:nvPr/>
        </p:nvSpPr>
        <p:spPr bwMode="gray">
          <a:xfrm>
            <a:off x="234000" y="2406771"/>
            <a:ext cx="8672400" cy="4489326"/>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89" name="Group 88"/>
          <p:cNvGrpSpPr/>
          <p:nvPr/>
        </p:nvGrpSpPr>
        <p:grpSpPr>
          <a:xfrm>
            <a:off x="0" y="787400"/>
            <a:ext cx="9145331" cy="1473140"/>
            <a:chOff x="0" y="787400"/>
            <a:chExt cx="9145331" cy="1473140"/>
          </a:xfrm>
        </p:grpSpPr>
        <p:sp>
          <p:nvSpPr>
            <p:cNvPr id="94" name="Rectangle 93"/>
            <p:cNvSpPr/>
            <p:nvPr/>
          </p:nvSpPr>
          <p:spPr bwMode="gray">
            <a:xfrm>
              <a:off x="0" y="787400"/>
              <a:ext cx="9138526" cy="147314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95" name="Straight Connector 94"/>
            <p:cNvCxnSpPr/>
            <p:nvPr/>
          </p:nvCxnSpPr>
          <p:spPr>
            <a:xfrm>
              <a:off x="1331" y="2255492"/>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5400" y="3233608"/>
            <a:ext cx="7893050" cy="3180362"/>
            <a:chOff x="25400" y="3047752"/>
            <a:chExt cx="7893050" cy="3180362"/>
          </a:xfrm>
        </p:grpSpPr>
        <p:grpSp>
          <p:nvGrpSpPr>
            <p:cNvPr id="242" name="Group 241"/>
            <p:cNvGrpSpPr/>
            <p:nvPr/>
          </p:nvGrpSpPr>
          <p:grpSpPr>
            <a:xfrm>
              <a:off x="25400" y="3047752"/>
              <a:ext cx="7893050" cy="3053190"/>
              <a:chOff x="558800" y="3047752"/>
              <a:chExt cx="7893050" cy="3053190"/>
            </a:xfrm>
          </p:grpSpPr>
          <p:cxnSp>
            <p:nvCxnSpPr>
              <p:cNvPr id="243" name="Straight Connector 242"/>
              <p:cNvCxnSpPr/>
              <p:nvPr/>
            </p:nvCxnSpPr>
            <p:spPr>
              <a:xfrm>
                <a:off x="1282700" y="6017327"/>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44" name="Group 243"/>
              <p:cNvGrpSpPr/>
              <p:nvPr/>
            </p:nvGrpSpPr>
            <p:grpSpPr>
              <a:xfrm>
                <a:off x="558800" y="3047752"/>
                <a:ext cx="590550" cy="3053190"/>
                <a:chOff x="736600" y="3047752"/>
                <a:chExt cx="590550" cy="3053190"/>
              </a:xfrm>
            </p:grpSpPr>
            <p:sp>
              <p:nvSpPr>
                <p:cNvPr id="251" name="TextBox 250"/>
                <p:cNvSpPr txBox="1"/>
                <p:nvPr/>
              </p:nvSpPr>
              <p:spPr>
                <a:xfrm>
                  <a:off x="762430" y="3522651"/>
                  <a:ext cx="56472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100</a:t>
                  </a:r>
                  <a:endParaRPr lang="en-US" sz="700" kern="0" dirty="0">
                    <a:solidFill>
                      <a:srgbClr val="666666"/>
                    </a:solidFill>
                    <a:ea typeface="Arial Unicode MS" pitchFamily="34" charset="-128"/>
                    <a:cs typeface="Arial Unicode MS" pitchFamily="34" charset="-128"/>
                  </a:endParaRPr>
                </a:p>
              </p:txBody>
            </p:sp>
            <p:sp>
              <p:nvSpPr>
                <p:cNvPr id="252" name="TextBox 251"/>
                <p:cNvSpPr txBox="1"/>
                <p:nvPr/>
              </p:nvSpPr>
              <p:spPr>
                <a:xfrm>
                  <a:off x="736600" y="4004979"/>
                  <a:ext cx="5842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80</a:t>
                  </a:r>
                  <a:endParaRPr lang="en-US" sz="700" kern="0" dirty="0">
                    <a:solidFill>
                      <a:srgbClr val="666666"/>
                    </a:solidFill>
                    <a:ea typeface="Arial Unicode MS" pitchFamily="34" charset="-128"/>
                    <a:cs typeface="Arial Unicode MS" pitchFamily="34" charset="-128"/>
                  </a:endParaRPr>
                </a:p>
              </p:txBody>
            </p:sp>
            <p:sp>
              <p:nvSpPr>
                <p:cNvPr id="253" name="TextBox 252"/>
                <p:cNvSpPr txBox="1"/>
                <p:nvPr/>
              </p:nvSpPr>
              <p:spPr>
                <a:xfrm>
                  <a:off x="819150" y="5918841"/>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0</a:t>
                  </a:r>
                  <a:endParaRPr lang="en-US" sz="700" kern="0" dirty="0">
                    <a:solidFill>
                      <a:srgbClr val="666666"/>
                    </a:solidFill>
                    <a:ea typeface="Arial Unicode MS" pitchFamily="34" charset="-128"/>
                    <a:cs typeface="Arial Unicode MS" pitchFamily="34" charset="-128"/>
                  </a:endParaRPr>
                </a:p>
              </p:txBody>
            </p:sp>
            <p:sp>
              <p:nvSpPr>
                <p:cNvPr id="254" name="TextBox 253"/>
                <p:cNvSpPr txBox="1"/>
                <p:nvPr/>
              </p:nvSpPr>
              <p:spPr>
                <a:xfrm>
                  <a:off x="819150" y="4472868"/>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60</a:t>
                  </a:r>
                  <a:endParaRPr lang="en-US" sz="700" kern="0" dirty="0">
                    <a:solidFill>
                      <a:srgbClr val="666666"/>
                    </a:solidFill>
                    <a:ea typeface="Arial Unicode MS" pitchFamily="34" charset="-128"/>
                    <a:cs typeface="Arial Unicode MS" pitchFamily="34" charset="-128"/>
                  </a:endParaRPr>
                </a:p>
              </p:txBody>
            </p:sp>
            <p:sp>
              <p:nvSpPr>
                <p:cNvPr id="255" name="TextBox 254"/>
                <p:cNvSpPr txBox="1"/>
                <p:nvPr/>
              </p:nvSpPr>
              <p:spPr>
                <a:xfrm>
                  <a:off x="819150" y="4953620"/>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40</a:t>
                  </a:r>
                  <a:endParaRPr lang="en-US" sz="700" kern="0" dirty="0">
                    <a:solidFill>
                      <a:srgbClr val="666666"/>
                    </a:solidFill>
                    <a:ea typeface="Arial Unicode MS" pitchFamily="34" charset="-128"/>
                    <a:cs typeface="Arial Unicode MS" pitchFamily="34" charset="-128"/>
                  </a:endParaRPr>
                </a:p>
              </p:txBody>
            </p:sp>
            <p:sp>
              <p:nvSpPr>
                <p:cNvPr id="270" name="TextBox 269"/>
                <p:cNvSpPr txBox="1"/>
                <p:nvPr/>
              </p:nvSpPr>
              <p:spPr>
                <a:xfrm>
                  <a:off x="819150" y="5434310"/>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a:t>
                  </a:r>
                  <a:endParaRPr lang="en-US" sz="700" kern="0" dirty="0">
                    <a:solidFill>
                      <a:srgbClr val="666666"/>
                    </a:solidFill>
                    <a:ea typeface="Arial Unicode MS" pitchFamily="34" charset="-128"/>
                    <a:cs typeface="Arial Unicode MS" pitchFamily="34" charset="-128"/>
                  </a:endParaRPr>
                </a:p>
              </p:txBody>
            </p:sp>
            <p:sp>
              <p:nvSpPr>
                <p:cNvPr id="296" name="TextBox 295"/>
                <p:cNvSpPr txBox="1"/>
                <p:nvPr/>
              </p:nvSpPr>
              <p:spPr>
                <a:xfrm>
                  <a:off x="762430" y="3047752"/>
                  <a:ext cx="56472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120</a:t>
                  </a:r>
                  <a:endParaRPr lang="en-US" sz="700" kern="0" dirty="0">
                    <a:solidFill>
                      <a:srgbClr val="666666"/>
                    </a:solidFill>
                    <a:ea typeface="Arial Unicode MS" pitchFamily="34" charset="-128"/>
                    <a:cs typeface="Arial Unicode MS" pitchFamily="34" charset="-128"/>
                  </a:endParaRPr>
                </a:p>
              </p:txBody>
            </p:sp>
          </p:grpSp>
          <p:cxnSp>
            <p:nvCxnSpPr>
              <p:cNvPr id="245" name="Straight Connector 244"/>
              <p:cNvCxnSpPr/>
              <p:nvPr/>
            </p:nvCxnSpPr>
            <p:spPr>
              <a:xfrm>
                <a:off x="1282700" y="5542632"/>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1282700" y="5061880"/>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282700" y="4581128"/>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1282700" y="4094026"/>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1282700" y="3615370"/>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1282700" y="3134618"/>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301" name="Group 300"/>
            <p:cNvGrpSpPr/>
            <p:nvPr/>
          </p:nvGrpSpPr>
          <p:grpSpPr>
            <a:xfrm>
              <a:off x="1769898" y="5482167"/>
              <a:ext cx="1026161" cy="744885"/>
              <a:chOff x="2303298" y="5482167"/>
              <a:chExt cx="1026161" cy="744885"/>
            </a:xfrm>
          </p:grpSpPr>
          <p:sp>
            <p:nvSpPr>
              <p:cNvPr id="302" name="TextBox 301"/>
              <p:cNvSpPr txBox="1"/>
              <p:nvPr/>
            </p:nvSpPr>
            <p:spPr>
              <a:xfrm>
                <a:off x="2303825" y="6044951"/>
                <a:ext cx="1025634"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Region 1</a:t>
                </a:r>
                <a:endParaRPr lang="en-US" sz="700" kern="0" dirty="0">
                  <a:solidFill>
                    <a:srgbClr val="666666"/>
                  </a:solidFill>
                  <a:ea typeface="Arial Unicode MS" pitchFamily="34" charset="-128"/>
                  <a:cs typeface="Arial Unicode MS" pitchFamily="34" charset="-128"/>
                </a:endParaRPr>
              </a:p>
            </p:txBody>
          </p:sp>
          <p:sp>
            <p:nvSpPr>
              <p:cNvPr id="303" name="Rectangle 302"/>
              <p:cNvSpPr/>
              <p:nvPr/>
            </p:nvSpPr>
            <p:spPr bwMode="gray">
              <a:xfrm>
                <a:off x="2303748" y="5482167"/>
                <a:ext cx="1008529" cy="535705"/>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4" name="TextBox 303"/>
              <p:cNvSpPr txBox="1"/>
              <p:nvPr/>
            </p:nvSpPr>
            <p:spPr>
              <a:xfrm>
                <a:off x="2303298" y="5663238"/>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24</a:t>
                </a:r>
                <a:endParaRPr lang="en-US" sz="700" kern="0" dirty="0">
                  <a:solidFill>
                    <a:srgbClr val="666666"/>
                  </a:solidFill>
                  <a:ea typeface="Arial Unicode MS" pitchFamily="34" charset="-128"/>
                  <a:cs typeface="Arial Unicode MS" pitchFamily="34" charset="-128"/>
                </a:endParaRPr>
              </a:p>
            </p:txBody>
          </p:sp>
        </p:grpSp>
        <p:grpSp>
          <p:nvGrpSpPr>
            <p:cNvPr id="305" name="Group 304"/>
            <p:cNvGrpSpPr/>
            <p:nvPr/>
          </p:nvGrpSpPr>
          <p:grpSpPr>
            <a:xfrm>
              <a:off x="3784600" y="4245554"/>
              <a:ext cx="1025825" cy="1982560"/>
              <a:chOff x="4318000" y="4245554"/>
              <a:chExt cx="1025825" cy="1982560"/>
            </a:xfrm>
          </p:grpSpPr>
          <p:sp>
            <p:nvSpPr>
              <p:cNvPr id="306" name="TextBox 305"/>
              <p:cNvSpPr txBox="1"/>
              <p:nvPr/>
            </p:nvSpPr>
            <p:spPr>
              <a:xfrm>
                <a:off x="4318000" y="6046013"/>
                <a:ext cx="1016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Region 2</a:t>
                </a:r>
                <a:endParaRPr lang="en-US" sz="700" kern="0" dirty="0">
                  <a:solidFill>
                    <a:srgbClr val="666666"/>
                  </a:solidFill>
                  <a:ea typeface="Arial Unicode MS" pitchFamily="34" charset="-128"/>
                  <a:cs typeface="Arial Unicode MS" pitchFamily="34" charset="-128"/>
                </a:endParaRPr>
              </a:p>
            </p:txBody>
          </p:sp>
          <p:sp>
            <p:nvSpPr>
              <p:cNvPr id="307" name="Rectangle 306"/>
              <p:cNvSpPr/>
              <p:nvPr/>
            </p:nvSpPr>
            <p:spPr bwMode="gray">
              <a:xfrm>
                <a:off x="4319972" y="4797136"/>
                <a:ext cx="1008529" cy="1220736"/>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8" name="TextBox 307"/>
              <p:cNvSpPr txBox="1"/>
              <p:nvPr/>
            </p:nvSpPr>
            <p:spPr>
              <a:xfrm>
                <a:off x="4319972" y="5270693"/>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50</a:t>
                </a:r>
                <a:endParaRPr lang="en-US" sz="700" kern="0" dirty="0">
                  <a:solidFill>
                    <a:srgbClr val="666666"/>
                  </a:solidFill>
                  <a:ea typeface="Arial Unicode MS" pitchFamily="34" charset="-128"/>
                  <a:cs typeface="Arial Unicode MS" pitchFamily="34" charset="-128"/>
                </a:endParaRPr>
              </a:p>
            </p:txBody>
          </p:sp>
          <p:sp>
            <p:nvSpPr>
              <p:cNvPr id="309" name="Rectangle 308"/>
              <p:cNvSpPr/>
              <p:nvPr/>
            </p:nvSpPr>
            <p:spPr bwMode="gray">
              <a:xfrm>
                <a:off x="4319972" y="4669011"/>
                <a:ext cx="1008529" cy="122152"/>
              </a:xfrm>
              <a:prstGeom prst="rect">
                <a:avLst/>
              </a:prstGeom>
              <a:solidFill>
                <a:srgbClr val="F9C26A"/>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0" name="Rectangle 309"/>
              <p:cNvSpPr/>
              <p:nvPr/>
            </p:nvSpPr>
            <p:spPr bwMode="gray">
              <a:xfrm>
                <a:off x="4319972" y="4245554"/>
                <a:ext cx="1008529" cy="419103"/>
              </a:xfrm>
              <a:prstGeom prst="rect">
                <a:avLst/>
              </a:prstGeom>
              <a:solidFill>
                <a:srgbClr val="8CD3FF"/>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1" name="TextBox 310"/>
              <p:cNvSpPr txBox="1"/>
              <p:nvPr/>
            </p:nvSpPr>
            <p:spPr>
              <a:xfrm>
                <a:off x="4332424" y="4641590"/>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8</a:t>
                </a:r>
                <a:endParaRPr lang="en-US" sz="700" kern="0" dirty="0">
                  <a:solidFill>
                    <a:srgbClr val="666666"/>
                  </a:solidFill>
                  <a:ea typeface="Arial Unicode MS" pitchFamily="34" charset="-128"/>
                  <a:cs typeface="Arial Unicode MS" pitchFamily="34" charset="-128"/>
                </a:endParaRPr>
              </a:p>
            </p:txBody>
          </p:sp>
          <p:sp>
            <p:nvSpPr>
              <p:cNvPr id="312" name="TextBox 311"/>
              <p:cNvSpPr txBox="1"/>
              <p:nvPr/>
            </p:nvSpPr>
            <p:spPr>
              <a:xfrm>
                <a:off x="4319972" y="4373137"/>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18</a:t>
                </a:r>
                <a:endParaRPr lang="en-US" sz="700" kern="0" dirty="0">
                  <a:solidFill>
                    <a:srgbClr val="666666"/>
                  </a:solidFill>
                  <a:ea typeface="Arial Unicode MS" pitchFamily="34" charset="-128"/>
                  <a:cs typeface="Arial Unicode MS" pitchFamily="34" charset="-128"/>
                </a:endParaRPr>
              </a:p>
            </p:txBody>
          </p:sp>
        </p:grpSp>
        <p:grpSp>
          <p:nvGrpSpPr>
            <p:cNvPr id="313" name="Group 312"/>
            <p:cNvGrpSpPr/>
            <p:nvPr/>
          </p:nvGrpSpPr>
          <p:grpSpPr>
            <a:xfrm>
              <a:off x="5521410" y="3294509"/>
              <a:ext cx="1572054" cy="2932927"/>
              <a:chOff x="6054810" y="3294509"/>
              <a:chExt cx="1572054" cy="2932927"/>
            </a:xfrm>
          </p:grpSpPr>
          <p:sp>
            <p:nvSpPr>
              <p:cNvPr id="314" name="TextBox 313"/>
              <p:cNvSpPr txBox="1"/>
              <p:nvPr/>
            </p:nvSpPr>
            <p:spPr>
              <a:xfrm>
                <a:off x="6054810" y="6045335"/>
                <a:ext cx="1572054"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Region 3</a:t>
                </a:r>
                <a:endParaRPr lang="en-US" sz="700" kern="0" dirty="0">
                  <a:solidFill>
                    <a:srgbClr val="666666"/>
                  </a:solidFill>
                  <a:ea typeface="Arial Unicode MS" pitchFamily="34" charset="-128"/>
                  <a:cs typeface="Arial Unicode MS" pitchFamily="34" charset="-128"/>
                </a:endParaRPr>
              </a:p>
            </p:txBody>
          </p:sp>
          <p:sp>
            <p:nvSpPr>
              <p:cNvPr id="315" name="Rectangle 314"/>
              <p:cNvSpPr/>
              <p:nvPr/>
            </p:nvSpPr>
            <p:spPr bwMode="gray">
              <a:xfrm>
                <a:off x="6336196" y="3802529"/>
                <a:ext cx="1008529" cy="2215343"/>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6" name="Rectangle 315"/>
              <p:cNvSpPr/>
              <p:nvPr/>
            </p:nvSpPr>
            <p:spPr bwMode="gray">
              <a:xfrm>
                <a:off x="6336196" y="3498850"/>
                <a:ext cx="1008529" cy="299381"/>
              </a:xfrm>
              <a:prstGeom prst="rect">
                <a:avLst/>
              </a:prstGeom>
              <a:solidFill>
                <a:srgbClr val="FAC36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7" name="Rectangle 316"/>
              <p:cNvSpPr/>
              <p:nvPr/>
            </p:nvSpPr>
            <p:spPr bwMode="gray">
              <a:xfrm>
                <a:off x="6336196" y="3294509"/>
                <a:ext cx="1008529" cy="201705"/>
              </a:xfrm>
              <a:prstGeom prst="rect">
                <a:avLst/>
              </a:prstGeom>
              <a:solidFill>
                <a:srgbClr val="8FD4FD"/>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8" name="TextBox 317"/>
              <p:cNvSpPr txBox="1"/>
              <p:nvPr/>
            </p:nvSpPr>
            <p:spPr>
              <a:xfrm>
                <a:off x="6336196" y="3550421"/>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15</a:t>
                </a:r>
                <a:endParaRPr lang="en-US" sz="700" kern="0" dirty="0">
                  <a:solidFill>
                    <a:srgbClr val="666666"/>
                  </a:solidFill>
                  <a:ea typeface="Arial Unicode MS" pitchFamily="34" charset="-128"/>
                  <a:cs typeface="Arial Unicode MS" pitchFamily="34" charset="-128"/>
                </a:endParaRPr>
              </a:p>
            </p:txBody>
          </p:sp>
          <p:sp>
            <p:nvSpPr>
              <p:cNvPr id="319" name="TextBox 318"/>
              <p:cNvSpPr txBox="1"/>
              <p:nvPr/>
            </p:nvSpPr>
            <p:spPr>
              <a:xfrm>
                <a:off x="6336196" y="4814471"/>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89</a:t>
                </a:r>
                <a:endParaRPr lang="en-US" sz="700" kern="0" dirty="0">
                  <a:solidFill>
                    <a:srgbClr val="666666"/>
                  </a:solidFill>
                  <a:ea typeface="Arial Unicode MS" pitchFamily="34" charset="-128"/>
                  <a:cs typeface="Arial Unicode MS" pitchFamily="34" charset="-128"/>
                </a:endParaRPr>
              </a:p>
            </p:txBody>
          </p:sp>
          <p:sp>
            <p:nvSpPr>
              <p:cNvPr id="320" name="TextBox 319"/>
              <p:cNvSpPr txBox="1"/>
              <p:nvPr/>
            </p:nvSpPr>
            <p:spPr>
              <a:xfrm>
                <a:off x="6336196" y="3309894"/>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12</a:t>
                </a:r>
                <a:endParaRPr lang="en-US" sz="700" kern="0" dirty="0">
                  <a:solidFill>
                    <a:srgbClr val="666666"/>
                  </a:solidFill>
                  <a:ea typeface="Arial Unicode MS" pitchFamily="34" charset="-128"/>
                  <a:cs typeface="Arial Unicode MS" pitchFamily="34" charset="-128"/>
                </a:endParaRPr>
              </a:p>
            </p:txBody>
          </p:sp>
        </p:grpSp>
      </p:grpSp>
      <p:grpSp>
        <p:nvGrpSpPr>
          <p:cNvPr id="5" name="Group 4"/>
          <p:cNvGrpSpPr/>
          <p:nvPr/>
        </p:nvGrpSpPr>
        <p:grpSpPr>
          <a:xfrm>
            <a:off x="7614218" y="2414920"/>
            <a:ext cx="1292688" cy="425696"/>
            <a:chOff x="7726168" y="2371666"/>
            <a:chExt cx="1170940" cy="385603"/>
          </a:xfrm>
        </p:grpSpPr>
        <p:pic>
          <p:nvPicPr>
            <p:cNvPr id="323" name="Picture 322"/>
            <p:cNvPicPr>
              <a:picLocks noChangeAspect="1"/>
            </p:cNvPicPr>
            <p:nvPr/>
          </p:nvPicPr>
          <p:blipFill>
            <a:blip r:embed="rId2"/>
            <a:stretch>
              <a:fillRect/>
            </a:stretch>
          </p:blipFill>
          <p:spPr>
            <a:xfrm rot="5400000">
              <a:off x="7726168" y="2374797"/>
              <a:ext cx="381000" cy="381000"/>
            </a:xfrm>
            <a:prstGeom prst="rect">
              <a:avLst/>
            </a:prstGeom>
          </p:spPr>
        </p:pic>
        <p:pic>
          <p:nvPicPr>
            <p:cNvPr id="324" name="Picture 323"/>
            <p:cNvPicPr>
              <a:picLocks noChangeAspect="1"/>
            </p:cNvPicPr>
            <p:nvPr/>
          </p:nvPicPr>
          <p:blipFill>
            <a:blip r:embed="rId3"/>
            <a:stretch>
              <a:fillRect/>
            </a:stretch>
          </p:blipFill>
          <p:spPr>
            <a:xfrm>
              <a:off x="8131897" y="2371666"/>
              <a:ext cx="381000" cy="381000"/>
            </a:xfrm>
            <a:prstGeom prst="rect">
              <a:avLst/>
            </a:prstGeom>
          </p:spPr>
        </p:pic>
        <p:pic>
          <p:nvPicPr>
            <p:cNvPr id="326" name="Picture 325"/>
            <p:cNvPicPr>
              <a:picLocks noChangeAspect="1"/>
            </p:cNvPicPr>
            <p:nvPr/>
          </p:nvPicPr>
          <p:blipFill>
            <a:blip r:embed="rId4"/>
            <a:stretch>
              <a:fillRect/>
            </a:stretch>
          </p:blipFill>
          <p:spPr>
            <a:xfrm>
              <a:off x="8516108" y="2376269"/>
              <a:ext cx="381000" cy="381000"/>
            </a:xfrm>
            <a:prstGeom prst="rect">
              <a:avLst/>
            </a:prstGeom>
          </p:spPr>
        </p:pic>
      </p:grpSp>
      <p:grpSp>
        <p:nvGrpSpPr>
          <p:cNvPr id="116" name="Group 115"/>
          <p:cNvGrpSpPr/>
          <p:nvPr/>
        </p:nvGrpSpPr>
        <p:grpSpPr>
          <a:xfrm>
            <a:off x="230400" y="2408616"/>
            <a:ext cx="8668800" cy="528436"/>
            <a:chOff x="230400" y="2312073"/>
            <a:chExt cx="8668800" cy="528436"/>
          </a:xfrm>
        </p:grpSpPr>
        <p:cxnSp>
          <p:nvCxnSpPr>
            <p:cNvPr id="117" name="Straight Connector 116"/>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293319"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By Region    </a:t>
              </a:r>
              <a:r>
                <a:rPr lang="en-US" sz="800" dirty="0">
                  <a:solidFill>
                    <a:srgbClr val="666666"/>
                  </a:solidFill>
                  <a:latin typeface="SAP-icons"/>
                </a:rPr>
                <a: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a:solidFill>
                  <a:srgbClr val="666666"/>
                </a:solidFill>
                <a:ea typeface="Arial Unicode MS" pitchFamily="34" charset="-128"/>
                <a:cs typeface="Arial Unicode MS" pitchFamily="34" charset="-128"/>
              </a:endParaRPr>
            </a:p>
          </p:txBody>
        </p:sp>
      </p:grpSp>
      <p:sp>
        <p:nvSpPr>
          <p:cNvPr id="241" name="TextBox 240"/>
          <p:cNvSpPr txBox="1"/>
          <p:nvPr/>
        </p:nvSpPr>
        <p:spPr>
          <a:xfrm>
            <a:off x="160926" y="1596005"/>
            <a:ext cx="1461186" cy="182101"/>
          </a:xfrm>
          <a:prstGeom prst="rect">
            <a:avLst/>
          </a:prstGeom>
          <a:noFill/>
        </p:spPr>
        <p:txBody>
          <a:bodyPr wrap="square"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Month-End Company Name</a:t>
            </a:r>
            <a:endParaRPr lang="en-US" sz="700" kern="0" dirty="0">
              <a:solidFill>
                <a:srgbClr val="666666"/>
              </a:solidFill>
              <a:ea typeface="Arial Unicode MS" pitchFamily="34" charset="-128"/>
              <a:cs typeface="Arial Unicode MS" pitchFamily="34" charset="-128"/>
            </a:endParaRPr>
          </a:p>
        </p:txBody>
      </p:sp>
      <p:sp>
        <p:nvSpPr>
          <p:cNvPr id="240" name="TextBox 239"/>
          <p:cNvSpPr txBox="1"/>
          <p:nvPr/>
        </p:nvSpPr>
        <p:spPr>
          <a:xfrm>
            <a:off x="143125" y="1192464"/>
            <a:ext cx="2360335" cy="307777"/>
          </a:xfrm>
          <a:prstGeom prst="rect">
            <a:avLst/>
          </a:prstGeom>
          <a:noFill/>
        </p:spPr>
        <p:txBody>
          <a:bodyPr wrap="square" rtlCol="0">
            <a:spAutoFit/>
          </a:bodyPr>
          <a:lstStyle/>
          <a:p>
            <a:pPr fontAlgn="base">
              <a:spcBef>
                <a:spcPts val="840"/>
              </a:spcBef>
              <a:spcAft>
                <a:spcPct val="0"/>
              </a:spcAft>
              <a:buClr>
                <a:srgbClr val="F0AB00"/>
              </a:buClr>
              <a:buSzPct val="80000"/>
            </a:pPr>
            <a:r>
              <a:rPr lang="en-US" sz="1400" kern="0" dirty="0">
                <a:solidFill>
                  <a:srgbClr val="333333"/>
                </a:solidFill>
                <a:ea typeface="Arial Unicode MS" pitchFamily="34" charset="-128"/>
                <a:cs typeface="Arial Unicode MS" pitchFamily="34" charset="-128"/>
              </a:rPr>
              <a:t>Completion Rate</a:t>
            </a:r>
          </a:p>
        </p:txBody>
      </p:sp>
      <p:sp>
        <p:nvSpPr>
          <p:cNvPr id="239" name="TextBox 238"/>
          <p:cNvSpPr txBox="1"/>
          <p:nvPr/>
        </p:nvSpPr>
        <p:spPr>
          <a:xfrm>
            <a:off x="160926" y="890864"/>
            <a:ext cx="5524500" cy="182101"/>
          </a:xfrm>
          <a:prstGeom prst="rect">
            <a:avLst/>
          </a:prstGeom>
          <a:noFill/>
        </p:spPr>
        <p:txBody>
          <a:bodyPr wrap="square" rtlCol="0">
            <a:spAutoFit/>
          </a:bodyPr>
          <a:lstStyle/>
          <a:p>
            <a:pPr fontAlgn="base">
              <a:lnSpc>
                <a:spcPct val="80000"/>
              </a:lnSpc>
              <a:spcBef>
                <a:spcPct val="50000"/>
              </a:spcBef>
              <a:spcAft>
                <a:spcPct val="0"/>
              </a:spcAft>
              <a:buClr>
                <a:srgbClr val="F0AB00"/>
              </a:buClr>
              <a:buSzPct val="80000"/>
            </a:pPr>
            <a:r>
              <a:rPr lang="en-US" sz="700" kern="0" dirty="0">
                <a:solidFill>
                  <a:srgbClr val="00679E"/>
                </a:solidFill>
                <a:ea typeface="Arial Unicode MS" pitchFamily="34" charset="-128"/>
                <a:cs typeface="Arial"/>
              </a:rPr>
              <a:t>All Closing Phase        All Closing Milestone        All Status of Closing Task        All Closing Template        All Closing Task is Delayed</a:t>
            </a:r>
            <a:endParaRPr lang="en-US" sz="700" kern="0" dirty="0">
              <a:solidFill>
                <a:srgbClr val="00679E"/>
              </a:solidFill>
              <a:ea typeface="Arial Unicode MS" pitchFamily="34" charset="-128"/>
              <a:cs typeface="Arial Unicode MS" pitchFamily="34" charset="-128"/>
            </a:endParaRPr>
          </a:p>
        </p:txBody>
      </p:sp>
      <p:grpSp>
        <p:nvGrpSpPr>
          <p:cNvPr id="6" name="Group 5"/>
          <p:cNvGrpSpPr/>
          <p:nvPr/>
        </p:nvGrpSpPr>
        <p:grpSpPr>
          <a:xfrm>
            <a:off x="-19900" y="502915"/>
            <a:ext cx="9131502" cy="221794"/>
            <a:chOff x="-19900" y="502915"/>
            <a:chExt cx="9131502" cy="221794"/>
          </a:xfrm>
        </p:grpSpPr>
        <p:sp>
          <p:nvSpPr>
            <p:cNvPr id="77" name="TextBox 76"/>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 </a:t>
              </a:r>
            </a:p>
          </p:txBody>
        </p:sp>
        <p:sp>
          <p:nvSpPr>
            <p:cNvPr id="78" name="TextBox 77"/>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sp>
          <p:nvSpPr>
            <p:cNvPr id="238" name="TextBox 237"/>
            <p:cNvSpPr txBox="1"/>
            <p:nvPr/>
          </p:nvSpPr>
          <p:spPr>
            <a:xfrm>
              <a:off x="3736259" y="523578"/>
              <a:ext cx="1622322"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Financial Close Progress</a:t>
              </a:r>
            </a:p>
          </p:txBody>
        </p:sp>
      </p:grpSp>
      <p:grpSp>
        <p:nvGrpSpPr>
          <p:cNvPr id="80" name="Group 79"/>
          <p:cNvGrpSpPr/>
          <p:nvPr/>
        </p:nvGrpSpPr>
        <p:grpSpPr>
          <a:xfrm>
            <a:off x="-7951" y="6448722"/>
            <a:ext cx="9168732" cy="447374"/>
            <a:chOff x="0" y="6448722"/>
            <a:chExt cx="9168732" cy="447374"/>
          </a:xfrm>
        </p:grpSpPr>
        <p:sp>
          <p:nvSpPr>
            <p:cNvPr id="81" name="Rectangle 80"/>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p:cNvSpPr txBox="1"/>
            <p:nvPr/>
          </p:nvSpPr>
          <p:spPr>
            <a:xfrm>
              <a:off x="122757" y="6563812"/>
              <a:ext cx="230851"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700" dirty="0">
                <a:solidFill>
                  <a:schemeClr val="bg1"/>
                </a:solidFill>
                <a:latin typeface="Open Sans" pitchFamily="34" charset="0"/>
                <a:ea typeface="Open Sans" pitchFamily="34" charset="0"/>
                <a:cs typeface="Open Sans" pitchFamily="34" charset="0"/>
              </a:endParaRPr>
            </a:p>
          </p:txBody>
        </p:sp>
        <p:sp>
          <p:nvSpPr>
            <p:cNvPr id="85" name="TextBox 84"/>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86" name="TextBox 85"/>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chemeClr val="bg1"/>
                  </a:solidFill>
                  <a:latin typeface="Arial" pitchFamily="34" charset="0"/>
                  <a:ea typeface="Open Sans" pitchFamily="34" charset="0"/>
                  <a:cs typeface="Arial" pitchFamily="34" charset="0"/>
                </a:rPr>
                <a:t>Open in</a:t>
              </a:r>
            </a:p>
          </p:txBody>
        </p:sp>
      </p:grpSp>
      <p:grpSp>
        <p:nvGrpSpPr>
          <p:cNvPr id="90" name="Group 89"/>
          <p:cNvGrpSpPr/>
          <p:nvPr/>
        </p:nvGrpSpPr>
        <p:grpSpPr>
          <a:xfrm>
            <a:off x="-5474" y="0"/>
            <a:ext cx="9149474" cy="423865"/>
            <a:chOff x="-5474" y="0"/>
            <a:chExt cx="9149474" cy="423865"/>
          </a:xfrm>
        </p:grpSpPr>
        <p:sp>
          <p:nvSpPr>
            <p:cNvPr id="91" name="Rectangle 90"/>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TextBox 98"/>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100" name="Straight Connector 99"/>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102" name="Rectangle 101"/>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04" name="TextBox 103"/>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105" name="Straight Connector 104"/>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673165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68" name="Rectangle 267"/>
          <p:cNvSpPr/>
          <p:nvPr/>
        </p:nvSpPr>
        <p:spPr bwMode="gray">
          <a:xfrm>
            <a:off x="234000" y="3011093"/>
            <a:ext cx="8672400" cy="3885003"/>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0" name="Rectangle 239"/>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269" name="Group 268"/>
          <p:cNvGrpSpPr/>
          <p:nvPr/>
        </p:nvGrpSpPr>
        <p:grpSpPr>
          <a:xfrm>
            <a:off x="0" y="787400"/>
            <a:ext cx="9145331" cy="2088000"/>
            <a:chOff x="0" y="787400"/>
            <a:chExt cx="9145331" cy="1485950"/>
          </a:xfrm>
        </p:grpSpPr>
        <p:sp>
          <p:nvSpPr>
            <p:cNvPr id="270" name="Rectangle 269"/>
            <p:cNvSpPr/>
            <p:nvPr/>
          </p:nvSpPr>
          <p:spPr bwMode="gray">
            <a:xfrm>
              <a:off x="0" y="787400"/>
              <a:ext cx="9138526" cy="148595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71" name="Straight Connector 270"/>
            <p:cNvCxnSpPr/>
            <p:nvPr/>
          </p:nvCxnSpPr>
          <p:spPr>
            <a:xfrm>
              <a:off x="1331" y="2272468"/>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7303249" y="3874772"/>
            <a:ext cx="898624" cy="318549"/>
            <a:chOff x="7303249" y="2809331"/>
            <a:chExt cx="898624" cy="318549"/>
          </a:xfrm>
        </p:grpSpPr>
        <p:sp>
          <p:nvSpPr>
            <p:cNvPr id="154" name="TextBox 153"/>
            <p:cNvSpPr txBox="1"/>
            <p:nvPr/>
          </p:nvSpPr>
          <p:spPr>
            <a:xfrm>
              <a:off x="7354479" y="2809331"/>
              <a:ext cx="847394" cy="318549"/>
            </a:xfrm>
            <a:prstGeom prst="rect">
              <a:avLst/>
            </a:prstGeom>
            <a:noFill/>
          </p:spPr>
          <p:txBody>
            <a:bodyPr wrap="square" rtlCol="0">
              <a:spAutoFit/>
            </a:bodyPr>
            <a:lstStyle/>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Net Cash Flow</a:t>
              </a:r>
            </a:p>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Balance</a:t>
              </a:r>
              <a:endParaRPr lang="en-US" sz="700" kern="0" dirty="0">
                <a:solidFill>
                  <a:srgbClr val="666666"/>
                </a:solidFill>
                <a:ea typeface="Arial Unicode MS" pitchFamily="34" charset="-128"/>
                <a:cs typeface="Arial Unicode MS" pitchFamily="34" charset="-128"/>
              </a:endParaRPr>
            </a:p>
          </p:txBody>
        </p:sp>
        <p:grpSp>
          <p:nvGrpSpPr>
            <p:cNvPr id="232" name="Group 231"/>
            <p:cNvGrpSpPr/>
            <p:nvPr/>
          </p:nvGrpSpPr>
          <p:grpSpPr>
            <a:xfrm>
              <a:off x="7303249" y="2835725"/>
              <a:ext cx="88900" cy="233179"/>
              <a:chOff x="6963831" y="2741134"/>
              <a:chExt cx="88900" cy="233179"/>
            </a:xfrm>
          </p:grpSpPr>
          <p:sp>
            <p:nvSpPr>
              <p:cNvPr id="233" name="Rectangle 232"/>
              <p:cNvSpPr/>
              <p:nvPr/>
            </p:nvSpPr>
            <p:spPr bwMode="gray">
              <a:xfrm>
                <a:off x="6963831" y="2885413"/>
                <a:ext cx="88900" cy="88900"/>
              </a:xfrm>
              <a:prstGeom prst="rect">
                <a:avLst/>
              </a:prstGeom>
              <a:solidFill>
                <a:srgbClr val="B4DB4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6" name="Rectangle 235"/>
              <p:cNvSpPr/>
              <p:nvPr/>
            </p:nvSpPr>
            <p:spPr bwMode="gray">
              <a:xfrm>
                <a:off x="6963831" y="2741134"/>
                <a:ext cx="88900" cy="88900"/>
              </a:xfrm>
              <a:prstGeom prst="rect">
                <a:avLst/>
              </a:prstGeom>
              <a:solidFill>
                <a:srgbClr val="5AB8E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7" name="Group 6"/>
          <p:cNvGrpSpPr/>
          <p:nvPr/>
        </p:nvGrpSpPr>
        <p:grpSpPr>
          <a:xfrm>
            <a:off x="129180" y="3742656"/>
            <a:ext cx="7893050" cy="2629865"/>
            <a:chOff x="129180" y="3047752"/>
            <a:chExt cx="7893050" cy="3241420"/>
          </a:xfrm>
        </p:grpSpPr>
        <p:grpSp>
          <p:nvGrpSpPr>
            <p:cNvPr id="5" name="Group 4"/>
            <p:cNvGrpSpPr/>
            <p:nvPr/>
          </p:nvGrpSpPr>
          <p:grpSpPr>
            <a:xfrm>
              <a:off x="789580" y="6107071"/>
              <a:ext cx="4813796" cy="182101"/>
              <a:chOff x="789580" y="6107071"/>
              <a:chExt cx="4813796" cy="182101"/>
            </a:xfrm>
          </p:grpSpPr>
          <p:sp>
            <p:nvSpPr>
              <p:cNvPr id="225" name="TextBox 224"/>
              <p:cNvSpPr txBox="1"/>
              <p:nvPr/>
            </p:nvSpPr>
            <p:spPr>
              <a:xfrm>
                <a:off x="789580" y="6107071"/>
                <a:ext cx="577849"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20140129</a:t>
                </a:r>
                <a:endParaRPr lang="en-US" sz="700" kern="0" dirty="0">
                  <a:solidFill>
                    <a:srgbClr val="666666"/>
                  </a:solidFill>
                  <a:ea typeface="Arial Unicode MS" pitchFamily="34" charset="-128"/>
                  <a:cs typeface="Arial Unicode MS" pitchFamily="34" charset="-128"/>
                </a:endParaRPr>
              </a:p>
            </p:txBody>
          </p:sp>
          <p:sp>
            <p:nvSpPr>
              <p:cNvPr id="226" name="TextBox 225"/>
              <p:cNvSpPr txBox="1"/>
              <p:nvPr/>
            </p:nvSpPr>
            <p:spPr>
              <a:xfrm>
                <a:off x="1469030" y="6107071"/>
                <a:ext cx="6159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20140130</a:t>
                </a:r>
                <a:endParaRPr lang="en-US" sz="700" kern="0" dirty="0">
                  <a:solidFill>
                    <a:srgbClr val="666666"/>
                  </a:solidFill>
                  <a:ea typeface="Arial Unicode MS" pitchFamily="34" charset="-128"/>
                  <a:cs typeface="Arial Unicode MS" pitchFamily="34" charset="-128"/>
                </a:endParaRPr>
              </a:p>
            </p:txBody>
          </p:sp>
          <p:sp>
            <p:nvSpPr>
              <p:cNvPr id="227" name="TextBox 226"/>
              <p:cNvSpPr txBox="1"/>
              <p:nvPr/>
            </p:nvSpPr>
            <p:spPr>
              <a:xfrm>
                <a:off x="2186580" y="6107071"/>
                <a:ext cx="5842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20140131</a:t>
                </a:r>
                <a:endParaRPr lang="en-US" sz="700" kern="0" dirty="0">
                  <a:solidFill>
                    <a:srgbClr val="666666"/>
                  </a:solidFill>
                  <a:ea typeface="Arial Unicode MS" pitchFamily="34" charset="-128"/>
                  <a:cs typeface="Arial Unicode MS" pitchFamily="34" charset="-128"/>
                </a:endParaRPr>
              </a:p>
            </p:txBody>
          </p:sp>
          <p:sp>
            <p:nvSpPr>
              <p:cNvPr id="229" name="TextBox 228"/>
              <p:cNvSpPr txBox="1"/>
              <p:nvPr/>
            </p:nvSpPr>
            <p:spPr>
              <a:xfrm>
                <a:off x="2891430" y="6107071"/>
                <a:ext cx="6159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20140201</a:t>
                </a:r>
                <a:endParaRPr lang="en-US" sz="700" kern="0" dirty="0">
                  <a:solidFill>
                    <a:srgbClr val="666666"/>
                  </a:solidFill>
                  <a:ea typeface="Arial Unicode MS" pitchFamily="34" charset="-128"/>
                  <a:cs typeface="Arial Unicode MS" pitchFamily="34" charset="-128"/>
                </a:endParaRPr>
              </a:p>
            </p:txBody>
          </p:sp>
          <p:sp>
            <p:nvSpPr>
              <p:cNvPr id="228" name="TextBox 227"/>
              <p:cNvSpPr txBox="1"/>
              <p:nvPr/>
            </p:nvSpPr>
            <p:spPr>
              <a:xfrm>
                <a:off x="3526430" y="6107071"/>
                <a:ext cx="6604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20140202</a:t>
                </a:r>
                <a:endParaRPr lang="en-US" sz="700" kern="0" dirty="0">
                  <a:solidFill>
                    <a:srgbClr val="666666"/>
                  </a:solidFill>
                  <a:ea typeface="Arial Unicode MS" pitchFamily="34" charset="-128"/>
                  <a:cs typeface="Arial Unicode MS" pitchFamily="34" charset="-128"/>
                </a:endParaRPr>
              </a:p>
            </p:txBody>
          </p:sp>
          <p:sp>
            <p:nvSpPr>
              <p:cNvPr id="230" name="TextBox 229"/>
              <p:cNvSpPr txBox="1"/>
              <p:nvPr/>
            </p:nvSpPr>
            <p:spPr>
              <a:xfrm>
                <a:off x="4320180" y="6107071"/>
                <a:ext cx="5969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20140203</a:t>
                </a:r>
                <a:endParaRPr lang="en-US" sz="700" kern="0" dirty="0">
                  <a:solidFill>
                    <a:srgbClr val="666666"/>
                  </a:solidFill>
                  <a:ea typeface="Arial Unicode MS" pitchFamily="34" charset="-128"/>
                  <a:cs typeface="Arial Unicode MS" pitchFamily="34" charset="-128"/>
                </a:endParaRPr>
              </a:p>
            </p:txBody>
          </p:sp>
          <p:sp>
            <p:nvSpPr>
              <p:cNvPr id="231" name="TextBox 230"/>
              <p:cNvSpPr txBox="1"/>
              <p:nvPr/>
            </p:nvSpPr>
            <p:spPr>
              <a:xfrm>
                <a:off x="5006476" y="6107071"/>
                <a:ext cx="5969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20140203</a:t>
                </a:r>
                <a:endParaRPr lang="en-US" sz="700" kern="0" dirty="0">
                  <a:solidFill>
                    <a:srgbClr val="666666"/>
                  </a:solidFill>
                  <a:ea typeface="Arial Unicode MS" pitchFamily="34" charset="-128"/>
                  <a:cs typeface="Arial Unicode MS" pitchFamily="34" charset="-128"/>
                </a:endParaRPr>
              </a:p>
            </p:txBody>
          </p:sp>
        </p:grpSp>
        <p:grpSp>
          <p:nvGrpSpPr>
            <p:cNvPr id="156" name="Group 155"/>
            <p:cNvGrpSpPr/>
            <p:nvPr/>
          </p:nvGrpSpPr>
          <p:grpSpPr>
            <a:xfrm>
              <a:off x="129180" y="3047752"/>
              <a:ext cx="7893050" cy="3053190"/>
              <a:chOff x="558800" y="3047752"/>
              <a:chExt cx="7893050" cy="3053190"/>
            </a:xfrm>
          </p:grpSpPr>
          <p:grpSp>
            <p:nvGrpSpPr>
              <p:cNvPr id="157" name="Group 156"/>
              <p:cNvGrpSpPr/>
              <p:nvPr/>
            </p:nvGrpSpPr>
            <p:grpSpPr>
              <a:xfrm>
                <a:off x="558800" y="3047752"/>
                <a:ext cx="590550" cy="3053190"/>
                <a:chOff x="736600" y="3047752"/>
                <a:chExt cx="590550" cy="3053190"/>
              </a:xfrm>
            </p:grpSpPr>
            <p:sp>
              <p:nvSpPr>
                <p:cNvPr id="166" name="TextBox 165"/>
                <p:cNvSpPr txBox="1"/>
                <p:nvPr/>
              </p:nvSpPr>
              <p:spPr>
                <a:xfrm>
                  <a:off x="762430" y="3522651"/>
                  <a:ext cx="56472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 B</a:t>
                  </a:r>
                  <a:endParaRPr lang="en-US" sz="700" kern="0" dirty="0">
                    <a:solidFill>
                      <a:srgbClr val="666666"/>
                    </a:solidFill>
                    <a:ea typeface="Arial Unicode MS" pitchFamily="34" charset="-128"/>
                    <a:cs typeface="Arial Unicode MS" pitchFamily="34" charset="-128"/>
                  </a:endParaRPr>
                </a:p>
              </p:txBody>
            </p:sp>
            <p:sp>
              <p:nvSpPr>
                <p:cNvPr id="167" name="TextBox 166"/>
                <p:cNvSpPr txBox="1"/>
                <p:nvPr/>
              </p:nvSpPr>
              <p:spPr>
                <a:xfrm>
                  <a:off x="736600" y="4004979"/>
                  <a:ext cx="5842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 B</a:t>
                  </a:r>
                  <a:endParaRPr lang="en-US" sz="700" kern="0" dirty="0">
                    <a:solidFill>
                      <a:srgbClr val="666666"/>
                    </a:solidFill>
                    <a:ea typeface="Arial Unicode MS" pitchFamily="34" charset="-128"/>
                    <a:cs typeface="Arial Unicode MS" pitchFamily="34" charset="-128"/>
                  </a:endParaRPr>
                </a:p>
              </p:txBody>
            </p:sp>
            <p:sp>
              <p:nvSpPr>
                <p:cNvPr id="168" name="TextBox 167"/>
                <p:cNvSpPr txBox="1"/>
                <p:nvPr/>
              </p:nvSpPr>
              <p:spPr>
                <a:xfrm>
                  <a:off x="819150" y="5918841"/>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-3.0 B</a:t>
                  </a:r>
                  <a:endParaRPr lang="en-US" sz="700" kern="0" dirty="0">
                    <a:solidFill>
                      <a:srgbClr val="666666"/>
                    </a:solidFill>
                    <a:ea typeface="Arial Unicode MS" pitchFamily="34" charset="-128"/>
                    <a:cs typeface="Arial Unicode MS" pitchFamily="34" charset="-128"/>
                  </a:endParaRPr>
                </a:p>
              </p:txBody>
            </p:sp>
            <p:sp>
              <p:nvSpPr>
                <p:cNvPr id="169" name="TextBox 168"/>
                <p:cNvSpPr txBox="1"/>
                <p:nvPr/>
              </p:nvSpPr>
              <p:spPr>
                <a:xfrm>
                  <a:off x="819150" y="4472868"/>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0</a:t>
                  </a:r>
                  <a:endParaRPr lang="en-US" sz="700" kern="0" dirty="0">
                    <a:solidFill>
                      <a:srgbClr val="666666"/>
                    </a:solidFill>
                    <a:ea typeface="Arial Unicode MS" pitchFamily="34" charset="-128"/>
                    <a:cs typeface="Arial Unicode MS" pitchFamily="34" charset="-128"/>
                  </a:endParaRPr>
                </a:p>
              </p:txBody>
            </p:sp>
            <p:sp>
              <p:nvSpPr>
                <p:cNvPr id="170" name="TextBox 169"/>
                <p:cNvSpPr txBox="1"/>
                <p:nvPr/>
              </p:nvSpPr>
              <p:spPr>
                <a:xfrm>
                  <a:off x="819150" y="4953620"/>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 B</a:t>
                  </a:r>
                  <a:endParaRPr lang="en-US" sz="700" kern="0" dirty="0">
                    <a:solidFill>
                      <a:srgbClr val="666666"/>
                    </a:solidFill>
                    <a:ea typeface="Arial Unicode MS" pitchFamily="34" charset="-128"/>
                    <a:cs typeface="Arial Unicode MS" pitchFamily="34" charset="-128"/>
                  </a:endParaRPr>
                </a:p>
              </p:txBody>
            </p:sp>
            <p:sp>
              <p:nvSpPr>
                <p:cNvPr id="171" name="TextBox 170"/>
                <p:cNvSpPr txBox="1"/>
                <p:nvPr/>
              </p:nvSpPr>
              <p:spPr>
                <a:xfrm>
                  <a:off x="819150" y="5434310"/>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 B</a:t>
                  </a:r>
                  <a:endParaRPr lang="en-US" sz="700" kern="0" dirty="0">
                    <a:solidFill>
                      <a:srgbClr val="666666"/>
                    </a:solidFill>
                    <a:ea typeface="Arial Unicode MS" pitchFamily="34" charset="-128"/>
                    <a:cs typeface="Arial Unicode MS" pitchFamily="34" charset="-128"/>
                  </a:endParaRPr>
                </a:p>
              </p:txBody>
            </p:sp>
            <p:sp>
              <p:nvSpPr>
                <p:cNvPr id="172" name="TextBox 171"/>
                <p:cNvSpPr txBox="1"/>
                <p:nvPr/>
              </p:nvSpPr>
              <p:spPr>
                <a:xfrm>
                  <a:off x="762430" y="3047752"/>
                  <a:ext cx="56472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3.0 B</a:t>
                  </a:r>
                  <a:endParaRPr lang="en-US" sz="700" kern="0" dirty="0">
                    <a:solidFill>
                      <a:srgbClr val="666666"/>
                    </a:solidFill>
                    <a:ea typeface="Arial Unicode MS" pitchFamily="34" charset="-128"/>
                    <a:cs typeface="Arial Unicode MS" pitchFamily="34" charset="-128"/>
                  </a:endParaRPr>
                </a:p>
              </p:txBody>
            </p:sp>
          </p:grpSp>
          <p:grpSp>
            <p:nvGrpSpPr>
              <p:cNvPr id="158" name="Group 157"/>
              <p:cNvGrpSpPr/>
              <p:nvPr/>
            </p:nvGrpSpPr>
            <p:grpSpPr>
              <a:xfrm>
                <a:off x="1282700" y="3117684"/>
                <a:ext cx="7169150" cy="2899643"/>
                <a:chOff x="1282700" y="3117684"/>
                <a:chExt cx="7169150" cy="2899643"/>
              </a:xfrm>
            </p:grpSpPr>
            <p:cxnSp>
              <p:nvCxnSpPr>
                <p:cNvPr id="159" name="Straight Connector 158"/>
                <p:cNvCxnSpPr/>
                <p:nvPr/>
              </p:nvCxnSpPr>
              <p:spPr>
                <a:xfrm>
                  <a:off x="1282700" y="6017327"/>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1282700" y="5542632"/>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1282700" y="5061880"/>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1282700" y="4581128"/>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1282700" y="4094026"/>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1282700" y="3615370"/>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282700" y="3117684"/>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grpSp>
          <p:nvGrpSpPr>
            <p:cNvPr id="173" name="Group 172"/>
            <p:cNvGrpSpPr/>
            <p:nvPr/>
          </p:nvGrpSpPr>
          <p:grpSpPr>
            <a:xfrm>
              <a:off x="949238" y="3841750"/>
              <a:ext cx="4513942" cy="1225550"/>
              <a:chOff x="1378858" y="3841750"/>
              <a:chExt cx="4513942" cy="1225550"/>
            </a:xfrm>
          </p:grpSpPr>
          <p:grpSp>
            <p:nvGrpSpPr>
              <p:cNvPr id="174" name="Group 173"/>
              <p:cNvGrpSpPr/>
              <p:nvPr/>
            </p:nvGrpSpPr>
            <p:grpSpPr>
              <a:xfrm>
                <a:off x="1378858" y="4400550"/>
                <a:ext cx="355600" cy="185059"/>
                <a:chOff x="1378858" y="4400550"/>
                <a:chExt cx="355600" cy="185059"/>
              </a:xfrm>
            </p:grpSpPr>
            <p:sp>
              <p:nvSpPr>
                <p:cNvPr id="209" name="Rectangle 208"/>
                <p:cNvSpPr/>
                <p:nvPr/>
              </p:nvSpPr>
              <p:spPr bwMode="gray">
                <a:xfrm flipV="1">
                  <a:off x="1383906" y="4400550"/>
                  <a:ext cx="337851" cy="185059"/>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0" name="TextBox 209"/>
                <p:cNvSpPr txBox="1"/>
                <p:nvPr/>
              </p:nvSpPr>
              <p:spPr>
                <a:xfrm>
                  <a:off x="1378858" y="4402302"/>
                  <a:ext cx="3556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.3B</a:t>
                  </a:r>
                  <a:endParaRPr lang="en-US" sz="700" kern="0" dirty="0">
                    <a:solidFill>
                      <a:srgbClr val="666666"/>
                    </a:solidFill>
                    <a:ea typeface="Arial Unicode MS" pitchFamily="34" charset="-128"/>
                    <a:cs typeface="Arial Unicode MS" pitchFamily="34" charset="-128"/>
                  </a:endParaRPr>
                </a:p>
              </p:txBody>
            </p:sp>
          </p:grpSp>
          <p:sp>
            <p:nvSpPr>
              <p:cNvPr id="175" name="Rectangle 174"/>
              <p:cNvSpPr/>
              <p:nvPr/>
            </p:nvSpPr>
            <p:spPr bwMode="gray">
              <a:xfrm flipV="1">
                <a:off x="3448405" y="3841750"/>
                <a:ext cx="337851" cy="741137"/>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76" name="Group 175"/>
              <p:cNvGrpSpPr/>
              <p:nvPr/>
            </p:nvGrpSpPr>
            <p:grpSpPr>
              <a:xfrm>
                <a:off x="2058070" y="4582887"/>
                <a:ext cx="355600" cy="306613"/>
                <a:chOff x="2058070" y="4582887"/>
                <a:chExt cx="355600" cy="306613"/>
              </a:xfrm>
            </p:grpSpPr>
            <p:sp>
              <p:nvSpPr>
                <p:cNvPr id="207" name="Rectangle 206"/>
                <p:cNvSpPr/>
                <p:nvPr/>
              </p:nvSpPr>
              <p:spPr bwMode="gray">
                <a:xfrm>
                  <a:off x="2072782" y="4582887"/>
                  <a:ext cx="337851" cy="306613"/>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8" name="TextBox 207"/>
                <p:cNvSpPr txBox="1"/>
                <p:nvPr/>
              </p:nvSpPr>
              <p:spPr>
                <a:xfrm>
                  <a:off x="2058070" y="4649952"/>
                  <a:ext cx="3556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-.5B</a:t>
                  </a:r>
                  <a:endParaRPr lang="en-US" sz="700" kern="0" dirty="0">
                    <a:solidFill>
                      <a:srgbClr val="666666"/>
                    </a:solidFill>
                    <a:ea typeface="Arial Unicode MS" pitchFamily="34" charset="-128"/>
                    <a:cs typeface="Arial Unicode MS" pitchFamily="34" charset="-128"/>
                  </a:endParaRPr>
                </a:p>
              </p:txBody>
            </p:sp>
          </p:grpSp>
          <p:grpSp>
            <p:nvGrpSpPr>
              <p:cNvPr id="177" name="Group 176"/>
              <p:cNvGrpSpPr/>
              <p:nvPr/>
            </p:nvGrpSpPr>
            <p:grpSpPr>
              <a:xfrm>
                <a:off x="2755870" y="4400549"/>
                <a:ext cx="355600" cy="183730"/>
                <a:chOff x="2755870" y="4400549"/>
                <a:chExt cx="355600" cy="183730"/>
              </a:xfrm>
            </p:grpSpPr>
            <p:sp>
              <p:nvSpPr>
                <p:cNvPr id="193" name="Rectangle 192"/>
                <p:cNvSpPr/>
                <p:nvPr/>
              </p:nvSpPr>
              <p:spPr bwMode="gray">
                <a:xfrm flipV="1">
                  <a:off x="2756858" y="4400549"/>
                  <a:ext cx="337851" cy="182337"/>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6" name="TextBox 205"/>
                <p:cNvSpPr txBox="1"/>
                <p:nvPr/>
              </p:nvSpPr>
              <p:spPr>
                <a:xfrm>
                  <a:off x="2755870" y="4415002"/>
                  <a:ext cx="355600" cy="169277"/>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600" kern="0" dirty="0">
                      <a:solidFill>
                        <a:srgbClr val="666666"/>
                      </a:solidFill>
                      <a:ea typeface="Arial Unicode MS" pitchFamily="34" charset="-128"/>
                      <a:cs typeface="Arial"/>
                    </a:rPr>
                    <a:t>.3B</a:t>
                  </a:r>
                  <a:endParaRPr lang="en-US" sz="600" kern="0" dirty="0">
                    <a:solidFill>
                      <a:srgbClr val="666666"/>
                    </a:solidFill>
                    <a:ea typeface="Arial Unicode MS" pitchFamily="34" charset="-128"/>
                    <a:cs typeface="Arial Unicode MS" pitchFamily="34" charset="-128"/>
                  </a:endParaRPr>
                </a:p>
              </p:txBody>
            </p:sp>
          </p:grpSp>
          <p:grpSp>
            <p:nvGrpSpPr>
              <p:cNvPr id="178" name="Group 177"/>
              <p:cNvGrpSpPr/>
              <p:nvPr/>
            </p:nvGrpSpPr>
            <p:grpSpPr>
              <a:xfrm>
                <a:off x="4103948" y="4582887"/>
                <a:ext cx="358913" cy="484413"/>
                <a:chOff x="4103948" y="4582887"/>
                <a:chExt cx="358913" cy="484413"/>
              </a:xfrm>
            </p:grpSpPr>
            <p:sp>
              <p:nvSpPr>
                <p:cNvPr id="190" name="Rectangle 189"/>
                <p:cNvSpPr/>
                <p:nvPr/>
              </p:nvSpPr>
              <p:spPr bwMode="gray">
                <a:xfrm>
                  <a:off x="4125010" y="4582887"/>
                  <a:ext cx="337851" cy="484413"/>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2" name="TextBox 191"/>
                <p:cNvSpPr txBox="1"/>
                <p:nvPr/>
              </p:nvSpPr>
              <p:spPr>
                <a:xfrm>
                  <a:off x="4103948" y="4738852"/>
                  <a:ext cx="3556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-1B</a:t>
                  </a:r>
                  <a:endParaRPr lang="en-US" sz="700" kern="0" dirty="0">
                    <a:solidFill>
                      <a:srgbClr val="666666"/>
                    </a:solidFill>
                    <a:ea typeface="Arial Unicode MS" pitchFamily="34" charset="-128"/>
                    <a:cs typeface="Arial Unicode MS" pitchFamily="34" charset="-128"/>
                  </a:endParaRPr>
                </a:p>
              </p:txBody>
            </p:sp>
          </p:grpSp>
          <p:grpSp>
            <p:nvGrpSpPr>
              <p:cNvPr id="179" name="Group 178"/>
              <p:cNvGrpSpPr/>
              <p:nvPr/>
            </p:nvGrpSpPr>
            <p:grpSpPr>
              <a:xfrm>
                <a:off x="4808766" y="4178300"/>
                <a:ext cx="355600" cy="404587"/>
                <a:chOff x="4808766" y="4178300"/>
                <a:chExt cx="355600" cy="404587"/>
              </a:xfrm>
            </p:grpSpPr>
            <p:sp>
              <p:nvSpPr>
                <p:cNvPr id="184" name="Rectangle 183"/>
                <p:cNvSpPr/>
                <p:nvPr/>
              </p:nvSpPr>
              <p:spPr bwMode="gray">
                <a:xfrm flipV="1">
                  <a:off x="4816557" y="4178300"/>
                  <a:ext cx="337851" cy="404587"/>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9" name="TextBox 188"/>
                <p:cNvSpPr txBox="1"/>
                <p:nvPr/>
              </p:nvSpPr>
              <p:spPr>
                <a:xfrm>
                  <a:off x="4808766" y="4262602"/>
                  <a:ext cx="3556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.9B</a:t>
                  </a:r>
                  <a:endParaRPr lang="en-US" sz="700" kern="0" dirty="0">
                    <a:solidFill>
                      <a:srgbClr val="666666"/>
                    </a:solidFill>
                    <a:ea typeface="Arial Unicode MS" pitchFamily="34" charset="-128"/>
                    <a:cs typeface="Arial Unicode MS" pitchFamily="34" charset="-128"/>
                  </a:endParaRPr>
                </a:p>
              </p:txBody>
            </p:sp>
          </p:grpSp>
          <p:grpSp>
            <p:nvGrpSpPr>
              <p:cNvPr id="180" name="Group 179"/>
              <p:cNvGrpSpPr/>
              <p:nvPr/>
            </p:nvGrpSpPr>
            <p:grpSpPr>
              <a:xfrm>
                <a:off x="5493866" y="4582887"/>
                <a:ext cx="398934" cy="408213"/>
                <a:chOff x="5493866" y="4582887"/>
                <a:chExt cx="398934" cy="408213"/>
              </a:xfrm>
            </p:grpSpPr>
            <p:sp>
              <p:nvSpPr>
                <p:cNvPr id="182" name="Rectangle 181"/>
                <p:cNvSpPr/>
                <p:nvPr/>
              </p:nvSpPr>
              <p:spPr bwMode="gray">
                <a:xfrm>
                  <a:off x="5521695" y="4582887"/>
                  <a:ext cx="337851" cy="408213"/>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3" name="TextBox 182"/>
                <p:cNvSpPr txBox="1"/>
                <p:nvPr/>
              </p:nvSpPr>
              <p:spPr>
                <a:xfrm>
                  <a:off x="5493866" y="4688052"/>
                  <a:ext cx="398934"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-.8B</a:t>
                  </a:r>
                  <a:endParaRPr lang="en-US" sz="700" kern="0" dirty="0">
                    <a:solidFill>
                      <a:srgbClr val="666666"/>
                    </a:solidFill>
                    <a:ea typeface="Arial Unicode MS" pitchFamily="34" charset="-128"/>
                    <a:cs typeface="Arial Unicode MS" pitchFamily="34" charset="-128"/>
                  </a:endParaRPr>
                </a:p>
              </p:txBody>
            </p:sp>
          </p:grpSp>
          <p:sp>
            <p:nvSpPr>
              <p:cNvPr id="181" name="TextBox 180"/>
              <p:cNvSpPr txBox="1"/>
              <p:nvPr/>
            </p:nvSpPr>
            <p:spPr>
              <a:xfrm>
                <a:off x="3390900" y="4115172"/>
                <a:ext cx="4508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1.5B</a:t>
                </a:r>
                <a:endParaRPr lang="en-US" sz="700" kern="0" dirty="0">
                  <a:solidFill>
                    <a:srgbClr val="666666"/>
                  </a:solidFill>
                  <a:ea typeface="Arial Unicode MS" pitchFamily="34" charset="-128"/>
                  <a:cs typeface="Arial Unicode MS" pitchFamily="34" charset="-128"/>
                </a:endParaRPr>
              </a:p>
            </p:txBody>
          </p:sp>
        </p:grpSp>
        <p:grpSp>
          <p:nvGrpSpPr>
            <p:cNvPr id="211" name="Group 210"/>
            <p:cNvGrpSpPr/>
            <p:nvPr/>
          </p:nvGrpSpPr>
          <p:grpSpPr>
            <a:xfrm>
              <a:off x="949238" y="3119602"/>
              <a:ext cx="4513942" cy="1176173"/>
              <a:chOff x="1378858" y="3119602"/>
              <a:chExt cx="4513942" cy="1176173"/>
            </a:xfrm>
          </p:grpSpPr>
          <p:cxnSp>
            <p:nvCxnSpPr>
              <p:cNvPr id="212" name="Straight Connector 211"/>
              <p:cNvCxnSpPr/>
              <p:nvPr/>
            </p:nvCxnSpPr>
            <p:spPr>
              <a:xfrm>
                <a:off x="1523246" y="4098242"/>
                <a:ext cx="692904" cy="197533"/>
              </a:xfrm>
              <a:prstGeom prst="line">
                <a:avLst/>
              </a:prstGeom>
              <a:ln w="6350">
                <a:solidFill>
                  <a:srgbClr val="B6D75C"/>
                </a:solidFill>
              </a:ln>
            </p:spPr>
            <p:style>
              <a:lnRef idx="1">
                <a:schemeClr val="accent1"/>
              </a:lnRef>
              <a:fillRef idx="0">
                <a:schemeClr val="accent1"/>
              </a:fillRef>
              <a:effectRef idx="0">
                <a:schemeClr val="accent1"/>
              </a:effectRef>
              <a:fontRef idx="minor">
                <a:schemeClr val="tx1"/>
              </a:fontRef>
            </p:style>
          </p:cxnSp>
          <p:sp>
            <p:nvSpPr>
              <p:cNvPr id="213" name="TextBox 212"/>
              <p:cNvSpPr txBox="1"/>
              <p:nvPr/>
            </p:nvSpPr>
            <p:spPr>
              <a:xfrm>
                <a:off x="3390900" y="3119602"/>
                <a:ext cx="4508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2.6B</a:t>
                </a:r>
                <a:endParaRPr lang="en-US" sz="700" kern="0" dirty="0">
                  <a:solidFill>
                    <a:srgbClr val="666666"/>
                  </a:solidFill>
                  <a:ea typeface="Arial Unicode MS" pitchFamily="34" charset="-128"/>
                  <a:cs typeface="Arial Unicode MS" pitchFamily="34" charset="-128"/>
                </a:endParaRPr>
              </a:p>
            </p:txBody>
          </p:sp>
          <p:cxnSp>
            <p:nvCxnSpPr>
              <p:cNvPr id="214" name="Straight Connector 213"/>
              <p:cNvCxnSpPr/>
              <p:nvPr/>
            </p:nvCxnSpPr>
            <p:spPr>
              <a:xfrm flipV="1">
                <a:off x="2217513" y="4089400"/>
                <a:ext cx="719362" cy="203576"/>
              </a:xfrm>
              <a:prstGeom prst="line">
                <a:avLst/>
              </a:prstGeom>
              <a:ln w="6350">
                <a:solidFill>
                  <a:srgbClr val="B6D75C"/>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flipV="1">
                <a:off x="2930525" y="3302002"/>
                <a:ext cx="670327" cy="793748"/>
              </a:xfrm>
              <a:prstGeom prst="line">
                <a:avLst/>
              </a:prstGeom>
              <a:ln w="6350">
                <a:solidFill>
                  <a:srgbClr val="B6D75C"/>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H="1" flipV="1">
                <a:off x="3590925" y="3302000"/>
                <a:ext cx="682625" cy="606425"/>
              </a:xfrm>
              <a:prstGeom prst="line">
                <a:avLst/>
              </a:prstGeom>
              <a:ln w="6350">
                <a:solidFill>
                  <a:srgbClr val="B6D75C"/>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H="1">
                <a:off x="4280678" y="3417289"/>
                <a:ext cx="700367" cy="495985"/>
              </a:xfrm>
              <a:prstGeom prst="line">
                <a:avLst/>
              </a:prstGeom>
              <a:ln w="6350">
                <a:solidFill>
                  <a:srgbClr val="B6D75C"/>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4981575" y="3419475"/>
                <a:ext cx="658639" cy="392126"/>
              </a:xfrm>
              <a:prstGeom prst="line">
                <a:avLst/>
              </a:prstGeom>
              <a:ln w="6350">
                <a:solidFill>
                  <a:srgbClr val="B6D75C"/>
                </a:solidFill>
              </a:ln>
            </p:spPr>
            <p:style>
              <a:lnRef idx="1">
                <a:schemeClr val="accent1"/>
              </a:lnRef>
              <a:fillRef idx="0">
                <a:schemeClr val="accent1"/>
              </a:fillRef>
              <a:effectRef idx="0">
                <a:schemeClr val="accent1"/>
              </a:effectRef>
              <a:fontRef idx="minor">
                <a:schemeClr val="tx1"/>
              </a:fontRef>
            </p:style>
          </p:cxnSp>
          <p:sp>
            <p:nvSpPr>
              <p:cNvPr id="219" name="TextBox 218"/>
              <p:cNvSpPr txBox="1"/>
              <p:nvPr/>
            </p:nvSpPr>
            <p:spPr>
              <a:xfrm>
                <a:off x="1378858" y="3933056"/>
                <a:ext cx="3556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1B</a:t>
                </a:r>
                <a:endParaRPr lang="en-US" sz="700" kern="0" dirty="0">
                  <a:solidFill>
                    <a:srgbClr val="666666"/>
                  </a:solidFill>
                  <a:ea typeface="Arial Unicode MS" pitchFamily="34" charset="-128"/>
                  <a:cs typeface="Arial Unicode MS" pitchFamily="34" charset="-128"/>
                </a:endParaRPr>
              </a:p>
            </p:txBody>
          </p:sp>
          <p:sp>
            <p:nvSpPr>
              <p:cNvPr id="220" name="TextBox 219"/>
              <p:cNvSpPr txBox="1"/>
              <p:nvPr/>
            </p:nvSpPr>
            <p:spPr>
              <a:xfrm>
                <a:off x="2058070" y="4083422"/>
                <a:ext cx="3556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.7B</a:t>
                </a:r>
                <a:endParaRPr lang="en-US" sz="700" kern="0" dirty="0">
                  <a:solidFill>
                    <a:srgbClr val="666666"/>
                  </a:solidFill>
                  <a:ea typeface="Arial Unicode MS" pitchFamily="34" charset="-128"/>
                  <a:cs typeface="Arial Unicode MS" pitchFamily="34" charset="-128"/>
                </a:endParaRPr>
              </a:p>
            </p:txBody>
          </p:sp>
          <p:sp>
            <p:nvSpPr>
              <p:cNvPr id="221" name="TextBox 220"/>
              <p:cNvSpPr txBox="1"/>
              <p:nvPr/>
            </p:nvSpPr>
            <p:spPr>
              <a:xfrm>
                <a:off x="2705070" y="3916040"/>
                <a:ext cx="355600" cy="169277"/>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600" kern="0" dirty="0">
                    <a:solidFill>
                      <a:srgbClr val="666666"/>
                    </a:solidFill>
                    <a:ea typeface="Arial Unicode MS" pitchFamily="34" charset="-128"/>
                    <a:cs typeface="Arial"/>
                  </a:rPr>
                  <a:t>1B</a:t>
                </a:r>
                <a:endParaRPr lang="en-US" sz="600" kern="0" dirty="0">
                  <a:solidFill>
                    <a:srgbClr val="666666"/>
                  </a:solidFill>
                  <a:ea typeface="Arial Unicode MS" pitchFamily="34" charset="-128"/>
                  <a:cs typeface="Arial Unicode MS" pitchFamily="34" charset="-128"/>
                </a:endParaRPr>
              </a:p>
            </p:txBody>
          </p:sp>
          <p:sp>
            <p:nvSpPr>
              <p:cNvPr id="222" name="TextBox 221"/>
              <p:cNvSpPr txBox="1"/>
              <p:nvPr/>
            </p:nvSpPr>
            <p:spPr>
              <a:xfrm>
                <a:off x="4072198" y="3625974"/>
                <a:ext cx="429952"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1.4B</a:t>
                </a:r>
                <a:endParaRPr lang="en-US" sz="700" kern="0" dirty="0">
                  <a:solidFill>
                    <a:srgbClr val="666666"/>
                  </a:solidFill>
                  <a:ea typeface="Arial Unicode MS" pitchFamily="34" charset="-128"/>
                  <a:cs typeface="Arial Unicode MS" pitchFamily="34" charset="-128"/>
                </a:endParaRPr>
              </a:p>
            </p:txBody>
          </p:sp>
          <p:sp>
            <p:nvSpPr>
              <p:cNvPr id="223" name="TextBox 222"/>
              <p:cNvSpPr txBox="1"/>
              <p:nvPr/>
            </p:nvSpPr>
            <p:spPr>
              <a:xfrm>
                <a:off x="4808766" y="3208722"/>
                <a:ext cx="355600" cy="268279"/>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2.4B</a:t>
                </a:r>
                <a:endParaRPr lang="en-US" sz="700" kern="0" dirty="0">
                  <a:solidFill>
                    <a:srgbClr val="666666"/>
                  </a:solidFill>
                  <a:ea typeface="Arial Unicode MS" pitchFamily="34" charset="-128"/>
                  <a:cs typeface="Arial Unicode MS" pitchFamily="34" charset="-128"/>
                </a:endParaRPr>
              </a:p>
            </p:txBody>
          </p:sp>
          <p:sp>
            <p:nvSpPr>
              <p:cNvPr id="224" name="TextBox 223"/>
              <p:cNvSpPr txBox="1"/>
              <p:nvPr/>
            </p:nvSpPr>
            <p:spPr>
              <a:xfrm>
                <a:off x="5493866" y="3619624"/>
                <a:ext cx="398934"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1.6B</a:t>
                </a:r>
                <a:endParaRPr lang="en-US" sz="700" kern="0" dirty="0">
                  <a:solidFill>
                    <a:srgbClr val="666666"/>
                  </a:solidFill>
                  <a:ea typeface="Arial Unicode MS" pitchFamily="34" charset="-128"/>
                  <a:cs typeface="Arial Unicode MS" pitchFamily="34" charset="-128"/>
                </a:endParaRPr>
              </a:p>
            </p:txBody>
          </p:sp>
        </p:grpSp>
      </p:grpSp>
      <p:grpSp>
        <p:nvGrpSpPr>
          <p:cNvPr id="149" name="Group 148"/>
          <p:cNvGrpSpPr/>
          <p:nvPr/>
        </p:nvGrpSpPr>
        <p:grpSpPr>
          <a:xfrm>
            <a:off x="7233044" y="3010256"/>
            <a:ext cx="1672700" cy="432321"/>
            <a:chOff x="6830579" y="2253380"/>
            <a:chExt cx="1514329" cy="391389"/>
          </a:xfrm>
        </p:grpSpPr>
        <p:pic>
          <p:nvPicPr>
            <p:cNvPr id="150" name="Picture 149"/>
            <p:cNvPicPr>
              <a:picLocks noChangeAspect="1"/>
            </p:cNvPicPr>
            <p:nvPr/>
          </p:nvPicPr>
          <p:blipFill>
            <a:blip r:embed="rId2"/>
            <a:stretch>
              <a:fillRect/>
            </a:stretch>
          </p:blipFill>
          <p:spPr>
            <a:xfrm rot="5400000">
              <a:off x="6830579" y="2258274"/>
              <a:ext cx="381000" cy="381000"/>
            </a:xfrm>
            <a:prstGeom prst="rect">
              <a:avLst/>
            </a:prstGeom>
          </p:spPr>
        </p:pic>
        <p:pic>
          <p:nvPicPr>
            <p:cNvPr id="151" name="Picture 150"/>
            <p:cNvPicPr>
              <a:picLocks noChangeAspect="1"/>
            </p:cNvPicPr>
            <p:nvPr/>
          </p:nvPicPr>
          <p:blipFill>
            <a:blip r:embed="rId3"/>
            <a:stretch>
              <a:fillRect/>
            </a:stretch>
          </p:blipFill>
          <p:spPr>
            <a:xfrm>
              <a:off x="7247186" y="2253380"/>
              <a:ext cx="381000" cy="381000"/>
            </a:xfrm>
            <a:prstGeom prst="rect">
              <a:avLst/>
            </a:prstGeom>
          </p:spPr>
        </p:pic>
        <p:pic>
          <p:nvPicPr>
            <p:cNvPr id="152" name="Picture 151"/>
            <p:cNvPicPr>
              <a:picLocks noChangeAspect="1"/>
            </p:cNvPicPr>
            <p:nvPr/>
          </p:nvPicPr>
          <p:blipFill>
            <a:blip r:embed="rId4"/>
            <a:stretch>
              <a:fillRect/>
            </a:stretch>
          </p:blipFill>
          <p:spPr>
            <a:xfrm>
              <a:off x="7587178" y="2263769"/>
              <a:ext cx="381000" cy="381000"/>
            </a:xfrm>
            <a:prstGeom prst="rect">
              <a:avLst/>
            </a:prstGeom>
          </p:spPr>
        </p:pic>
        <p:pic>
          <p:nvPicPr>
            <p:cNvPr id="153" name="Picture 152"/>
            <p:cNvPicPr>
              <a:picLocks noChangeAspect="1"/>
            </p:cNvPicPr>
            <p:nvPr/>
          </p:nvPicPr>
          <p:blipFill>
            <a:blip r:embed="rId5"/>
            <a:stretch>
              <a:fillRect/>
            </a:stretch>
          </p:blipFill>
          <p:spPr>
            <a:xfrm>
              <a:off x="7963908" y="2259142"/>
              <a:ext cx="381000" cy="381000"/>
            </a:xfrm>
            <a:prstGeom prst="rect">
              <a:avLst/>
            </a:prstGeom>
          </p:spPr>
        </p:pic>
      </p:grpSp>
      <p:grpSp>
        <p:nvGrpSpPr>
          <p:cNvPr id="349" name="Group 348"/>
          <p:cNvGrpSpPr/>
          <p:nvPr/>
        </p:nvGrpSpPr>
        <p:grpSpPr>
          <a:xfrm>
            <a:off x="230400" y="3003810"/>
            <a:ext cx="8668800" cy="528436"/>
            <a:chOff x="230400" y="2312073"/>
            <a:chExt cx="8668800" cy="528436"/>
          </a:xfrm>
        </p:grpSpPr>
        <p:cxnSp>
          <p:nvCxnSpPr>
            <p:cNvPr id="350" name="Straight Connector 349"/>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1629652"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352" name="TextBox 351"/>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Forecast by Date    </a:t>
              </a:r>
              <a:r>
                <a:rPr lang="en-US" sz="800" dirty="0">
                  <a:solidFill>
                    <a:srgbClr val="666666"/>
                  </a:solidFill>
                  <a:latin typeface="SAP-icons"/>
                </a:rPr>
                <a: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a:solidFill>
                  <a:srgbClr val="666666"/>
                </a:solidFill>
                <a:ea typeface="Arial Unicode MS" pitchFamily="34" charset="-128"/>
                <a:cs typeface="Arial Unicode MS" pitchFamily="34" charset="-128"/>
              </a:endParaRPr>
            </a:p>
          </p:txBody>
        </p:sp>
      </p:grpSp>
      <p:grpSp>
        <p:nvGrpSpPr>
          <p:cNvPr id="343" name="Group 342"/>
          <p:cNvGrpSpPr/>
          <p:nvPr/>
        </p:nvGrpSpPr>
        <p:grpSpPr>
          <a:xfrm>
            <a:off x="3030457" y="1601854"/>
            <a:ext cx="1332000" cy="1264130"/>
            <a:chOff x="3030457" y="1592263"/>
            <a:chExt cx="1332000" cy="1264130"/>
          </a:xfrm>
        </p:grpSpPr>
        <p:sp>
          <p:nvSpPr>
            <p:cNvPr id="353" name="Rounded Rectangle 352" hidden="1"/>
            <p:cNvSpPr/>
            <p:nvPr/>
          </p:nvSpPr>
          <p:spPr bwMode="gray">
            <a:xfrm>
              <a:off x="3030459" y="159618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354" name="TextBox 353"/>
            <p:cNvSpPr txBox="1"/>
            <p:nvPr/>
          </p:nvSpPr>
          <p:spPr>
            <a:xfrm>
              <a:off x="3030457" y="1592263"/>
              <a:ext cx="1332000" cy="780589"/>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This is the Headline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This is the </a:t>
              </a:r>
              <a:r>
                <a:rPr lang="en-US" sz="900" kern="0" dirty="0" err="1">
                  <a:solidFill>
                    <a:srgbClr val="666666"/>
                  </a:solidFill>
                  <a:ea typeface="Arial Unicode MS" pitchFamily="34" charset="-128"/>
                  <a:cs typeface="Arial Unicode MS" pitchFamily="34" charset="-128"/>
                </a:rPr>
                <a:t>Subheadline</a:t>
              </a:r>
              <a:endParaRPr lang="en-US" sz="900" kern="0" dirty="0">
                <a:solidFill>
                  <a:srgbClr val="666666"/>
                </a:solidFill>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grpSp>
          <p:nvGrpSpPr>
            <p:cNvPr id="355" name="Group 354"/>
            <p:cNvGrpSpPr/>
            <p:nvPr/>
          </p:nvGrpSpPr>
          <p:grpSpPr>
            <a:xfrm>
              <a:off x="3030459" y="2087495"/>
              <a:ext cx="1327247" cy="671503"/>
              <a:chOff x="5569983" y="3137984"/>
              <a:chExt cx="1627000" cy="814877"/>
            </a:xfrm>
          </p:grpSpPr>
          <p:sp>
            <p:nvSpPr>
              <p:cNvPr id="357" name="TextBox 356"/>
              <p:cNvSpPr txBox="1"/>
              <p:nvPr/>
            </p:nvSpPr>
            <p:spPr>
              <a:xfrm>
                <a:off x="5569983" y="3655569"/>
                <a:ext cx="571584" cy="168070"/>
              </a:xfrm>
              <a:prstGeom prst="rect">
                <a:avLst/>
              </a:prstGeom>
              <a:noFill/>
            </p:spPr>
            <p:txBody>
              <a:bodyPr wrap="square" lIns="72000" tIns="0" rIns="0" bIns="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June 1</a:t>
                </a:r>
              </a:p>
            </p:txBody>
          </p:sp>
          <p:sp>
            <p:nvSpPr>
              <p:cNvPr id="358" name="TextBox 357"/>
              <p:cNvSpPr txBox="1"/>
              <p:nvPr/>
            </p:nvSpPr>
            <p:spPr>
              <a:xfrm>
                <a:off x="5569984" y="3137984"/>
                <a:ext cx="636661" cy="168072"/>
              </a:xfrm>
              <a:prstGeom prst="rect">
                <a:avLst/>
              </a:prstGeom>
              <a:noFill/>
            </p:spPr>
            <p:txBody>
              <a:bodyPr wrap="square" lIns="72000" tIns="0" rIns="0" bIns="0" rtlCol="0">
                <a:spAutoFit/>
              </a:bodyPr>
              <a:lstStyle/>
              <a:p>
                <a:pPr fontAlgn="base">
                  <a:spcBef>
                    <a:spcPct val="50000"/>
                  </a:spcBef>
                  <a:spcAft>
                    <a:spcPct val="0"/>
                  </a:spcAft>
                  <a:buClr>
                    <a:srgbClr val="F0AB00"/>
                  </a:buClr>
                  <a:buSzPct val="80000"/>
                </a:pPr>
                <a:r>
                  <a:rPr lang="en-US" sz="900" kern="0" dirty="0">
                    <a:solidFill>
                      <a:srgbClr val="007833"/>
                    </a:solidFill>
                    <a:ea typeface="Arial Unicode MS" pitchFamily="34" charset="-128"/>
                    <a:cs typeface="Arial Unicode MS" pitchFamily="34" charset="-128"/>
                  </a:rPr>
                  <a:t>0 M</a:t>
                </a:r>
              </a:p>
            </p:txBody>
          </p:sp>
          <p:sp>
            <p:nvSpPr>
              <p:cNvPr id="359" name="TextBox 358"/>
              <p:cNvSpPr txBox="1"/>
              <p:nvPr/>
            </p:nvSpPr>
            <p:spPr>
              <a:xfrm>
                <a:off x="6749695" y="3137986"/>
                <a:ext cx="443041" cy="168072"/>
              </a:xfrm>
              <a:prstGeom prst="rect">
                <a:avLst/>
              </a:prstGeom>
              <a:noFill/>
            </p:spPr>
            <p:txBody>
              <a:bodyPr wrap="square" lIns="0" tIns="0" rIns="72000" bIns="0" rtlCol="0">
                <a:spAutoFit/>
              </a:bodyPr>
              <a:lstStyle/>
              <a:p>
                <a:pPr algn="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80 M</a:t>
                </a:r>
              </a:p>
            </p:txBody>
          </p:sp>
          <p:sp>
            <p:nvSpPr>
              <p:cNvPr id="360" name="TextBox 359"/>
              <p:cNvSpPr txBox="1"/>
              <p:nvPr/>
            </p:nvSpPr>
            <p:spPr>
              <a:xfrm>
                <a:off x="6595639" y="3654068"/>
                <a:ext cx="601344" cy="298793"/>
              </a:xfrm>
              <a:prstGeom prst="rect">
                <a:avLst/>
              </a:prstGeom>
              <a:noFill/>
            </p:spPr>
            <p:txBody>
              <a:bodyPr wrap="square" lIns="0" tIns="0" rIns="72000" bIns="0" rtlCol="0">
                <a:spAutoFit/>
              </a:bodyPr>
              <a:lstStyle/>
              <a:p>
                <a:pPr algn="r" fontAlgn="base">
                  <a:spcAft>
                    <a:spcPct val="0"/>
                  </a:spcAft>
                  <a:buClr>
                    <a:srgbClr val="F0AB00"/>
                  </a:buClr>
                  <a:buSzPct val="80000"/>
                </a:pPr>
                <a:r>
                  <a:rPr lang="en-US" sz="900" kern="0" dirty="0">
                    <a:solidFill>
                      <a:srgbClr val="666666"/>
                    </a:solidFill>
                    <a:ea typeface="Arial Unicode MS" pitchFamily="34" charset="-128"/>
                    <a:cs typeface="Arial Unicode MS" pitchFamily="34" charset="-128"/>
                  </a:rPr>
                  <a:t>June 30</a:t>
                </a:r>
              </a:p>
              <a:p>
                <a:pPr algn="r" fontAlgn="base">
                  <a:spcAft>
                    <a:spcPct val="0"/>
                  </a:spcAft>
                  <a:buClr>
                    <a:srgbClr val="F0AB00"/>
                  </a:buClr>
                  <a:buSzPct val="80000"/>
                </a:pPr>
                <a:endParaRPr lang="en-US" sz="700" kern="0" dirty="0">
                  <a:solidFill>
                    <a:srgbClr val="666666"/>
                  </a:solidFill>
                  <a:ea typeface="Arial Unicode MS" pitchFamily="34" charset="-128"/>
                  <a:cs typeface="Arial Unicode MS" pitchFamily="34" charset="-128"/>
                </a:endParaRPr>
              </a:p>
            </p:txBody>
          </p:sp>
          <p:grpSp>
            <p:nvGrpSpPr>
              <p:cNvPr id="361" name="Group 360"/>
              <p:cNvGrpSpPr/>
              <p:nvPr/>
            </p:nvGrpSpPr>
            <p:grpSpPr>
              <a:xfrm>
                <a:off x="5640537" y="3297551"/>
                <a:ext cx="1476420" cy="350927"/>
                <a:chOff x="5640537" y="3297551"/>
                <a:chExt cx="1476420" cy="350927"/>
              </a:xfrm>
            </p:grpSpPr>
            <p:sp>
              <p:nvSpPr>
                <p:cNvPr id="362" name="Rectangle 361"/>
                <p:cNvSpPr/>
                <p:nvPr/>
              </p:nvSpPr>
              <p:spPr bwMode="gray">
                <a:xfrm>
                  <a:off x="5640537" y="3297551"/>
                  <a:ext cx="1476420" cy="350927"/>
                </a:xfrm>
                <a:prstGeom prst="rect">
                  <a:avLst/>
                </a:prstGeom>
                <a:solidFill>
                  <a:srgbClr val="9FCA9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63" name="Freeform 362"/>
                <p:cNvSpPr/>
                <p:nvPr/>
              </p:nvSpPr>
              <p:spPr bwMode="gray">
                <a:xfrm>
                  <a:off x="5648325" y="3307573"/>
                  <a:ext cx="1466850" cy="338137"/>
                </a:xfrm>
                <a:custGeom>
                  <a:avLst/>
                  <a:gdLst>
                    <a:gd name="connsiteX0" fmla="*/ 0 w 1466850"/>
                    <a:gd name="connsiteY0" fmla="*/ 338137 h 338137"/>
                    <a:gd name="connsiteX1" fmla="*/ 366712 w 1466850"/>
                    <a:gd name="connsiteY1" fmla="*/ 228600 h 338137"/>
                    <a:gd name="connsiteX2" fmla="*/ 1097756 w 1466850"/>
                    <a:gd name="connsiteY2" fmla="*/ 142875 h 338137"/>
                    <a:gd name="connsiteX3" fmla="*/ 1466850 w 1466850"/>
                    <a:gd name="connsiteY3" fmla="*/ 0 h 338137"/>
                    <a:gd name="connsiteX4" fmla="*/ 1466850 w 1466850"/>
                    <a:gd name="connsiteY4" fmla="*/ 338137 h 338137"/>
                    <a:gd name="connsiteX5" fmla="*/ 0 w 1466850"/>
                    <a:gd name="connsiteY5" fmla="*/ 338137 h 33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850" h="338137">
                      <a:moveTo>
                        <a:pt x="0" y="338137"/>
                      </a:moveTo>
                      <a:lnTo>
                        <a:pt x="366712" y="228600"/>
                      </a:lnTo>
                      <a:lnTo>
                        <a:pt x="1097756" y="142875"/>
                      </a:lnTo>
                      <a:lnTo>
                        <a:pt x="1466850" y="0"/>
                      </a:lnTo>
                      <a:lnTo>
                        <a:pt x="1466850" y="338137"/>
                      </a:lnTo>
                      <a:lnTo>
                        <a:pt x="0" y="338137"/>
                      </a:lnTo>
                      <a:close/>
                    </a:path>
                  </a:pathLst>
                </a:custGeom>
                <a:solidFill>
                  <a:srgbClr val="EDB17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64" name="Freeform 363"/>
                <p:cNvSpPr/>
                <p:nvPr/>
              </p:nvSpPr>
              <p:spPr bwMode="gray">
                <a:xfrm>
                  <a:off x="5645944" y="3317099"/>
                  <a:ext cx="1466850" cy="326232"/>
                </a:xfrm>
                <a:custGeom>
                  <a:avLst/>
                  <a:gdLst>
                    <a:gd name="connsiteX0" fmla="*/ 0 w 1466850"/>
                    <a:gd name="connsiteY0" fmla="*/ 326232 h 326232"/>
                    <a:gd name="connsiteX1" fmla="*/ 390525 w 1466850"/>
                    <a:gd name="connsiteY1" fmla="*/ 278607 h 326232"/>
                    <a:gd name="connsiteX2" fmla="*/ 1181100 w 1466850"/>
                    <a:gd name="connsiteY2" fmla="*/ 211932 h 326232"/>
                    <a:gd name="connsiteX3" fmla="*/ 1466850 w 1466850"/>
                    <a:gd name="connsiteY3" fmla="*/ 0 h 326232"/>
                    <a:gd name="connsiteX4" fmla="*/ 1464469 w 1466850"/>
                    <a:gd name="connsiteY4" fmla="*/ 326232 h 326232"/>
                    <a:gd name="connsiteX5" fmla="*/ 0 w 1466850"/>
                    <a:gd name="connsiteY5" fmla="*/ 326232 h 3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850" h="326232">
                      <a:moveTo>
                        <a:pt x="0" y="326232"/>
                      </a:moveTo>
                      <a:lnTo>
                        <a:pt x="390525" y="278607"/>
                      </a:lnTo>
                      <a:lnTo>
                        <a:pt x="1181100" y="211932"/>
                      </a:lnTo>
                      <a:lnTo>
                        <a:pt x="1466850" y="0"/>
                      </a:lnTo>
                      <a:cubicBezTo>
                        <a:pt x="1466056" y="108744"/>
                        <a:pt x="1465263" y="217488"/>
                        <a:pt x="1464469" y="326232"/>
                      </a:cubicBezTo>
                      <a:lnTo>
                        <a:pt x="0" y="326232"/>
                      </a:lnTo>
                      <a:close/>
                    </a:path>
                  </a:pathLst>
                </a:custGeom>
                <a:solidFill>
                  <a:srgbClr val="E9707B"/>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65" name="Straight Connector 364"/>
                <p:cNvCxnSpPr/>
                <p:nvPr/>
              </p:nvCxnSpPr>
              <p:spPr>
                <a:xfrm flipV="1">
                  <a:off x="5651304" y="3598085"/>
                  <a:ext cx="388145" cy="42864"/>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V="1">
                  <a:off x="6036469" y="3586173"/>
                  <a:ext cx="790575" cy="11911"/>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flipV="1">
                  <a:off x="6827044" y="3429429"/>
                  <a:ext cx="284284" cy="156147"/>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a:stCxn id="364" idx="0"/>
                </p:cNvCxnSpPr>
                <p:nvPr/>
              </p:nvCxnSpPr>
              <p:spPr>
                <a:xfrm flipV="1">
                  <a:off x="5645944" y="3548910"/>
                  <a:ext cx="498705" cy="94422"/>
                </a:xfrm>
                <a:prstGeom prst="line">
                  <a:avLst/>
                </a:prstGeom>
                <a:ln w="9525" cap="flat" cmpd="sng">
                  <a:solidFill>
                    <a:schemeClr val="bg1"/>
                  </a:solidFill>
                  <a:prstDash val="solid"/>
                  <a:round/>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flipV="1">
                  <a:off x="6144649" y="3521907"/>
                  <a:ext cx="475603" cy="2699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V="1">
                  <a:off x="6620252" y="3313439"/>
                  <a:ext cx="492542" cy="20480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V="1">
                  <a:off x="6141567" y="3521907"/>
                  <a:ext cx="475603" cy="26999"/>
                </a:xfrm>
                <a:prstGeom prst="line">
                  <a:avLst/>
                </a:prstGeom>
                <a:ln w="9525" cap="flat">
                  <a:solidFill>
                    <a:srgbClr val="454545"/>
                  </a:solidFill>
                  <a:prstDash val="sysDot"/>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V="1">
                  <a:off x="6617170" y="3317099"/>
                  <a:ext cx="492542" cy="204809"/>
                </a:xfrm>
                <a:prstGeom prst="line">
                  <a:avLst/>
                </a:prstGeom>
                <a:ln w="9525" cap="sq">
                  <a:solidFill>
                    <a:srgbClr val="454545"/>
                  </a:solidFill>
                  <a:prstDash val="sysDot"/>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5650723" y="3548923"/>
                  <a:ext cx="498705" cy="94422"/>
                </a:xfrm>
                <a:prstGeom prst="line">
                  <a:avLst/>
                </a:prstGeom>
                <a:ln w="9525" cap="flat" cmpd="sng">
                  <a:solidFill>
                    <a:srgbClr val="454545"/>
                  </a:solidFill>
                  <a:prstDash val="sysDot"/>
                  <a:round/>
                </a:ln>
              </p:spPr>
              <p:style>
                <a:lnRef idx="1">
                  <a:schemeClr val="accent1"/>
                </a:lnRef>
                <a:fillRef idx="0">
                  <a:schemeClr val="accent1"/>
                </a:fillRef>
                <a:effectRef idx="0">
                  <a:schemeClr val="accent1"/>
                </a:effectRef>
                <a:fontRef idx="minor">
                  <a:schemeClr val="tx1"/>
                </a:fontRef>
              </p:style>
            </p:cxnSp>
          </p:grpSp>
        </p:grpSp>
        <p:sp>
          <p:nvSpPr>
            <p:cNvPr id="356" name="TextBox 355"/>
            <p:cNvSpPr txBox="1"/>
            <p:nvPr/>
          </p:nvSpPr>
          <p:spPr>
            <a:xfrm>
              <a:off x="3030458" y="2641555"/>
              <a:ext cx="1327245" cy="214838"/>
            </a:xfrm>
            <a:prstGeom prst="rect">
              <a:avLst/>
            </a:prstGeom>
            <a:noFill/>
          </p:spPr>
          <p:txBody>
            <a:bodyPr wrap="square" lIns="72000" tIns="396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a:t>
              </a:r>
            </a:p>
          </p:txBody>
        </p:sp>
      </p:grpSp>
      <p:cxnSp>
        <p:nvCxnSpPr>
          <p:cNvPr id="312" name="Straight Connector 311"/>
          <p:cNvCxnSpPr/>
          <p:nvPr/>
        </p:nvCxnSpPr>
        <p:spPr>
          <a:xfrm>
            <a:off x="2984435" y="1643785"/>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313" name="Group 312"/>
          <p:cNvGrpSpPr/>
          <p:nvPr/>
        </p:nvGrpSpPr>
        <p:grpSpPr>
          <a:xfrm>
            <a:off x="1623611" y="1603146"/>
            <a:ext cx="1323786" cy="1260406"/>
            <a:chOff x="1623611" y="1603146"/>
            <a:chExt cx="1323786" cy="1260406"/>
          </a:xfrm>
        </p:grpSpPr>
        <p:grpSp>
          <p:nvGrpSpPr>
            <p:cNvPr id="319" name="Group 318"/>
            <p:cNvGrpSpPr/>
            <p:nvPr/>
          </p:nvGrpSpPr>
          <p:grpSpPr>
            <a:xfrm>
              <a:off x="1623611" y="1603146"/>
              <a:ext cx="1323786" cy="1260406"/>
              <a:chOff x="6612399" y="1706157"/>
              <a:chExt cx="1323786" cy="1260406"/>
            </a:xfrm>
          </p:grpSpPr>
          <p:sp>
            <p:nvSpPr>
              <p:cNvPr id="333" name="Rounded Rectangle 332"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334" name="TextBox 333"/>
              <p:cNvSpPr txBox="1"/>
              <p:nvPr/>
            </p:nvSpPr>
            <p:spPr>
              <a:xfrm>
                <a:off x="6612399" y="1706157"/>
                <a:ext cx="1323786"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err="1">
                    <a:solidFill>
                      <a:srgbClr val="333333"/>
                    </a:solidFill>
                    <a:ea typeface="Arial Unicode MS" pitchFamily="34" charset="-128"/>
                    <a:cs typeface="Arial Unicode MS" pitchFamily="34" charset="-128"/>
                  </a:rPr>
                  <a:t>Culmulative</a:t>
                </a:r>
                <a:r>
                  <a:rPr lang="en-US" sz="1050" kern="0" dirty="0">
                    <a:solidFill>
                      <a:srgbClr val="333333"/>
                    </a:solidFill>
                    <a:ea typeface="Arial Unicode MS" pitchFamily="34" charset="-128"/>
                    <a:cs typeface="Arial Unicode MS" pitchFamily="34" charset="-128"/>
                  </a:rPr>
                  <a:t> Totals</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Expenses (M EUR)</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grpSp>
        <p:sp>
          <p:nvSpPr>
            <p:cNvPr id="320" name="TextBox 319"/>
            <p:cNvSpPr txBox="1"/>
            <p:nvPr/>
          </p:nvSpPr>
          <p:spPr>
            <a:xfrm>
              <a:off x="1623612" y="2650097"/>
              <a:ext cx="132378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Actual and Target</a:t>
              </a:r>
            </a:p>
          </p:txBody>
        </p:sp>
        <p:grpSp>
          <p:nvGrpSpPr>
            <p:cNvPr id="321" name="Group 320"/>
            <p:cNvGrpSpPr/>
            <p:nvPr/>
          </p:nvGrpSpPr>
          <p:grpSpPr>
            <a:xfrm>
              <a:off x="1667657" y="2049005"/>
              <a:ext cx="1233294" cy="652803"/>
              <a:chOff x="7388368" y="3090960"/>
              <a:chExt cx="1521208" cy="792192"/>
            </a:xfrm>
          </p:grpSpPr>
          <p:sp>
            <p:nvSpPr>
              <p:cNvPr id="322" name="Rectangle 321"/>
              <p:cNvSpPr/>
              <p:nvPr/>
            </p:nvSpPr>
            <p:spPr bwMode="gray">
              <a:xfrm>
                <a:off x="7768460" y="3484983"/>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23" name="Rectangle 322"/>
              <p:cNvSpPr/>
              <p:nvPr/>
            </p:nvSpPr>
            <p:spPr bwMode="gray">
              <a:xfrm>
                <a:off x="8527299" y="3489747"/>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24" name="Rectangle 323"/>
              <p:cNvSpPr/>
              <p:nvPr/>
            </p:nvSpPr>
            <p:spPr bwMode="gray">
              <a:xfrm>
                <a:off x="7410639" y="3436622"/>
                <a:ext cx="1476420" cy="112998"/>
              </a:xfrm>
              <a:prstGeom prst="rect">
                <a:avLst/>
              </a:prstGeom>
              <a:solidFill>
                <a:srgbClr val="D5DADC"/>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25" name="Rectangle 324"/>
              <p:cNvSpPr/>
              <p:nvPr/>
            </p:nvSpPr>
            <p:spPr bwMode="gray">
              <a:xfrm>
                <a:off x="7408377" y="3436620"/>
                <a:ext cx="878754" cy="106897"/>
              </a:xfrm>
              <a:prstGeom prst="rect">
                <a:avLst/>
              </a:prstGeom>
              <a:solidFill>
                <a:srgbClr val="F3B2B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26" name="TextBox 325"/>
              <p:cNvSpPr txBox="1"/>
              <p:nvPr/>
            </p:nvSpPr>
            <p:spPr>
              <a:xfrm>
                <a:off x="8136371" y="3090960"/>
                <a:ext cx="503174"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125</a:t>
                </a:r>
              </a:p>
            </p:txBody>
          </p:sp>
          <p:sp>
            <p:nvSpPr>
              <p:cNvPr id="327" name="TextBox 326"/>
              <p:cNvSpPr txBox="1"/>
              <p:nvPr/>
            </p:nvSpPr>
            <p:spPr>
              <a:xfrm>
                <a:off x="7825216" y="3603032"/>
                <a:ext cx="422472"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454545"/>
                    </a:solidFill>
                    <a:ea typeface="Arial Unicode MS" pitchFamily="34" charset="-128"/>
                    <a:cs typeface="Arial Unicode MS" pitchFamily="34" charset="-128"/>
                  </a:rPr>
                  <a:t>75</a:t>
                </a:r>
              </a:p>
            </p:txBody>
          </p:sp>
          <p:sp>
            <p:nvSpPr>
              <p:cNvPr id="328" name="Rectangle 327"/>
              <p:cNvSpPr/>
              <p:nvPr/>
            </p:nvSpPr>
            <p:spPr bwMode="gray">
              <a:xfrm>
                <a:off x="7415401" y="3437975"/>
                <a:ext cx="961838" cy="108000"/>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29" name="Rectangle 328"/>
              <p:cNvSpPr/>
              <p:nvPr/>
            </p:nvSpPr>
            <p:spPr bwMode="gray">
              <a:xfrm>
                <a:off x="7989645" y="3364516"/>
                <a:ext cx="25737" cy="259698"/>
              </a:xfrm>
              <a:prstGeom prst="rect">
                <a:avLst/>
              </a:prstGeom>
              <a:solidFill>
                <a:srgbClr val="454545"/>
              </a:solidFill>
              <a:ln w="6350" algn="ctr">
                <a:solidFill>
                  <a:schemeClr val="bg1"/>
                </a:solidFill>
                <a:miter lim="800000"/>
                <a:headEnd/>
                <a:tailEnd/>
              </a:ln>
            </p:spPr>
            <p:txBody>
              <a:bodyPr lIns="90000" tIns="72000" rIns="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30" name="Diamond 329"/>
              <p:cNvSpPr/>
              <p:nvPr/>
            </p:nvSpPr>
            <p:spPr bwMode="gray">
              <a:xfrm>
                <a:off x="7388368" y="3547498"/>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31" name="Diamond 330"/>
              <p:cNvSpPr/>
              <p:nvPr/>
            </p:nvSpPr>
            <p:spPr bwMode="gray">
              <a:xfrm>
                <a:off x="8855576" y="3552865"/>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32" name="Rectangle 331"/>
              <p:cNvSpPr/>
              <p:nvPr/>
            </p:nvSpPr>
            <p:spPr bwMode="gray">
              <a:xfrm>
                <a:off x="8358187" y="3333930"/>
                <a:ext cx="18000" cy="144000"/>
              </a:xfrm>
              <a:prstGeom prst="rect">
                <a:avLst/>
              </a:prstGeom>
              <a:solidFill>
                <a:srgbClr val="D3203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cxnSp>
        <p:nvCxnSpPr>
          <p:cNvPr id="335" name="Straight Connector 334"/>
          <p:cNvCxnSpPr/>
          <p:nvPr/>
        </p:nvCxnSpPr>
        <p:spPr>
          <a:xfrm>
            <a:off x="1581522" y="1641581"/>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336" name="Group 335"/>
          <p:cNvGrpSpPr/>
          <p:nvPr/>
        </p:nvGrpSpPr>
        <p:grpSpPr>
          <a:xfrm>
            <a:off x="211565" y="1600529"/>
            <a:ext cx="1334528" cy="1272212"/>
            <a:chOff x="6607751" y="3059546"/>
            <a:chExt cx="1334528" cy="1272212"/>
          </a:xfrm>
        </p:grpSpPr>
        <p:grpSp>
          <p:nvGrpSpPr>
            <p:cNvPr id="337" name="Group 336"/>
            <p:cNvGrpSpPr/>
            <p:nvPr/>
          </p:nvGrpSpPr>
          <p:grpSpPr>
            <a:xfrm>
              <a:off x="6607751" y="3059546"/>
              <a:ext cx="1334528" cy="1265141"/>
              <a:chOff x="6605180" y="1701422"/>
              <a:chExt cx="1334528" cy="1265141"/>
            </a:xfrm>
          </p:grpSpPr>
          <p:sp>
            <p:nvSpPr>
              <p:cNvPr id="340" name="Rounded Rectangle 339"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341" name="TextBox 340"/>
              <p:cNvSpPr txBox="1"/>
              <p:nvPr/>
            </p:nvSpPr>
            <p:spPr>
              <a:xfrm>
                <a:off x="6605180" y="1701422"/>
                <a:ext cx="1334528"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Gross Revenue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Global – Year to Date</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sp>
            <p:nvSpPr>
              <p:cNvPr id="342" name="TextBox 341"/>
              <p:cNvSpPr txBox="1"/>
              <p:nvPr/>
            </p:nvSpPr>
            <p:spPr>
              <a:xfrm>
                <a:off x="6613682" y="2329301"/>
                <a:ext cx="1319943" cy="480511"/>
              </a:xfrm>
              <a:prstGeom prst="rect">
                <a:avLst/>
              </a:prstGeom>
              <a:noFill/>
            </p:spPr>
            <p:txBody>
              <a:bodyPr wrap="square" rtlCol="0">
                <a:spAutoFit/>
              </a:bodyPr>
              <a:lstStyle/>
              <a:p>
                <a:pPr fontAlgn="base">
                  <a:spcBef>
                    <a:spcPct val="50000"/>
                  </a:spcBef>
                  <a:spcAft>
                    <a:spcPct val="0"/>
                  </a:spcAft>
                  <a:buClr>
                    <a:srgbClr val="F0AB00"/>
                  </a:buClr>
                  <a:buSzPct val="80000"/>
                </a:pPr>
                <a:endParaRPr lang="en-US" sz="3200" b="1" kern="0" dirty="0">
                  <a:solidFill>
                    <a:srgbClr val="808080"/>
                  </a:solidFill>
                  <a:ea typeface="Arial Unicode MS" pitchFamily="34" charset="-128"/>
                  <a:cs typeface="Arial"/>
                </a:endParaRPr>
              </a:p>
            </p:txBody>
          </p:sp>
        </p:grpSp>
        <p:sp>
          <p:nvSpPr>
            <p:cNvPr id="338" name="TextBox 337"/>
            <p:cNvSpPr txBox="1"/>
            <p:nvPr/>
          </p:nvSpPr>
          <p:spPr>
            <a:xfrm>
              <a:off x="6607751" y="3701219"/>
              <a:ext cx="1331006" cy="479235"/>
            </a:xfrm>
            <a:prstGeom prst="rect">
              <a:avLst/>
            </a:prstGeom>
            <a:noFill/>
          </p:spPr>
          <p:txBody>
            <a:bodyPr wrap="square" lIns="72000" tIns="46800" rIns="72000" bIns="46800" rtlCol="0">
              <a:spAutoFit/>
            </a:bodyPr>
            <a:lstStyle/>
            <a:p>
              <a:pPr algn="r" fontAlgn="base">
                <a:spcBef>
                  <a:spcPct val="50000"/>
                </a:spcBef>
                <a:spcAft>
                  <a:spcPct val="0"/>
                </a:spcAft>
                <a:buClr>
                  <a:srgbClr val="F0AB00"/>
                </a:buClr>
                <a:buSzPct val="80000"/>
              </a:pPr>
              <a:r>
                <a:rPr lang="en-US" sz="2500" kern="0" dirty="0">
                  <a:solidFill>
                    <a:srgbClr val="67B25C"/>
                  </a:solidFill>
                  <a:ea typeface="Arial Unicode MS" pitchFamily="34" charset="-128"/>
                  <a:cs typeface="Arial"/>
                </a:rPr>
                <a:t>348.2</a:t>
              </a:r>
              <a:r>
                <a:rPr lang="en-US" sz="1050" kern="0" dirty="0">
                  <a:solidFill>
                    <a:srgbClr val="67B25C"/>
                  </a:solidFill>
                  <a:ea typeface="Arial Unicode MS" pitchFamily="34" charset="-128"/>
                  <a:cs typeface="Arial"/>
                </a:rPr>
                <a:t> M  </a:t>
              </a:r>
            </a:p>
          </p:txBody>
        </p:sp>
        <p:sp>
          <p:nvSpPr>
            <p:cNvPr id="339" name="TextBox 338"/>
            <p:cNvSpPr txBox="1"/>
            <p:nvPr/>
          </p:nvSpPr>
          <p:spPr>
            <a:xfrm>
              <a:off x="6607751" y="4120555"/>
              <a:ext cx="1334527"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 Actual</a:t>
              </a:r>
            </a:p>
          </p:txBody>
        </p:sp>
      </p:grpSp>
      <p:grpSp>
        <p:nvGrpSpPr>
          <p:cNvPr id="344" name="Group 343"/>
          <p:cNvGrpSpPr/>
          <p:nvPr/>
        </p:nvGrpSpPr>
        <p:grpSpPr>
          <a:xfrm>
            <a:off x="10045" y="948096"/>
            <a:ext cx="9128480" cy="545042"/>
            <a:chOff x="160952" y="948096"/>
            <a:chExt cx="8975067" cy="545042"/>
          </a:xfrm>
        </p:grpSpPr>
        <p:sp>
          <p:nvSpPr>
            <p:cNvPr id="345" name="TextBox 344"/>
            <p:cNvSpPr txBox="1"/>
            <p:nvPr/>
          </p:nvSpPr>
          <p:spPr>
            <a:xfrm>
              <a:off x="7987641" y="963690"/>
              <a:ext cx="1148378" cy="246221"/>
            </a:xfrm>
            <a:prstGeom prst="rect">
              <a:avLst/>
            </a:prstGeom>
            <a:noFill/>
          </p:spPr>
          <p:txBody>
            <a:bodyPr wrap="square" lIns="0" tIns="0" rIns="234000" bIns="0" rtlCol="0">
              <a:spAutoFit/>
            </a:bodyPr>
            <a:lstStyle/>
            <a:p>
              <a:pPr algn="r" fontAlgn="base">
                <a:spcBef>
                  <a:spcPct val="50000"/>
                </a:spcBef>
                <a:spcAft>
                  <a:spcPct val="0"/>
                </a:spcAft>
                <a:buClr>
                  <a:srgbClr val="F0AB00"/>
                </a:buClr>
                <a:buSzPct val="80000"/>
              </a:pPr>
              <a:r>
                <a:rPr lang="en-US" sz="1600" dirty="0">
                  <a:solidFill>
                    <a:srgbClr val="444444"/>
                  </a:solidFill>
                  <a:latin typeface="Arial "/>
                  <a:ea typeface="Open Sans Condensed" pitchFamily="34" charset="0"/>
                  <a:cs typeface="Arial" pitchFamily="34" charset="0"/>
                </a:rPr>
                <a:t>18,385 M</a:t>
              </a:r>
            </a:p>
          </p:txBody>
        </p:sp>
        <p:sp>
          <p:nvSpPr>
            <p:cNvPr id="346" name="TextBox 345"/>
            <p:cNvSpPr txBox="1"/>
            <p:nvPr/>
          </p:nvSpPr>
          <p:spPr>
            <a:xfrm>
              <a:off x="160952" y="948096"/>
              <a:ext cx="2683088" cy="338554"/>
            </a:xfrm>
            <a:prstGeom prst="rect">
              <a:avLst/>
            </a:prstGeom>
            <a:noFill/>
          </p:spPr>
          <p:txBody>
            <a:bodyPr wrap="square" lIns="234000" rtlCol="0">
              <a:spAutoFit/>
            </a:bodyPr>
            <a:lstStyle/>
            <a:p>
              <a:pPr fontAlgn="base">
                <a:spcBef>
                  <a:spcPts val="840"/>
                </a:spcBef>
                <a:spcAft>
                  <a:spcPct val="0"/>
                </a:spcAft>
                <a:buClr>
                  <a:srgbClr val="F0AB00"/>
                </a:buClr>
                <a:buSzPct val="80000"/>
              </a:pPr>
              <a:r>
                <a:rPr lang="en-US" sz="1600" kern="0" dirty="0">
                  <a:solidFill>
                    <a:srgbClr val="333333"/>
                  </a:solidFill>
                  <a:ea typeface="Arial Unicode MS" pitchFamily="34" charset="-128"/>
                  <a:cs typeface="Arial Unicode MS" pitchFamily="34" charset="-128"/>
                </a:rPr>
                <a:t>Forecast in 7 Days (USD) </a:t>
              </a:r>
            </a:p>
          </p:txBody>
        </p:sp>
        <p:sp>
          <p:nvSpPr>
            <p:cNvPr id="347" name="TextBox 346"/>
            <p:cNvSpPr txBox="1"/>
            <p:nvPr/>
          </p:nvSpPr>
          <p:spPr>
            <a:xfrm>
              <a:off x="160952" y="1239222"/>
              <a:ext cx="1213320" cy="253916"/>
            </a:xfrm>
            <a:prstGeom prst="rect">
              <a:avLst/>
            </a:prstGeom>
            <a:noFill/>
          </p:spPr>
          <p:txBody>
            <a:bodyPr wrap="square" lIns="234000" rtlCol="0">
              <a:spAutoFit/>
            </a:bodyPr>
            <a:lstStyle/>
            <a:p>
              <a:pPr algn="just" fontAlgn="base">
                <a:spcBef>
                  <a:spcPct val="50000"/>
                </a:spcBef>
                <a:spcAft>
                  <a:spcPct val="0"/>
                </a:spcAft>
                <a:buClr>
                  <a:srgbClr val="F0AB00"/>
                </a:buClr>
                <a:buSzPct val="80000"/>
              </a:pPr>
              <a:r>
                <a:rPr lang="en-US" sz="1050" kern="0" dirty="0" err="1">
                  <a:solidFill>
                    <a:srgbClr val="666666"/>
                  </a:solidFill>
                  <a:ea typeface="Arial Unicode MS" pitchFamily="34" charset="-128"/>
                  <a:cs typeface="Arial Unicode MS" pitchFamily="34" charset="-128"/>
                </a:rPr>
                <a:t>Subheader</a:t>
              </a:r>
              <a:endParaRPr lang="en-US" sz="1050" kern="0" dirty="0">
                <a:solidFill>
                  <a:srgbClr val="666666"/>
                </a:solidFill>
                <a:ea typeface="Arial Unicode MS" pitchFamily="34" charset="-128"/>
                <a:cs typeface="Arial Unicode MS" pitchFamily="34" charset="-128"/>
              </a:endParaRPr>
            </a:p>
          </p:txBody>
        </p:sp>
        <p:sp>
          <p:nvSpPr>
            <p:cNvPr id="348" name="TextBox 347"/>
            <p:cNvSpPr txBox="1"/>
            <p:nvPr/>
          </p:nvSpPr>
          <p:spPr>
            <a:xfrm>
              <a:off x="8524556" y="1137454"/>
              <a:ext cx="611462" cy="230832"/>
            </a:xfrm>
            <a:prstGeom prst="rect">
              <a:avLst/>
            </a:prstGeom>
            <a:noFill/>
          </p:spPr>
          <p:txBody>
            <a:bodyPr wrap="square" rIns="234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a:t>
              </a:r>
            </a:p>
          </p:txBody>
        </p:sp>
      </p:grpSp>
      <p:grpSp>
        <p:nvGrpSpPr>
          <p:cNvPr id="264" name="Group 263"/>
          <p:cNvGrpSpPr/>
          <p:nvPr/>
        </p:nvGrpSpPr>
        <p:grpSpPr>
          <a:xfrm>
            <a:off x="-19900" y="502915"/>
            <a:ext cx="9131502" cy="221794"/>
            <a:chOff x="-19900" y="502915"/>
            <a:chExt cx="9131502" cy="221794"/>
          </a:xfrm>
        </p:grpSpPr>
        <p:sp>
          <p:nvSpPr>
            <p:cNvPr id="265" name="TextBox 264"/>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 </a:t>
              </a:r>
            </a:p>
          </p:txBody>
        </p:sp>
        <p:sp>
          <p:nvSpPr>
            <p:cNvPr id="266" name="TextBox 265"/>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sp>
          <p:nvSpPr>
            <p:cNvPr id="267" name="TextBox 266"/>
            <p:cNvSpPr txBox="1"/>
            <p:nvPr/>
          </p:nvSpPr>
          <p:spPr>
            <a:xfrm>
              <a:off x="3995363" y="523579"/>
              <a:ext cx="1070747" cy="15240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Liquidity Forecast</a:t>
              </a:r>
            </a:p>
          </p:txBody>
        </p:sp>
      </p:grpSp>
      <p:grpSp>
        <p:nvGrpSpPr>
          <p:cNvPr id="241" name="Group 240"/>
          <p:cNvGrpSpPr/>
          <p:nvPr/>
        </p:nvGrpSpPr>
        <p:grpSpPr>
          <a:xfrm>
            <a:off x="-7951" y="6448722"/>
            <a:ext cx="9168732" cy="447374"/>
            <a:chOff x="0" y="6448722"/>
            <a:chExt cx="9168732" cy="447374"/>
          </a:xfrm>
        </p:grpSpPr>
        <p:sp>
          <p:nvSpPr>
            <p:cNvPr id="242" name="Rectangle 241"/>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6" name="TextBox 245"/>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47" name="TextBox 246"/>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chemeClr val="bg1"/>
                  </a:solidFill>
                  <a:latin typeface="Arial" pitchFamily="34" charset="0"/>
                  <a:ea typeface="Open Sans" pitchFamily="34" charset="0"/>
                  <a:cs typeface="Arial" pitchFamily="34" charset="0"/>
                </a:rPr>
                <a:t>Open in</a:t>
              </a:r>
            </a:p>
          </p:txBody>
        </p:sp>
      </p:grpSp>
      <p:grpSp>
        <p:nvGrpSpPr>
          <p:cNvPr id="185" name="Group 184"/>
          <p:cNvGrpSpPr/>
          <p:nvPr/>
        </p:nvGrpSpPr>
        <p:grpSpPr>
          <a:xfrm>
            <a:off x="-5474" y="0"/>
            <a:ext cx="9149474" cy="423865"/>
            <a:chOff x="-5474" y="0"/>
            <a:chExt cx="9149474" cy="423865"/>
          </a:xfrm>
        </p:grpSpPr>
        <p:sp>
          <p:nvSpPr>
            <p:cNvPr id="188" name="Rectangle 187"/>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3" name="Straight Connector 252"/>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5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5" name="TextBox 254"/>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256" name="Straight Connector 255"/>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7" name="TextBox 256"/>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258" name="Rectangle 257"/>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TextBox 258"/>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60" name="TextBox 259"/>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61" name="Straight Connector 260"/>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37268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158" name="Rectangle 157"/>
          <p:cNvSpPr/>
          <p:nvPr/>
        </p:nvSpPr>
        <p:spPr bwMode="gray">
          <a:xfrm>
            <a:off x="234000" y="3011093"/>
            <a:ext cx="8672400" cy="3885003"/>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2" name="Rectangle 121"/>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59" name="Group 158"/>
          <p:cNvGrpSpPr/>
          <p:nvPr/>
        </p:nvGrpSpPr>
        <p:grpSpPr>
          <a:xfrm>
            <a:off x="0" y="787400"/>
            <a:ext cx="9145331" cy="2088000"/>
            <a:chOff x="0" y="787400"/>
            <a:chExt cx="9145331" cy="1485950"/>
          </a:xfrm>
        </p:grpSpPr>
        <p:sp>
          <p:nvSpPr>
            <p:cNvPr id="160" name="Rectangle 159"/>
            <p:cNvSpPr/>
            <p:nvPr/>
          </p:nvSpPr>
          <p:spPr bwMode="gray">
            <a:xfrm>
              <a:off x="0" y="787400"/>
              <a:ext cx="9138526" cy="148595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61" name="Straight Connector 160"/>
            <p:cNvCxnSpPr/>
            <p:nvPr/>
          </p:nvCxnSpPr>
          <p:spPr>
            <a:xfrm>
              <a:off x="1331" y="2272468"/>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p:nvGrpSpPr>
        <p:grpSpPr>
          <a:xfrm>
            <a:off x="5544236" y="3667691"/>
            <a:ext cx="2430171" cy="182101"/>
            <a:chOff x="6237226" y="2725323"/>
            <a:chExt cx="2430171" cy="182101"/>
          </a:xfrm>
        </p:grpSpPr>
        <p:sp>
          <p:nvSpPr>
            <p:cNvPr id="241" name="TextBox 240"/>
            <p:cNvSpPr txBox="1"/>
            <p:nvPr/>
          </p:nvSpPr>
          <p:spPr>
            <a:xfrm>
              <a:off x="6273448" y="2725323"/>
              <a:ext cx="2393949" cy="182101"/>
            </a:xfrm>
            <a:prstGeom prst="rect">
              <a:avLst/>
            </a:prstGeom>
            <a:noFill/>
          </p:spPr>
          <p:txBody>
            <a:bodyPr wrap="square" rtlCol="0">
              <a:spAutoFit/>
            </a:bodyPr>
            <a:lstStyle/>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 of </a:t>
              </a:r>
              <a:r>
                <a:rPr lang="en-US" sz="700" kern="0" dirty="0" err="1">
                  <a:solidFill>
                    <a:srgbClr val="666666"/>
                  </a:solidFill>
                  <a:ea typeface="Arial Unicode MS" pitchFamily="34" charset="-128"/>
                  <a:cs typeface="Arial"/>
                </a:rPr>
                <a:t>Pur</a:t>
              </a:r>
              <a:r>
                <a:rPr lang="en-US" sz="700" kern="0" dirty="0">
                  <a:solidFill>
                    <a:srgbClr val="666666"/>
                  </a:solidFill>
                  <a:ea typeface="Arial Unicode MS" pitchFamily="34" charset="-128"/>
                  <a:cs typeface="Arial"/>
                </a:rPr>
                <a:t>. Contr. Older than </a:t>
              </a:r>
              <a:r>
                <a:rPr lang="en-US" sz="700" kern="0" dirty="0" err="1">
                  <a:solidFill>
                    <a:srgbClr val="666666"/>
                  </a:solidFill>
                  <a:ea typeface="Arial Unicode MS" pitchFamily="34" charset="-128"/>
                  <a:cs typeface="Arial"/>
                </a:rPr>
                <a:t>Specfd</a:t>
              </a:r>
              <a:r>
                <a:rPr lang="en-US" sz="700" kern="0" dirty="0">
                  <a:solidFill>
                    <a:srgbClr val="666666"/>
                  </a:solidFill>
                  <a:ea typeface="Arial Unicode MS" pitchFamily="34" charset="-128"/>
                  <a:cs typeface="Arial"/>
                </a:rPr>
                <a:t> No. of Days</a:t>
              </a:r>
              <a:endParaRPr lang="en-US" sz="700" kern="0" dirty="0">
                <a:solidFill>
                  <a:srgbClr val="666666"/>
                </a:solidFill>
                <a:ea typeface="Arial Unicode MS" pitchFamily="34" charset="-128"/>
                <a:cs typeface="Arial Unicode MS" pitchFamily="34" charset="-128"/>
              </a:endParaRPr>
            </a:p>
          </p:txBody>
        </p:sp>
        <p:sp>
          <p:nvSpPr>
            <p:cNvPr id="242" name="Oval 241"/>
            <p:cNvSpPr/>
            <p:nvPr/>
          </p:nvSpPr>
          <p:spPr bwMode="gray">
            <a:xfrm>
              <a:off x="6237226" y="2769430"/>
              <a:ext cx="82558" cy="82558"/>
            </a:xfrm>
            <a:prstGeom prst="ellipse">
              <a:avLst/>
            </a:prstGeom>
            <a:solidFill>
              <a:srgbClr val="5AB8E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solidFill>
                    <a:schemeClr val="tx1"/>
                  </a:solidFill>
                </a:ln>
                <a:effectLst/>
                <a:uLnTx/>
                <a:uFillTx/>
                <a:ea typeface="Arial Unicode MS" pitchFamily="34" charset="-128"/>
                <a:cs typeface="Arial Unicode MS" pitchFamily="34" charset="-128"/>
              </a:endParaRPr>
            </a:p>
          </p:txBody>
        </p:sp>
      </p:grpSp>
      <p:grpSp>
        <p:nvGrpSpPr>
          <p:cNvPr id="10" name="Group 9"/>
          <p:cNvGrpSpPr/>
          <p:nvPr/>
        </p:nvGrpSpPr>
        <p:grpSpPr>
          <a:xfrm>
            <a:off x="14882" y="3661864"/>
            <a:ext cx="5197475" cy="2710657"/>
            <a:chOff x="14882" y="2988108"/>
            <a:chExt cx="5197475" cy="3277748"/>
          </a:xfrm>
        </p:grpSpPr>
        <p:grpSp>
          <p:nvGrpSpPr>
            <p:cNvPr id="243" name="Group 242"/>
            <p:cNvGrpSpPr/>
            <p:nvPr/>
          </p:nvGrpSpPr>
          <p:grpSpPr>
            <a:xfrm>
              <a:off x="14882" y="2988108"/>
              <a:ext cx="5197475" cy="3108578"/>
              <a:chOff x="736600" y="2801520"/>
              <a:chExt cx="5197475" cy="3108578"/>
            </a:xfrm>
          </p:grpSpPr>
          <p:grpSp>
            <p:nvGrpSpPr>
              <p:cNvPr id="244" name="Group 243"/>
              <p:cNvGrpSpPr/>
              <p:nvPr/>
            </p:nvGrpSpPr>
            <p:grpSpPr>
              <a:xfrm>
                <a:off x="736600" y="2801520"/>
                <a:ext cx="586858" cy="3108578"/>
                <a:chOff x="736600" y="2801520"/>
                <a:chExt cx="586858" cy="3108578"/>
              </a:xfrm>
            </p:grpSpPr>
            <p:sp>
              <p:nvSpPr>
                <p:cNvPr id="252" name="TextBox 251"/>
                <p:cNvSpPr txBox="1"/>
                <p:nvPr/>
              </p:nvSpPr>
              <p:spPr>
                <a:xfrm>
                  <a:off x="736600" y="2801520"/>
                  <a:ext cx="5842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3.5</a:t>
                  </a:r>
                  <a:endParaRPr lang="en-US" sz="700" kern="0" dirty="0">
                    <a:solidFill>
                      <a:srgbClr val="666666"/>
                    </a:solidFill>
                    <a:ea typeface="Arial Unicode MS" pitchFamily="34" charset="-128"/>
                    <a:cs typeface="Arial Unicode MS" pitchFamily="34" charset="-128"/>
                  </a:endParaRPr>
                </a:p>
              </p:txBody>
            </p:sp>
            <p:sp>
              <p:nvSpPr>
                <p:cNvPr id="253" name="TextBox 252"/>
                <p:cNvSpPr txBox="1"/>
                <p:nvPr/>
              </p:nvSpPr>
              <p:spPr>
                <a:xfrm>
                  <a:off x="736600" y="3373026"/>
                  <a:ext cx="5842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3</a:t>
                  </a:r>
                  <a:endParaRPr lang="en-US" sz="700" kern="0" dirty="0">
                    <a:solidFill>
                      <a:srgbClr val="666666"/>
                    </a:solidFill>
                    <a:ea typeface="Arial Unicode MS" pitchFamily="34" charset="-128"/>
                    <a:cs typeface="Arial Unicode MS" pitchFamily="34" charset="-128"/>
                  </a:endParaRPr>
                </a:p>
              </p:txBody>
            </p:sp>
            <p:sp>
              <p:nvSpPr>
                <p:cNvPr id="254" name="TextBox 253"/>
                <p:cNvSpPr txBox="1"/>
                <p:nvPr/>
              </p:nvSpPr>
              <p:spPr>
                <a:xfrm>
                  <a:off x="736600" y="3965704"/>
                  <a:ext cx="584200" cy="182103"/>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2.5</a:t>
                  </a:r>
                  <a:endParaRPr lang="en-US" sz="700" kern="0" dirty="0">
                    <a:solidFill>
                      <a:srgbClr val="666666"/>
                    </a:solidFill>
                    <a:ea typeface="Arial Unicode MS" pitchFamily="34" charset="-128"/>
                    <a:cs typeface="Arial Unicode MS" pitchFamily="34" charset="-128"/>
                  </a:endParaRPr>
                </a:p>
              </p:txBody>
            </p:sp>
            <p:sp>
              <p:nvSpPr>
                <p:cNvPr id="255" name="TextBox 254"/>
                <p:cNvSpPr txBox="1"/>
                <p:nvPr/>
              </p:nvSpPr>
              <p:spPr>
                <a:xfrm>
                  <a:off x="736600" y="4566821"/>
                  <a:ext cx="584200" cy="182103"/>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a:t>
                  </a:r>
                  <a:endParaRPr lang="en-US" sz="700" kern="0" dirty="0">
                    <a:solidFill>
                      <a:srgbClr val="666666"/>
                    </a:solidFill>
                    <a:ea typeface="Arial Unicode MS" pitchFamily="34" charset="-128"/>
                    <a:cs typeface="Arial Unicode MS" pitchFamily="34" charset="-128"/>
                  </a:endParaRPr>
                </a:p>
              </p:txBody>
            </p:sp>
            <p:sp>
              <p:nvSpPr>
                <p:cNvPr id="270" name="TextBox 269"/>
                <p:cNvSpPr txBox="1"/>
                <p:nvPr/>
              </p:nvSpPr>
              <p:spPr>
                <a:xfrm>
                  <a:off x="736600" y="5131975"/>
                  <a:ext cx="584200" cy="182103"/>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1.5</a:t>
                  </a:r>
                  <a:endParaRPr lang="en-US" sz="700" kern="0" dirty="0">
                    <a:solidFill>
                      <a:srgbClr val="666666"/>
                    </a:solidFill>
                    <a:ea typeface="Arial Unicode MS" pitchFamily="34" charset="-128"/>
                    <a:cs typeface="Arial Unicode MS" pitchFamily="34" charset="-128"/>
                  </a:endParaRPr>
                </a:p>
              </p:txBody>
            </p:sp>
            <p:sp>
              <p:nvSpPr>
                <p:cNvPr id="296" name="TextBox 295"/>
                <p:cNvSpPr txBox="1"/>
                <p:nvPr/>
              </p:nvSpPr>
              <p:spPr>
                <a:xfrm>
                  <a:off x="739258" y="5727995"/>
                  <a:ext cx="584200" cy="182103"/>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a:t>
                  </a:r>
                  <a:endParaRPr lang="en-US" sz="700" kern="0" dirty="0">
                    <a:solidFill>
                      <a:srgbClr val="666666"/>
                    </a:solidFill>
                    <a:ea typeface="Arial Unicode MS" pitchFamily="34" charset="-128"/>
                    <a:cs typeface="Arial Unicode MS" pitchFamily="34" charset="-128"/>
                  </a:endParaRPr>
                </a:p>
              </p:txBody>
            </p:sp>
          </p:grpSp>
          <p:grpSp>
            <p:nvGrpSpPr>
              <p:cNvPr id="245" name="Group 244"/>
              <p:cNvGrpSpPr/>
              <p:nvPr/>
            </p:nvGrpSpPr>
            <p:grpSpPr>
              <a:xfrm>
                <a:off x="1301750" y="2907771"/>
                <a:ext cx="4632325" cy="2943226"/>
                <a:chOff x="1301750" y="2907771"/>
                <a:chExt cx="4632325" cy="2943226"/>
              </a:xfrm>
            </p:grpSpPr>
            <p:cxnSp>
              <p:nvCxnSpPr>
                <p:cNvPr id="246" name="Straight Connector 245"/>
                <p:cNvCxnSpPr/>
                <p:nvPr/>
              </p:nvCxnSpPr>
              <p:spPr>
                <a:xfrm>
                  <a:off x="1301750" y="2907771"/>
                  <a:ext cx="46037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301750" y="3500438"/>
                  <a:ext cx="46037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1301750" y="4084638"/>
                  <a:ext cx="4622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1311275" y="4699530"/>
                  <a:ext cx="4622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1346200" y="5261505"/>
                  <a:ext cx="4587875"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a:off x="1301750" y="5850997"/>
                  <a:ext cx="46037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675282" y="6083755"/>
              <a:ext cx="4425950" cy="182101"/>
              <a:chOff x="675282" y="6083755"/>
              <a:chExt cx="4425950" cy="182101"/>
            </a:xfrm>
          </p:grpSpPr>
          <p:sp>
            <p:nvSpPr>
              <p:cNvPr id="313" name="TextBox 312"/>
              <p:cNvSpPr txBox="1"/>
              <p:nvPr/>
            </p:nvSpPr>
            <p:spPr>
              <a:xfrm>
                <a:off x="675282" y="6083755"/>
                <a:ext cx="577849"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20140129</a:t>
                </a:r>
                <a:endParaRPr lang="en-US" sz="700" kern="0" dirty="0">
                  <a:solidFill>
                    <a:srgbClr val="666666"/>
                  </a:solidFill>
                  <a:ea typeface="Arial Unicode MS" pitchFamily="34" charset="-128"/>
                  <a:cs typeface="Arial Unicode MS" pitchFamily="34" charset="-128"/>
                </a:endParaRPr>
              </a:p>
            </p:txBody>
          </p:sp>
          <p:sp>
            <p:nvSpPr>
              <p:cNvPr id="314" name="TextBox 313"/>
              <p:cNvSpPr txBox="1"/>
              <p:nvPr/>
            </p:nvSpPr>
            <p:spPr>
              <a:xfrm>
                <a:off x="1437282" y="6083755"/>
                <a:ext cx="6159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20140130</a:t>
                </a:r>
                <a:endParaRPr lang="en-US" sz="700" kern="0" dirty="0">
                  <a:solidFill>
                    <a:srgbClr val="666666"/>
                  </a:solidFill>
                  <a:ea typeface="Arial Unicode MS" pitchFamily="34" charset="-128"/>
                  <a:cs typeface="Arial Unicode MS" pitchFamily="34" charset="-128"/>
                </a:endParaRPr>
              </a:p>
            </p:txBody>
          </p:sp>
          <p:sp>
            <p:nvSpPr>
              <p:cNvPr id="315" name="TextBox 314"/>
              <p:cNvSpPr txBox="1"/>
              <p:nvPr/>
            </p:nvSpPr>
            <p:spPr>
              <a:xfrm>
                <a:off x="2211982" y="6083755"/>
                <a:ext cx="5842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20140131</a:t>
                </a:r>
                <a:endParaRPr lang="en-US" sz="700" kern="0" dirty="0">
                  <a:solidFill>
                    <a:srgbClr val="666666"/>
                  </a:solidFill>
                  <a:ea typeface="Arial Unicode MS" pitchFamily="34" charset="-128"/>
                  <a:cs typeface="Arial Unicode MS" pitchFamily="34" charset="-128"/>
                </a:endParaRPr>
              </a:p>
            </p:txBody>
          </p:sp>
          <p:sp>
            <p:nvSpPr>
              <p:cNvPr id="317" name="TextBox 316"/>
              <p:cNvSpPr txBox="1"/>
              <p:nvPr/>
            </p:nvSpPr>
            <p:spPr>
              <a:xfrm>
                <a:off x="2948582" y="6083755"/>
                <a:ext cx="6159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20140201</a:t>
                </a:r>
                <a:endParaRPr lang="en-US" sz="700" kern="0" dirty="0">
                  <a:solidFill>
                    <a:srgbClr val="666666"/>
                  </a:solidFill>
                  <a:ea typeface="Arial Unicode MS" pitchFamily="34" charset="-128"/>
                  <a:cs typeface="Arial Unicode MS" pitchFamily="34" charset="-128"/>
                </a:endParaRPr>
              </a:p>
            </p:txBody>
          </p:sp>
          <p:sp>
            <p:nvSpPr>
              <p:cNvPr id="316" name="TextBox 315"/>
              <p:cNvSpPr txBox="1"/>
              <p:nvPr/>
            </p:nvSpPr>
            <p:spPr>
              <a:xfrm>
                <a:off x="3710582" y="6083755"/>
                <a:ext cx="6604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20140202</a:t>
                </a:r>
                <a:endParaRPr lang="en-US" sz="700" kern="0" dirty="0">
                  <a:solidFill>
                    <a:srgbClr val="666666"/>
                  </a:solidFill>
                  <a:ea typeface="Arial Unicode MS" pitchFamily="34" charset="-128"/>
                  <a:cs typeface="Arial Unicode MS" pitchFamily="34" charset="-128"/>
                </a:endParaRPr>
              </a:p>
            </p:txBody>
          </p:sp>
          <p:sp>
            <p:nvSpPr>
              <p:cNvPr id="318" name="TextBox 317"/>
              <p:cNvSpPr txBox="1"/>
              <p:nvPr/>
            </p:nvSpPr>
            <p:spPr>
              <a:xfrm>
                <a:off x="4504332" y="6083755"/>
                <a:ext cx="5969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20140203</a:t>
                </a:r>
                <a:endParaRPr lang="en-US" sz="700" kern="0" dirty="0">
                  <a:solidFill>
                    <a:srgbClr val="666666"/>
                  </a:solidFill>
                  <a:ea typeface="Arial Unicode MS" pitchFamily="34" charset="-128"/>
                  <a:cs typeface="Arial Unicode MS" pitchFamily="34" charset="-128"/>
                </a:endParaRPr>
              </a:p>
            </p:txBody>
          </p:sp>
        </p:grpSp>
        <p:grpSp>
          <p:nvGrpSpPr>
            <p:cNvPr id="7" name="Group 6"/>
            <p:cNvGrpSpPr/>
            <p:nvPr/>
          </p:nvGrpSpPr>
          <p:grpSpPr>
            <a:xfrm>
              <a:off x="950838" y="3048942"/>
              <a:ext cx="4135194" cy="3047176"/>
              <a:chOff x="950838" y="3048942"/>
              <a:chExt cx="4135194" cy="3047176"/>
            </a:xfrm>
          </p:grpSpPr>
          <p:cxnSp>
            <p:nvCxnSpPr>
              <p:cNvPr id="309" name="Straight Connector 308"/>
              <p:cNvCxnSpPr/>
              <p:nvPr/>
            </p:nvCxnSpPr>
            <p:spPr>
              <a:xfrm flipV="1">
                <a:off x="1540187" y="3090444"/>
                <a:ext cx="1178984" cy="2910416"/>
              </a:xfrm>
              <a:prstGeom prst="line">
                <a:avLst/>
              </a:prstGeom>
              <a:ln w="6350">
                <a:solidFill>
                  <a:srgbClr val="5BB9E8"/>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H="1" flipV="1">
                <a:off x="2711515" y="3082207"/>
                <a:ext cx="828308" cy="2943443"/>
              </a:xfrm>
              <a:prstGeom prst="line">
                <a:avLst/>
              </a:prstGeom>
              <a:ln w="6350">
                <a:solidFill>
                  <a:srgbClr val="5BB9E8"/>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flipV="1">
                <a:off x="4118901" y="4264583"/>
                <a:ext cx="939908" cy="1782235"/>
              </a:xfrm>
              <a:prstGeom prst="line">
                <a:avLst/>
              </a:prstGeom>
              <a:ln w="6350">
                <a:solidFill>
                  <a:srgbClr val="5BB9E8"/>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flipV="1">
                <a:off x="990916" y="6037905"/>
                <a:ext cx="546100" cy="1059"/>
              </a:xfrm>
              <a:prstGeom prst="line">
                <a:avLst/>
              </a:prstGeom>
              <a:ln w="6350">
                <a:solidFill>
                  <a:srgbClr val="5BB9E8"/>
                </a:solidFill>
              </a:ln>
            </p:spPr>
            <p:style>
              <a:lnRef idx="1">
                <a:schemeClr val="accent1"/>
              </a:lnRef>
              <a:fillRef idx="0">
                <a:schemeClr val="accent1"/>
              </a:fillRef>
              <a:effectRef idx="0">
                <a:schemeClr val="accent1"/>
              </a:effectRef>
              <a:fontRef idx="minor">
                <a:schemeClr val="tx1"/>
              </a:fontRef>
            </p:style>
          </p:cxnSp>
          <p:sp>
            <p:nvSpPr>
              <p:cNvPr id="319" name="Oval 318"/>
              <p:cNvSpPr/>
              <p:nvPr/>
            </p:nvSpPr>
            <p:spPr bwMode="gray">
              <a:xfrm>
                <a:off x="950838" y="5994510"/>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0" name="Oval 319"/>
              <p:cNvSpPr/>
              <p:nvPr/>
            </p:nvSpPr>
            <p:spPr bwMode="gray">
              <a:xfrm>
                <a:off x="5003474" y="4236618"/>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1" name="Oval 320"/>
              <p:cNvSpPr/>
              <p:nvPr/>
            </p:nvSpPr>
            <p:spPr bwMode="gray">
              <a:xfrm>
                <a:off x="3528938" y="6013560"/>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2" name="Oval 321"/>
              <p:cNvSpPr/>
              <p:nvPr/>
            </p:nvSpPr>
            <p:spPr bwMode="gray">
              <a:xfrm>
                <a:off x="4075038" y="6009326"/>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3" name="Oval 322"/>
              <p:cNvSpPr/>
              <p:nvPr/>
            </p:nvSpPr>
            <p:spPr bwMode="gray">
              <a:xfrm>
                <a:off x="1493763" y="5994510"/>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24" name="Straight Connector 323"/>
              <p:cNvCxnSpPr/>
              <p:nvPr/>
            </p:nvCxnSpPr>
            <p:spPr>
              <a:xfrm flipV="1">
                <a:off x="3582921" y="6037905"/>
                <a:ext cx="546100" cy="1059"/>
              </a:xfrm>
              <a:prstGeom prst="line">
                <a:avLst/>
              </a:prstGeom>
              <a:ln w="6350">
                <a:solidFill>
                  <a:srgbClr val="5BB9E8"/>
                </a:solidFill>
              </a:ln>
            </p:spPr>
            <p:style>
              <a:lnRef idx="1">
                <a:schemeClr val="accent1"/>
              </a:lnRef>
              <a:fillRef idx="0">
                <a:schemeClr val="accent1"/>
              </a:fillRef>
              <a:effectRef idx="0">
                <a:schemeClr val="accent1"/>
              </a:effectRef>
              <a:fontRef idx="minor">
                <a:schemeClr val="tx1"/>
              </a:fontRef>
            </p:style>
          </p:cxnSp>
          <p:sp>
            <p:nvSpPr>
              <p:cNvPr id="326" name="Oval 325"/>
              <p:cNvSpPr/>
              <p:nvPr/>
            </p:nvSpPr>
            <p:spPr bwMode="gray">
              <a:xfrm>
                <a:off x="2194381" y="4232386"/>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31" name="Oval 330"/>
              <p:cNvSpPr/>
              <p:nvPr/>
            </p:nvSpPr>
            <p:spPr bwMode="gray">
              <a:xfrm>
                <a:off x="2671441" y="3048942"/>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301" name="Group 300"/>
          <p:cNvGrpSpPr/>
          <p:nvPr/>
        </p:nvGrpSpPr>
        <p:grpSpPr>
          <a:xfrm>
            <a:off x="6401449" y="3016696"/>
            <a:ext cx="2505462" cy="432000"/>
            <a:chOff x="6174903" y="2257581"/>
            <a:chExt cx="2288290" cy="388964"/>
          </a:xfrm>
        </p:grpSpPr>
        <p:pic>
          <p:nvPicPr>
            <p:cNvPr id="302" name="Picture 301"/>
            <p:cNvPicPr>
              <a:picLocks noChangeAspect="1"/>
            </p:cNvPicPr>
            <p:nvPr/>
          </p:nvPicPr>
          <p:blipFill>
            <a:blip r:embed="rId2"/>
            <a:stretch>
              <a:fillRect/>
            </a:stretch>
          </p:blipFill>
          <p:spPr>
            <a:xfrm>
              <a:off x="6174903" y="2258274"/>
              <a:ext cx="381000" cy="381000"/>
            </a:xfrm>
            <a:prstGeom prst="rect">
              <a:avLst/>
            </a:prstGeom>
          </p:spPr>
        </p:pic>
        <p:pic>
          <p:nvPicPr>
            <p:cNvPr id="303" name="Picture 302"/>
            <p:cNvPicPr>
              <a:picLocks noChangeAspect="1"/>
            </p:cNvPicPr>
            <p:nvPr/>
          </p:nvPicPr>
          <p:blipFill>
            <a:blip r:embed="rId3"/>
            <a:stretch>
              <a:fillRect/>
            </a:stretch>
          </p:blipFill>
          <p:spPr>
            <a:xfrm>
              <a:off x="6558493" y="2257581"/>
              <a:ext cx="381000" cy="381000"/>
            </a:xfrm>
            <a:prstGeom prst="rect">
              <a:avLst/>
            </a:prstGeom>
          </p:spPr>
        </p:pic>
        <p:pic>
          <p:nvPicPr>
            <p:cNvPr id="304" name="Picture 303"/>
            <p:cNvPicPr>
              <a:picLocks noChangeAspect="1"/>
            </p:cNvPicPr>
            <p:nvPr/>
          </p:nvPicPr>
          <p:blipFill>
            <a:blip r:embed="rId4"/>
            <a:stretch>
              <a:fillRect/>
            </a:stretch>
          </p:blipFill>
          <p:spPr>
            <a:xfrm>
              <a:off x="6940296" y="2259150"/>
              <a:ext cx="381000" cy="381000"/>
            </a:xfrm>
            <a:prstGeom prst="rect">
              <a:avLst/>
            </a:prstGeom>
          </p:spPr>
        </p:pic>
        <p:pic>
          <p:nvPicPr>
            <p:cNvPr id="305" name="Picture 304"/>
            <p:cNvPicPr>
              <a:picLocks noChangeAspect="1"/>
            </p:cNvPicPr>
            <p:nvPr/>
          </p:nvPicPr>
          <p:blipFill>
            <a:blip r:embed="rId5"/>
            <a:stretch>
              <a:fillRect/>
            </a:stretch>
          </p:blipFill>
          <p:spPr>
            <a:xfrm>
              <a:off x="7320678" y="2260884"/>
              <a:ext cx="381000" cy="381000"/>
            </a:xfrm>
            <a:prstGeom prst="rect">
              <a:avLst/>
            </a:prstGeom>
          </p:spPr>
        </p:pic>
        <p:pic>
          <p:nvPicPr>
            <p:cNvPr id="306" name="Picture 305"/>
            <p:cNvPicPr>
              <a:picLocks noChangeAspect="1"/>
            </p:cNvPicPr>
            <p:nvPr/>
          </p:nvPicPr>
          <p:blipFill>
            <a:blip r:embed="rId6"/>
            <a:stretch>
              <a:fillRect/>
            </a:stretch>
          </p:blipFill>
          <p:spPr>
            <a:xfrm>
              <a:off x="7700257" y="2265395"/>
              <a:ext cx="381000" cy="381000"/>
            </a:xfrm>
            <a:prstGeom prst="rect">
              <a:avLst/>
            </a:prstGeom>
          </p:spPr>
        </p:pic>
        <p:pic>
          <p:nvPicPr>
            <p:cNvPr id="307" name="Picture 306"/>
            <p:cNvPicPr>
              <a:picLocks noChangeAspect="1"/>
            </p:cNvPicPr>
            <p:nvPr/>
          </p:nvPicPr>
          <p:blipFill>
            <a:blip r:embed="rId7"/>
            <a:stretch>
              <a:fillRect/>
            </a:stretch>
          </p:blipFill>
          <p:spPr>
            <a:xfrm>
              <a:off x="8082193" y="2265545"/>
              <a:ext cx="381000" cy="381000"/>
            </a:xfrm>
            <a:prstGeom prst="rect">
              <a:avLst/>
            </a:prstGeom>
          </p:spPr>
        </p:pic>
      </p:grpSp>
      <p:grpSp>
        <p:nvGrpSpPr>
          <p:cNvPr id="163" name="Group 162"/>
          <p:cNvGrpSpPr/>
          <p:nvPr/>
        </p:nvGrpSpPr>
        <p:grpSpPr>
          <a:xfrm>
            <a:off x="230400" y="3003810"/>
            <a:ext cx="8668800" cy="528436"/>
            <a:chOff x="230400" y="2312073"/>
            <a:chExt cx="8668800" cy="528436"/>
          </a:xfrm>
        </p:grpSpPr>
        <p:cxnSp>
          <p:nvCxnSpPr>
            <p:cNvPr id="164" name="Straight Connector 163"/>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330612"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By Supplier    </a:t>
              </a:r>
              <a:r>
                <a:rPr lang="en-US" sz="800" dirty="0">
                  <a:solidFill>
                    <a:srgbClr val="666666"/>
                  </a:solidFill>
                  <a:latin typeface="SAP-icons"/>
                </a:rPr>
                <a: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a:solidFill>
                  <a:srgbClr val="666666"/>
                </a:solidFill>
                <a:ea typeface="Arial Unicode MS" pitchFamily="34" charset="-128"/>
                <a:cs typeface="Arial Unicode MS" pitchFamily="34" charset="-128"/>
              </a:endParaRPr>
            </a:p>
          </p:txBody>
        </p:sp>
      </p:grpSp>
      <p:grpSp>
        <p:nvGrpSpPr>
          <p:cNvPr id="299" name="Group 298"/>
          <p:cNvGrpSpPr/>
          <p:nvPr/>
        </p:nvGrpSpPr>
        <p:grpSpPr>
          <a:xfrm>
            <a:off x="3030459" y="1604192"/>
            <a:ext cx="1327244" cy="1268823"/>
            <a:chOff x="3030459" y="1595777"/>
            <a:chExt cx="1327244" cy="1268823"/>
          </a:xfrm>
        </p:grpSpPr>
        <p:sp>
          <p:nvSpPr>
            <p:cNvPr id="300" name="Rounded Rectangle 299" hidden="1"/>
            <p:cNvSpPr/>
            <p:nvPr/>
          </p:nvSpPr>
          <p:spPr bwMode="gray">
            <a:xfrm>
              <a:off x="3030459" y="159618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325" name="TextBox 324"/>
            <p:cNvSpPr txBox="1"/>
            <p:nvPr/>
          </p:nvSpPr>
          <p:spPr>
            <a:xfrm>
              <a:off x="3031989" y="1595777"/>
              <a:ext cx="1325714" cy="395869"/>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Comparative Annual Totals</a:t>
              </a:r>
            </a:p>
          </p:txBody>
        </p:sp>
        <p:sp>
          <p:nvSpPr>
            <p:cNvPr id="327" name="TextBox 326"/>
            <p:cNvSpPr txBox="1"/>
            <p:nvPr/>
          </p:nvSpPr>
          <p:spPr>
            <a:xfrm>
              <a:off x="3031989" y="2653397"/>
              <a:ext cx="132225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 By Region</a:t>
              </a:r>
            </a:p>
          </p:txBody>
        </p:sp>
        <p:grpSp>
          <p:nvGrpSpPr>
            <p:cNvPr id="328" name="Group 327"/>
            <p:cNvGrpSpPr/>
            <p:nvPr/>
          </p:nvGrpSpPr>
          <p:grpSpPr>
            <a:xfrm>
              <a:off x="3030460" y="1981689"/>
              <a:ext cx="1327243" cy="633750"/>
              <a:chOff x="1956644" y="1313947"/>
              <a:chExt cx="1642483" cy="769070"/>
            </a:xfrm>
          </p:grpSpPr>
          <p:grpSp>
            <p:nvGrpSpPr>
              <p:cNvPr id="329" name="Group 328"/>
              <p:cNvGrpSpPr/>
              <p:nvPr/>
            </p:nvGrpSpPr>
            <p:grpSpPr>
              <a:xfrm>
                <a:off x="1958537" y="1313947"/>
                <a:ext cx="1640590" cy="280120"/>
                <a:chOff x="1973609" y="1315828"/>
                <a:chExt cx="1640590" cy="280120"/>
              </a:xfrm>
            </p:grpSpPr>
            <p:sp>
              <p:nvSpPr>
                <p:cNvPr id="353" name="Rectangle 352"/>
                <p:cNvSpPr/>
                <p:nvPr/>
              </p:nvSpPr>
              <p:spPr bwMode="gray">
                <a:xfrm>
                  <a:off x="2067843" y="1541543"/>
                  <a:ext cx="1459128" cy="45719"/>
                </a:xfrm>
                <a:prstGeom prst="rect">
                  <a:avLst/>
                </a:prstGeom>
                <a:solidFill>
                  <a:srgbClr val="67B25C"/>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54" name="TextBox 353"/>
                <p:cNvSpPr txBox="1"/>
                <p:nvPr/>
              </p:nvSpPr>
              <p:spPr>
                <a:xfrm>
                  <a:off x="1973609" y="1315828"/>
                  <a:ext cx="1032659"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1</a:t>
                  </a:r>
                </a:p>
              </p:txBody>
            </p:sp>
            <p:sp>
              <p:nvSpPr>
                <p:cNvPr id="355" name="TextBox 354"/>
                <p:cNvSpPr txBox="1"/>
                <p:nvPr/>
              </p:nvSpPr>
              <p:spPr>
                <a:xfrm>
                  <a:off x="2996744" y="1315828"/>
                  <a:ext cx="617455"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67B25C"/>
                      </a:solidFill>
                      <a:ea typeface="Arial Unicode MS" pitchFamily="34" charset="-128"/>
                      <a:cs typeface="Arial Unicode MS" pitchFamily="34" charset="-128"/>
                    </a:rPr>
                    <a:t>234 M</a:t>
                  </a:r>
                </a:p>
              </p:txBody>
            </p:sp>
          </p:grpSp>
          <p:grpSp>
            <p:nvGrpSpPr>
              <p:cNvPr id="330" name="Group 329"/>
              <p:cNvGrpSpPr/>
              <p:nvPr/>
            </p:nvGrpSpPr>
            <p:grpSpPr>
              <a:xfrm>
                <a:off x="1958537" y="1564772"/>
                <a:ext cx="1640589" cy="280120"/>
                <a:chOff x="3326159" y="1052303"/>
                <a:chExt cx="1640589" cy="280120"/>
              </a:xfrm>
            </p:grpSpPr>
            <p:sp>
              <p:nvSpPr>
                <p:cNvPr id="349" name="Rectangle 348"/>
                <p:cNvSpPr/>
                <p:nvPr/>
              </p:nvSpPr>
              <p:spPr bwMode="gray">
                <a:xfrm>
                  <a:off x="3420393" y="1278018"/>
                  <a:ext cx="662203" cy="46898"/>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50" name="TextBox 349"/>
                <p:cNvSpPr txBox="1"/>
                <p:nvPr/>
              </p:nvSpPr>
              <p:spPr>
                <a:xfrm>
                  <a:off x="3326159" y="1052303"/>
                  <a:ext cx="1032660"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2</a:t>
                  </a:r>
                </a:p>
              </p:txBody>
            </p:sp>
            <p:sp>
              <p:nvSpPr>
                <p:cNvPr id="351" name="TextBox 350"/>
                <p:cNvSpPr txBox="1"/>
                <p:nvPr/>
              </p:nvSpPr>
              <p:spPr>
                <a:xfrm>
                  <a:off x="4349295" y="1052303"/>
                  <a:ext cx="617453"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97 M</a:t>
                  </a:r>
                </a:p>
              </p:txBody>
            </p:sp>
            <p:sp>
              <p:nvSpPr>
                <p:cNvPr id="352" name="Rectangle 351"/>
                <p:cNvSpPr/>
                <p:nvPr/>
              </p:nvSpPr>
              <p:spPr bwMode="gray">
                <a:xfrm>
                  <a:off x="4101646" y="1276959"/>
                  <a:ext cx="774700"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grpSp>
          <p:grpSp>
            <p:nvGrpSpPr>
              <p:cNvPr id="343" name="Group 342"/>
              <p:cNvGrpSpPr/>
              <p:nvPr/>
            </p:nvGrpSpPr>
            <p:grpSpPr>
              <a:xfrm>
                <a:off x="1956644" y="1802897"/>
                <a:ext cx="1642483" cy="280120"/>
                <a:chOff x="1956644" y="1802897"/>
                <a:chExt cx="1642483" cy="280120"/>
              </a:xfrm>
            </p:grpSpPr>
            <p:sp>
              <p:nvSpPr>
                <p:cNvPr id="344" name="Rectangle 343"/>
                <p:cNvSpPr/>
                <p:nvPr/>
              </p:nvSpPr>
              <p:spPr bwMode="gray">
                <a:xfrm>
                  <a:off x="2052770" y="2026495"/>
                  <a:ext cx="998754" cy="45840"/>
                </a:xfrm>
                <a:prstGeom prst="rect">
                  <a:avLst/>
                </a:prstGeom>
                <a:solidFill>
                  <a:srgbClr val="E17B24"/>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46" name="Rectangle 345"/>
                <p:cNvSpPr/>
                <p:nvPr/>
              </p:nvSpPr>
              <p:spPr bwMode="gray">
                <a:xfrm>
                  <a:off x="3057873" y="2026495"/>
                  <a:ext cx="466725"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47" name="TextBox 346"/>
                <p:cNvSpPr txBox="1"/>
                <p:nvPr/>
              </p:nvSpPr>
              <p:spPr>
                <a:xfrm>
                  <a:off x="1956644" y="1802897"/>
                  <a:ext cx="1034553"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3</a:t>
                  </a:r>
                </a:p>
              </p:txBody>
            </p:sp>
            <p:sp>
              <p:nvSpPr>
                <p:cNvPr id="348" name="TextBox 347"/>
                <p:cNvSpPr txBox="1"/>
                <p:nvPr/>
              </p:nvSpPr>
              <p:spPr>
                <a:xfrm>
                  <a:off x="2981673" y="1802897"/>
                  <a:ext cx="617454"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E17B24"/>
                      </a:solidFill>
                      <a:ea typeface="Arial Unicode MS" pitchFamily="34" charset="-128"/>
                      <a:cs typeface="Arial Unicode MS" pitchFamily="34" charset="-128"/>
                    </a:rPr>
                    <a:t>197 M</a:t>
                  </a:r>
                </a:p>
              </p:txBody>
            </p:sp>
          </p:grpSp>
        </p:grpSp>
      </p:grpSp>
      <p:cxnSp>
        <p:nvCxnSpPr>
          <p:cNvPr id="356" name="Straight Connector 355"/>
          <p:cNvCxnSpPr/>
          <p:nvPr/>
        </p:nvCxnSpPr>
        <p:spPr>
          <a:xfrm>
            <a:off x="2984435" y="1643785"/>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31" name="Group 230"/>
          <p:cNvGrpSpPr/>
          <p:nvPr/>
        </p:nvGrpSpPr>
        <p:grpSpPr>
          <a:xfrm>
            <a:off x="1623611" y="1603146"/>
            <a:ext cx="1323786" cy="1260406"/>
            <a:chOff x="1623611" y="1603146"/>
            <a:chExt cx="1323786" cy="1260406"/>
          </a:xfrm>
        </p:grpSpPr>
        <p:grpSp>
          <p:nvGrpSpPr>
            <p:cNvPr id="232" name="Group 231"/>
            <p:cNvGrpSpPr/>
            <p:nvPr/>
          </p:nvGrpSpPr>
          <p:grpSpPr>
            <a:xfrm>
              <a:off x="1623611" y="1603146"/>
              <a:ext cx="1323786" cy="1260406"/>
              <a:chOff x="6612399" y="1706157"/>
              <a:chExt cx="1323786" cy="1260406"/>
            </a:xfrm>
          </p:grpSpPr>
          <p:sp>
            <p:nvSpPr>
              <p:cNvPr id="262" name="Rounded Rectangle 261"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263" name="TextBox 262"/>
              <p:cNvSpPr txBox="1"/>
              <p:nvPr/>
            </p:nvSpPr>
            <p:spPr>
              <a:xfrm>
                <a:off x="6612399" y="1706157"/>
                <a:ext cx="1323786"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err="1">
                    <a:solidFill>
                      <a:srgbClr val="333333"/>
                    </a:solidFill>
                    <a:ea typeface="Arial Unicode MS" pitchFamily="34" charset="-128"/>
                    <a:cs typeface="Arial Unicode MS" pitchFamily="34" charset="-128"/>
                  </a:rPr>
                  <a:t>Culmulative</a:t>
                </a:r>
                <a:r>
                  <a:rPr lang="en-US" sz="1050" kern="0" dirty="0">
                    <a:solidFill>
                      <a:srgbClr val="333333"/>
                    </a:solidFill>
                    <a:ea typeface="Arial Unicode MS" pitchFamily="34" charset="-128"/>
                    <a:cs typeface="Arial Unicode MS" pitchFamily="34" charset="-128"/>
                  </a:rPr>
                  <a:t> Totals</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Expenses (M EUR)</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grpSp>
        <p:sp>
          <p:nvSpPr>
            <p:cNvPr id="233" name="TextBox 232"/>
            <p:cNvSpPr txBox="1"/>
            <p:nvPr/>
          </p:nvSpPr>
          <p:spPr>
            <a:xfrm>
              <a:off x="1623612" y="2650097"/>
              <a:ext cx="132378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Actual and Target</a:t>
              </a:r>
            </a:p>
          </p:txBody>
        </p:sp>
        <p:grpSp>
          <p:nvGrpSpPr>
            <p:cNvPr id="234" name="Group 233"/>
            <p:cNvGrpSpPr/>
            <p:nvPr/>
          </p:nvGrpSpPr>
          <p:grpSpPr>
            <a:xfrm>
              <a:off x="1667657" y="2049005"/>
              <a:ext cx="1233294" cy="652803"/>
              <a:chOff x="7388368" y="3090960"/>
              <a:chExt cx="1521208" cy="792192"/>
            </a:xfrm>
          </p:grpSpPr>
          <p:sp>
            <p:nvSpPr>
              <p:cNvPr id="235" name="Rectangle 234"/>
              <p:cNvSpPr/>
              <p:nvPr/>
            </p:nvSpPr>
            <p:spPr bwMode="gray">
              <a:xfrm>
                <a:off x="7768460" y="3484983"/>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36" name="Rectangle 235"/>
              <p:cNvSpPr/>
              <p:nvPr/>
            </p:nvSpPr>
            <p:spPr bwMode="gray">
              <a:xfrm>
                <a:off x="8527299" y="3489747"/>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37" name="Rectangle 236"/>
              <p:cNvSpPr/>
              <p:nvPr/>
            </p:nvSpPr>
            <p:spPr bwMode="gray">
              <a:xfrm>
                <a:off x="7410639" y="3436622"/>
                <a:ext cx="1476420" cy="112998"/>
              </a:xfrm>
              <a:prstGeom prst="rect">
                <a:avLst/>
              </a:prstGeom>
              <a:solidFill>
                <a:srgbClr val="D5DADC"/>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38" name="Rectangle 237"/>
              <p:cNvSpPr/>
              <p:nvPr/>
            </p:nvSpPr>
            <p:spPr bwMode="gray">
              <a:xfrm>
                <a:off x="7408377" y="3436620"/>
                <a:ext cx="878754" cy="106897"/>
              </a:xfrm>
              <a:prstGeom prst="rect">
                <a:avLst/>
              </a:prstGeom>
              <a:solidFill>
                <a:srgbClr val="F3B2B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39" name="TextBox 238"/>
              <p:cNvSpPr txBox="1"/>
              <p:nvPr/>
            </p:nvSpPr>
            <p:spPr>
              <a:xfrm>
                <a:off x="8136371" y="3090960"/>
                <a:ext cx="503174"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125</a:t>
                </a:r>
              </a:p>
            </p:txBody>
          </p:sp>
          <p:sp>
            <p:nvSpPr>
              <p:cNvPr id="256" name="TextBox 255"/>
              <p:cNvSpPr txBox="1"/>
              <p:nvPr/>
            </p:nvSpPr>
            <p:spPr>
              <a:xfrm>
                <a:off x="7825216" y="3603032"/>
                <a:ext cx="422472"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454545"/>
                    </a:solidFill>
                    <a:ea typeface="Arial Unicode MS" pitchFamily="34" charset="-128"/>
                    <a:cs typeface="Arial Unicode MS" pitchFamily="34" charset="-128"/>
                  </a:rPr>
                  <a:t>75</a:t>
                </a:r>
              </a:p>
            </p:txBody>
          </p:sp>
          <p:sp>
            <p:nvSpPr>
              <p:cNvPr id="257" name="Rectangle 256"/>
              <p:cNvSpPr/>
              <p:nvPr/>
            </p:nvSpPr>
            <p:spPr bwMode="gray">
              <a:xfrm>
                <a:off x="7415401" y="3437975"/>
                <a:ext cx="961838" cy="108000"/>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58" name="Rectangle 257"/>
              <p:cNvSpPr/>
              <p:nvPr/>
            </p:nvSpPr>
            <p:spPr bwMode="gray">
              <a:xfrm>
                <a:off x="7989645" y="3364516"/>
                <a:ext cx="25737" cy="259698"/>
              </a:xfrm>
              <a:prstGeom prst="rect">
                <a:avLst/>
              </a:prstGeom>
              <a:solidFill>
                <a:srgbClr val="454545"/>
              </a:solidFill>
              <a:ln w="6350" algn="ctr">
                <a:solidFill>
                  <a:schemeClr val="bg1"/>
                </a:solidFill>
                <a:miter lim="800000"/>
                <a:headEnd/>
                <a:tailEnd/>
              </a:ln>
            </p:spPr>
            <p:txBody>
              <a:bodyPr lIns="90000" tIns="72000" rIns="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59" name="Diamond 258"/>
              <p:cNvSpPr/>
              <p:nvPr/>
            </p:nvSpPr>
            <p:spPr bwMode="gray">
              <a:xfrm>
                <a:off x="7388368" y="3547498"/>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60" name="Diamond 259"/>
              <p:cNvSpPr/>
              <p:nvPr/>
            </p:nvSpPr>
            <p:spPr bwMode="gray">
              <a:xfrm>
                <a:off x="8855576" y="3552865"/>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61" name="Rectangle 260"/>
              <p:cNvSpPr/>
              <p:nvPr/>
            </p:nvSpPr>
            <p:spPr bwMode="gray">
              <a:xfrm>
                <a:off x="8358187" y="3333930"/>
                <a:ext cx="18000" cy="144000"/>
              </a:xfrm>
              <a:prstGeom prst="rect">
                <a:avLst/>
              </a:prstGeom>
              <a:solidFill>
                <a:srgbClr val="D3203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cxnSp>
        <p:nvCxnSpPr>
          <p:cNvPr id="264" name="Straight Connector 263"/>
          <p:cNvCxnSpPr/>
          <p:nvPr/>
        </p:nvCxnSpPr>
        <p:spPr>
          <a:xfrm>
            <a:off x="1581522" y="1641581"/>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65" name="Group 264"/>
          <p:cNvGrpSpPr/>
          <p:nvPr/>
        </p:nvGrpSpPr>
        <p:grpSpPr>
          <a:xfrm>
            <a:off x="211565" y="1600529"/>
            <a:ext cx="1334528" cy="1272212"/>
            <a:chOff x="6607751" y="3059546"/>
            <a:chExt cx="1334528" cy="1272212"/>
          </a:xfrm>
        </p:grpSpPr>
        <p:grpSp>
          <p:nvGrpSpPr>
            <p:cNvPr id="266" name="Group 265"/>
            <p:cNvGrpSpPr/>
            <p:nvPr/>
          </p:nvGrpSpPr>
          <p:grpSpPr>
            <a:xfrm>
              <a:off x="6607751" y="3059546"/>
              <a:ext cx="1334528" cy="1265141"/>
              <a:chOff x="6605180" y="1701422"/>
              <a:chExt cx="1334528" cy="1265141"/>
            </a:xfrm>
          </p:grpSpPr>
          <p:sp>
            <p:nvSpPr>
              <p:cNvPr id="269" name="Rounded Rectangle 268"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274" name="TextBox 273"/>
              <p:cNvSpPr txBox="1"/>
              <p:nvPr/>
            </p:nvSpPr>
            <p:spPr>
              <a:xfrm>
                <a:off x="6605180" y="1701422"/>
                <a:ext cx="1334528"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Gross Revenue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Global – Year to Date</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sp>
            <p:nvSpPr>
              <p:cNvPr id="275" name="TextBox 274"/>
              <p:cNvSpPr txBox="1"/>
              <p:nvPr/>
            </p:nvSpPr>
            <p:spPr>
              <a:xfrm>
                <a:off x="6613682" y="2329301"/>
                <a:ext cx="1319943" cy="480511"/>
              </a:xfrm>
              <a:prstGeom prst="rect">
                <a:avLst/>
              </a:prstGeom>
              <a:noFill/>
            </p:spPr>
            <p:txBody>
              <a:bodyPr wrap="square" rtlCol="0">
                <a:spAutoFit/>
              </a:bodyPr>
              <a:lstStyle/>
              <a:p>
                <a:pPr fontAlgn="base">
                  <a:spcBef>
                    <a:spcPct val="50000"/>
                  </a:spcBef>
                  <a:spcAft>
                    <a:spcPct val="0"/>
                  </a:spcAft>
                  <a:buClr>
                    <a:srgbClr val="F0AB00"/>
                  </a:buClr>
                  <a:buSzPct val="80000"/>
                </a:pPr>
                <a:endParaRPr lang="en-US" sz="3200" b="1" kern="0" dirty="0">
                  <a:solidFill>
                    <a:srgbClr val="808080"/>
                  </a:solidFill>
                  <a:ea typeface="Arial Unicode MS" pitchFamily="34" charset="-128"/>
                  <a:cs typeface="Arial"/>
                </a:endParaRPr>
              </a:p>
            </p:txBody>
          </p:sp>
        </p:grpSp>
        <p:sp>
          <p:nvSpPr>
            <p:cNvPr id="267" name="TextBox 266"/>
            <p:cNvSpPr txBox="1"/>
            <p:nvPr/>
          </p:nvSpPr>
          <p:spPr>
            <a:xfrm>
              <a:off x="6607751" y="3701219"/>
              <a:ext cx="1331006" cy="479235"/>
            </a:xfrm>
            <a:prstGeom prst="rect">
              <a:avLst/>
            </a:prstGeom>
            <a:noFill/>
          </p:spPr>
          <p:txBody>
            <a:bodyPr wrap="square" lIns="72000" tIns="46800" rIns="72000" bIns="46800" rtlCol="0">
              <a:spAutoFit/>
            </a:bodyPr>
            <a:lstStyle/>
            <a:p>
              <a:pPr algn="r" fontAlgn="base">
                <a:spcBef>
                  <a:spcPct val="50000"/>
                </a:spcBef>
                <a:spcAft>
                  <a:spcPct val="0"/>
                </a:spcAft>
                <a:buClr>
                  <a:srgbClr val="F0AB00"/>
                </a:buClr>
                <a:buSzPct val="80000"/>
              </a:pPr>
              <a:r>
                <a:rPr lang="en-US" sz="2500" kern="0" dirty="0">
                  <a:solidFill>
                    <a:srgbClr val="67B25C"/>
                  </a:solidFill>
                  <a:ea typeface="Arial Unicode MS" pitchFamily="34" charset="-128"/>
                  <a:cs typeface="Arial"/>
                </a:rPr>
                <a:t>348.2</a:t>
              </a:r>
              <a:r>
                <a:rPr lang="en-US" sz="1050" kern="0" dirty="0">
                  <a:solidFill>
                    <a:srgbClr val="67B25C"/>
                  </a:solidFill>
                  <a:ea typeface="Arial Unicode MS" pitchFamily="34" charset="-128"/>
                  <a:cs typeface="Arial"/>
                </a:rPr>
                <a:t> M  </a:t>
              </a:r>
            </a:p>
          </p:txBody>
        </p:sp>
        <p:sp>
          <p:nvSpPr>
            <p:cNvPr id="268" name="TextBox 267"/>
            <p:cNvSpPr txBox="1"/>
            <p:nvPr/>
          </p:nvSpPr>
          <p:spPr>
            <a:xfrm>
              <a:off x="6607751" y="4120555"/>
              <a:ext cx="1334527"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 Actual</a:t>
              </a:r>
            </a:p>
          </p:txBody>
        </p:sp>
      </p:grpSp>
      <p:grpSp>
        <p:nvGrpSpPr>
          <p:cNvPr id="271" name="Group 270"/>
          <p:cNvGrpSpPr/>
          <p:nvPr/>
        </p:nvGrpSpPr>
        <p:grpSpPr>
          <a:xfrm>
            <a:off x="10045" y="948096"/>
            <a:ext cx="9128480" cy="338554"/>
            <a:chOff x="160952" y="948096"/>
            <a:chExt cx="8975067" cy="338554"/>
          </a:xfrm>
        </p:grpSpPr>
        <p:sp>
          <p:nvSpPr>
            <p:cNvPr id="272" name="TextBox 271"/>
            <p:cNvSpPr txBox="1"/>
            <p:nvPr/>
          </p:nvSpPr>
          <p:spPr>
            <a:xfrm>
              <a:off x="7711441" y="963690"/>
              <a:ext cx="1424578" cy="246221"/>
            </a:xfrm>
            <a:prstGeom prst="rect">
              <a:avLst/>
            </a:prstGeom>
            <a:noFill/>
          </p:spPr>
          <p:txBody>
            <a:bodyPr wrap="square" lIns="0" tIns="0" rIns="234000" bIns="0" rtlCol="0">
              <a:spAutoFit/>
            </a:bodyPr>
            <a:lstStyle/>
            <a:p>
              <a:pPr algn="r" fontAlgn="base">
                <a:spcBef>
                  <a:spcPct val="50000"/>
                </a:spcBef>
                <a:spcAft>
                  <a:spcPct val="0"/>
                </a:spcAft>
                <a:buClr>
                  <a:srgbClr val="F0AB00"/>
                </a:buClr>
                <a:buSzPct val="80000"/>
              </a:pPr>
              <a:r>
                <a:rPr lang="en-US" sz="1600" dirty="0">
                  <a:solidFill>
                    <a:srgbClr val="444444"/>
                  </a:solidFill>
                  <a:latin typeface="Arial "/>
                  <a:ea typeface="Open Sans Condensed" pitchFamily="34" charset="0"/>
                  <a:cs typeface="Arial" pitchFamily="34" charset="0"/>
                </a:rPr>
                <a:t>84.585.546,7</a:t>
              </a:r>
            </a:p>
          </p:txBody>
        </p:sp>
        <p:sp>
          <p:nvSpPr>
            <p:cNvPr id="273" name="TextBox 272"/>
            <p:cNvSpPr txBox="1"/>
            <p:nvPr/>
          </p:nvSpPr>
          <p:spPr>
            <a:xfrm>
              <a:off x="160952" y="948096"/>
              <a:ext cx="2683088" cy="338554"/>
            </a:xfrm>
            <a:prstGeom prst="rect">
              <a:avLst/>
            </a:prstGeom>
            <a:noFill/>
          </p:spPr>
          <p:txBody>
            <a:bodyPr wrap="square" lIns="234000" rtlCol="0">
              <a:spAutoFit/>
            </a:bodyPr>
            <a:lstStyle/>
            <a:p>
              <a:pPr fontAlgn="base">
                <a:spcBef>
                  <a:spcPts val="840"/>
                </a:spcBef>
                <a:spcAft>
                  <a:spcPct val="0"/>
                </a:spcAft>
                <a:buClr>
                  <a:srgbClr val="F0AB00"/>
                </a:buClr>
                <a:buSzPct val="80000"/>
              </a:pPr>
              <a:r>
                <a:rPr lang="en-US" sz="1600" kern="0" dirty="0">
                  <a:solidFill>
                    <a:srgbClr val="333333"/>
                  </a:solidFill>
                  <a:ea typeface="Arial Unicode MS" pitchFamily="34" charset="-128"/>
                  <a:cs typeface="Arial Unicode MS" pitchFamily="34" charset="-128"/>
                </a:rPr>
                <a:t>Unused Contracts</a:t>
              </a:r>
            </a:p>
          </p:txBody>
        </p:sp>
      </p:grpSp>
      <p:grpSp>
        <p:nvGrpSpPr>
          <p:cNvPr id="8" name="Group 7"/>
          <p:cNvGrpSpPr/>
          <p:nvPr/>
        </p:nvGrpSpPr>
        <p:grpSpPr>
          <a:xfrm>
            <a:off x="-19900" y="502915"/>
            <a:ext cx="9131502" cy="221794"/>
            <a:chOff x="-19900" y="502915"/>
            <a:chExt cx="9131502" cy="221794"/>
          </a:xfrm>
        </p:grpSpPr>
        <p:sp>
          <p:nvSpPr>
            <p:cNvPr id="191" name="TextBox 190"/>
            <p:cNvSpPr txBox="1"/>
            <p:nvPr/>
          </p:nvSpPr>
          <p:spPr>
            <a:xfrm>
              <a:off x="3995363" y="523579"/>
              <a:ext cx="1070747" cy="15240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Unused Contracts</a:t>
              </a:r>
            </a:p>
          </p:txBody>
        </p:sp>
        <p:sp>
          <p:nvSpPr>
            <p:cNvPr id="123" name="TextBox 122"/>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 </a:t>
              </a:r>
            </a:p>
          </p:txBody>
        </p:sp>
        <p:sp>
          <p:nvSpPr>
            <p:cNvPr id="124" name="TextBox 123"/>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grpSp>
      <p:grpSp>
        <p:nvGrpSpPr>
          <p:cNvPr id="129" name="Group 128"/>
          <p:cNvGrpSpPr/>
          <p:nvPr/>
        </p:nvGrpSpPr>
        <p:grpSpPr>
          <a:xfrm>
            <a:off x="-7951" y="6448722"/>
            <a:ext cx="9168732" cy="447374"/>
            <a:chOff x="0" y="6448722"/>
            <a:chExt cx="9168732" cy="447374"/>
          </a:xfrm>
        </p:grpSpPr>
        <p:sp>
          <p:nvSpPr>
            <p:cNvPr id="130" name="Rectangle 129"/>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TextBox 146"/>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48" name="TextBox 147"/>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chemeClr val="bg1"/>
                  </a:solidFill>
                  <a:latin typeface="Arial" pitchFamily="34" charset="0"/>
                  <a:ea typeface="Open Sans" pitchFamily="34" charset="0"/>
                  <a:cs typeface="Arial" pitchFamily="34" charset="0"/>
                </a:rPr>
                <a:t>Open in</a:t>
              </a:r>
            </a:p>
          </p:txBody>
        </p:sp>
      </p:grpSp>
      <p:grpSp>
        <p:nvGrpSpPr>
          <p:cNvPr id="134" name="Group 133"/>
          <p:cNvGrpSpPr/>
          <p:nvPr/>
        </p:nvGrpSpPr>
        <p:grpSpPr>
          <a:xfrm>
            <a:off x="-5474" y="0"/>
            <a:ext cx="9149474" cy="423865"/>
            <a:chOff x="-5474" y="0"/>
            <a:chExt cx="9149474" cy="423865"/>
          </a:xfrm>
        </p:grpSpPr>
        <p:sp>
          <p:nvSpPr>
            <p:cNvPr id="135" name="Rectangle 134"/>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6" name="Straight Connector 135"/>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7"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 name="TextBox 137"/>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139" name="Straight Connector 138"/>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152" name="Rectangle 151"/>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TextBox 152"/>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54" name="TextBox 153"/>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155" name="Straight Connector 154"/>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12484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40" name="Rectangle 239"/>
          <p:cNvSpPr/>
          <p:nvPr/>
        </p:nvSpPr>
        <p:spPr bwMode="gray">
          <a:xfrm>
            <a:off x="234000" y="3011093"/>
            <a:ext cx="8672400" cy="3885003"/>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5" name="Rectangle 184"/>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241" name="Group 240"/>
          <p:cNvGrpSpPr/>
          <p:nvPr/>
        </p:nvGrpSpPr>
        <p:grpSpPr>
          <a:xfrm>
            <a:off x="0" y="787400"/>
            <a:ext cx="9145331" cy="2088000"/>
            <a:chOff x="0" y="787400"/>
            <a:chExt cx="9145331" cy="1485950"/>
          </a:xfrm>
        </p:grpSpPr>
        <p:sp>
          <p:nvSpPr>
            <p:cNvPr id="242" name="Rectangle 241"/>
            <p:cNvSpPr/>
            <p:nvPr/>
          </p:nvSpPr>
          <p:spPr bwMode="gray">
            <a:xfrm>
              <a:off x="0" y="787400"/>
              <a:ext cx="9138526" cy="148595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43" name="Straight Connector 242"/>
            <p:cNvCxnSpPr/>
            <p:nvPr/>
          </p:nvCxnSpPr>
          <p:spPr>
            <a:xfrm>
              <a:off x="1331" y="2272468"/>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128" name="Group 127"/>
          <p:cNvGrpSpPr/>
          <p:nvPr/>
        </p:nvGrpSpPr>
        <p:grpSpPr>
          <a:xfrm>
            <a:off x="6690103" y="3549152"/>
            <a:ext cx="1549401" cy="182101"/>
            <a:chOff x="7035800" y="2725323"/>
            <a:chExt cx="1549401" cy="182101"/>
          </a:xfrm>
        </p:grpSpPr>
        <p:sp>
          <p:nvSpPr>
            <p:cNvPr id="129" name="TextBox 128"/>
            <p:cNvSpPr txBox="1"/>
            <p:nvPr/>
          </p:nvSpPr>
          <p:spPr>
            <a:xfrm>
              <a:off x="7073549" y="2725323"/>
              <a:ext cx="1511652" cy="182101"/>
            </a:xfrm>
            <a:prstGeom prst="rect">
              <a:avLst/>
            </a:prstGeom>
            <a:noFill/>
          </p:spPr>
          <p:txBody>
            <a:bodyPr wrap="square" rtlCol="0">
              <a:spAutoFit/>
            </a:bodyPr>
            <a:lstStyle/>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Amount in Display Currency</a:t>
              </a:r>
              <a:endParaRPr lang="en-US" sz="700" kern="0" dirty="0">
                <a:solidFill>
                  <a:srgbClr val="666666"/>
                </a:solidFill>
                <a:ea typeface="Arial Unicode MS" pitchFamily="34" charset="-128"/>
                <a:cs typeface="Arial Unicode MS" pitchFamily="34" charset="-128"/>
              </a:endParaRPr>
            </a:p>
          </p:txBody>
        </p:sp>
        <p:sp>
          <p:nvSpPr>
            <p:cNvPr id="130" name="Rectangle 129"/>
            <p:cNvSpPr/>
            <p:nvPr/>
          </p:nvSpPr>
          <p:spPr bwMode="gray">
            <a:xfrm>
              <a:off x="7035800" y="2784475"/>
              <a:ext cx="66675" cy="66675"/>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34935" y="3444198"/>
            <a:ext cx="7594169" cy="3019613"/>
            <a:chOff x="334935" y="2758398"/>
            <a:chExt cx="7594169" cy="3820585"/>
          </a:xfrm>
        </p:grpSpPr>
        <p:grpSp>
          <p:nvGrpSpPr>
            <p:cNvPr id="6" name="Group 5"/>
            <p:cNvGrpSpPr/>
            <p:nvPr/>
          </p:nvGrpSpPr>
          <p:grpSpPr>
            <a:xfrm>
              <a:off x="748201" y="2758398"/>
              <a:ext cx="5056721" cy="3820585"/>
              <a:chOff x="748201" y="2758398"/>
              <a:chExt cx="5056721" cy="3820585"/>
            </a:xfrm>
          </p:grpSpPr>
          <p:cxnSp>
            <p:nvCxnSpPr>
              <p:cNvPr id="131" name="Straight Connector 130"/>
              <p:cNvCxnSpPr/>
              <p:nvPr/>
            </p:nvCxnSpPr>
            <p:spPr>
              <a:xfrm>
                <a:off x="748201" y="2762633"/>
                <a:ext cx="0" cy="381635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2777139" y="2758398"/>
                <a:ext cx="0" cy="3556001"/>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3532437" y="2758398"/>
                <a:ext cx="0" cy="3560234"/>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288521" y="2758398"/>
                <a:ext cx="0" cy="3556001"/>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5044605" y="2758398"/>
                <a:ext cx="0" cy="3560234"/>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5804922" y="2758398"/>
                <a:ext cx="0" cy="3556001"/>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340854" y="3151872"/>
              <a:ext cx="7588250" cy="3100624"/>
              <a:chOff x="340854" y="3151872"/>
              <a:chExt cx="7588250" cy="3100624"/>
            </a:xfrm>
          </p:grpSpPr>
          <p:cxnSp>
            <p:nvCxnSpPr>
              <p:cNvPr id="137" name="Straight Connector 136"/>
              <p:cNvCxnSpPr/>
              <p:nvPr/>
            </p:nvCxnSpPr>
            <p:spPr>
              <a:xfrm flipV="1">
                <a:off x="798055" y="3151872"/>
                <a:ext cx="7131049" cy="5354"/>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340854" y="3539450"/>
                <a:ext cx="75882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798055" y="3925302"/>
                <a:ext cx="7131049" cy="1726"/>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340854" y="4314606"/>
                <a:ext cx="75882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766305" y="4702184"/>
                <a:ext cx="716279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753605" y="5089762"/>
                <a:ext cx="717549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340854" y="5477340"/>
                <a:ext cx="75882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47255" y="5864918"/>
                <a:ext cx="718184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747255" y="6252496"/>
                <a:ext cx="718184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1750558" y="6292119"/>
              <a:ext cx="4306103" cy="182101"/>
              <a:chOff x="1750558" y="6292119"/>
              <a:chExt cx="4306103" cy="182101"/>
            </a:xfrm>
          </p:grpSpPr>
          <p:sp>
            <p:nvSpPr>
              <p:cNvPr id="178" name="TextBox 177"/>
              <p:cNvSpPr txBox="1"/>
              <p:nvPr/>
            </p:nvSpPr>
            <p:spPr>
              <a:xfrm>
                <a:off x="1750558"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0</a:t>
                </a:r>
                <a:endParaRPr lang="en-US" sz="700" kern="0" dirty="0">
                  <a:solidFill>
                    <a:srgbClr val="666666"/>
                  </a:solidFill>
                  <a:ea typeface="Arial Unicode MS" pitchFamily="34" charset="-128"/>
                  <a:cs typeface="Arial Unicode MS" pitchFamily="34" charset="-128"/>
                </a:endParaRPr>
              </a:p>
            </p:txBody>
          </p:sp>
          <p:sp>
            <p:nvSpPr>
              <p:cNvPr id="179" name="TextBox 178"/>
              <p:cNvSpPr txBox="1"/>
              <p:nvPr/>
            </p:nvSpPr>
            <p:spPr>
              <a:xfrm>
                <a:off x="2524325"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50M</a:t>
                </a:r>
                <a:endParaRPr lang="en-US" sz="700" kern="0" dirty="0">
                  <a:solidFill>
                    <a:srgbClr val="666666"/>
                  </a:solidFill>
                  <a:ea typeface="Arial Unicode MS" pitchFamily="34" charset="-128"/>
                  <a:cs typeface="Arial Unicode MS" pitchFamily="34" charset="-128"/>
                </a:endParaRPr>
              </a:p>
            </p:txBody>
          </p:sp>
          <p:sp>
            <p:nvSpPr>
              <p:cNvPr id="180" name="TextBox 179"/>
              <p:cNvSpPr txBox="1"/>
              <p:nvPr/>
            </p:nvSpPr>
            <p:spPr>
              <a:xfrm>
                <a:off x="3280409"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100M</a:t>
                </a:r>
                <a:endParaRPr lang="en-US" sz="700" kern="0" dirty="0">
                  <a:solidFill>
                    <a:srgbClr val="666666"/>
                  </a:solidFill>
                  <a:ea typeface="Arial Unicode MS" pitchFamily="34" charset="-128"/>
                  <a:cs typeface="Arial Unicode MS" pitchFamily="34" charset="-128"/>
                </a:endParaRPr>
              </a:p>
            </p:txBody>
          </p:sp>
          <p:sp>
            <p:nvSpPr>
              <p:cNvPr id="181" name="TextBox 180"/>
              <p:cNvSpPr txBox="1"/>
              <p:nvPr/>
            </p:nvSpPr>
            <p:spPr>
              <a:xfrm>
                <a:off x="4796769"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200M</a:t>
                </a:r>
                <a:endParaRPr lang="en-US" sz="700" kern="0" dirty="0">
                  <a:solidFill>
                    <a:srgbClr val="666666"/>
                  </a:solidFill>
                  <a:ea typeface="Arial Unicode MS" pitchFamily="34" charset="-128"/>
                  <a:cs typeface="Arial Unicode MS" pitchFamily="34" charset="-128"/>
                </a:endParaRPr>
              </a:p>
            </p:txBody>
          </p:sp>
          <p:sp>
            <p:nvSpPr>
              <p:cNvPr id="182" name="TextBox 181"/>
              <p:cNvSpPr txBox="1"/>
              <p:nvPr/>
            </p:nvSpPr>
            <p:spPr>
              <a:xfrm>
                <a:off x="4036493"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150M</a:t>
                </a:r>
                <a:endParaRPr lang="en-US" sz="700" kern="0" dirty="0">
                  <a:solidFill>
                    <a:srgbClr val="666666"/>
                  </a:solidFill>
                  <a:ea typeface="Arial Unicode MS" pitchFamily="34" charset="-128"/>
                  <a:cs typeface="Arial Unicode MS" pitchFamily="34" charset="-128"/>
                </a:endParaRPr>
              </a:p>
            </p:txBody>
          </p:sp>
          <p:sp>
            <p:nvSpPr>
              <p:cNvPr id="183" name="TextBox 182"/>
              <p:cNvSpPr txBox="1"/>
              <p:nvPr/>
            </p:nvSpPr>
            <p:spPr>
              <a:xfrm>
                <a:off x="5548661"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250M</a:t>
                </a:r>
                <a:endParaRPr lang="en-US" sz="700" kern="0" dirty="0">
                  <a:solidFill>
                    <a:srgbClr val="666666"/>
                  </a:solidFill>
                  <a:ea typeface="Arial Unicode MS" pitchFamily="34" charset="-128"/>
                  <a:cs typeface="Arial Unicode MS" pitchFamily="34" charset="-128"/>
                </a:endParaRPr>
              </a:p>
            </p:txBody>
          </p:sp>
        </p:grpSp>
        <p:grpSp>
          <p:nvGrpSpPr>
            <p:cNvPr id="13" name="Group 12"/>
            <p:cNvGrpSpPr/>
            <p:nvPr/>
          </p:nvGrpSpPr>
          <p:grpSpPr>
            <a:xfrm>
              <a:off x="334935" y="3112342"/>
              <a:ext cx="463120" cy="3122118"/>
              <a:chOff x="334935" y="3112342"/>
              <a:chExt cx="463120" cy="3122118"/>
            </a:xfrm>
          </p:grpSpPr>
          <p:sp>
            <p:nvSpPr>
              <p:cNvPr id="152" name="TextBox 151"/>
              <p:cNvSpPr txBox="1"/>
              <p:nvPr/>
            </p:nvSpPr>
            <p:spPr>
              <a:xfrm>
                <a:off x="334935" y="3112342"/>
                <a:ext cx="463120" cy="89768"/>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201302</a:t>
                </a:r>
                <a:endParaRPr lang="en-US" sz="700" kern="0" dirty="0">
                  <a:solidFill>
                    <a:srgbClr val="666666"/>
                  </a:solidFill>
                  <a:ea typeface="Arial Unicode MS" pitchFamily="34" charset="-128"/>
                  <a:cs typeface="Arial Unicode MS" pitchFamily="34" charset="-128"/>
                </a:endParaRPr>
              </a:p>
            </p:txBody>
          </p:sp>
          <p:sp>
            <p:nvSpPr>
              <p:cNvPr id="153" name="TextBox 152"/>
              <p:cNvSpPr txBox="1"/>
              <p:nvPr/>
            </p:nvSpPr>
            <p:spPr>
              <a:xfrm>
                <a:off x="334935" y="3880418"/>
                <a:ext cx="463120" cy="89768"/>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201303</a:t>
                </a:r>
                <a:endParaRPr lang="en-US" sz="700" kern="0" dirty="0">
                  <a:solidFill>
                    <a:srgbClr val="666666"/>
                  </a:solidFill>
                  <a:ea typeface="Arial Unicode MS" pitchFamily="34" charset="-128"/>
                  <a:cs typeface="Arial Unicode MS" pitchFamily="34" charset="-128"/>
                </a:endParaRPr>
              </a:p>
            </p:txBody>
          </p:sp>
          <p:sp>
            <p:nvSpPr>
              <p:cNvPr id="154" name="TextBox 153"/>
              <p:cNvSpPr txBox="1"/>
              <p:nvPr/>
            </p:nvSpPr>
            <p:spPr>
              <a:xfrm>
                <a:off x="334935" y="4852526"/>
                <a:ext cx="463120" cy="89768"/>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201304</a:t>
                </a:r>
                <a:endParaRPr lang="en-US" sz="700" kern="0" dirty="0">
                  <a:solidFill>
                    <a:srgbClr val="666666"/>
                  </a:solidFill>
                  <a:ea typeface="Arial Unicode MS" pitchFamily="34" charset="-128"/>
                  <a:cs typeface="Arial Unicode MS" pitchFamily="34" charset="-128"/>
                </a:endParaRPr>
              </a:p>
            </p:txBody>
          </p:sp>
          <p:sp>
            <p:nvSpPr>
              <p:cNvPr id="155" name="TextBox 154"/>
              <p:cNvSpPr txBox="1"/>
              <p:nvPr/>
            </p:nvSpPr>
            <p:spPr>
              <a:xfrm>
                <a:off x="334935" y="6004654"/>
                <a:ext cx="463120" cy="229806"/>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201305</a:t>
                </a:r>
              </a:p>
              <a:p>
                <a:pPr fontAlgn="base">
                  <a:lnSpc>
                    <a:spcPct val="80000"/>
                  </a:lnSpc>
                  <a:spcBef>
                    <a:spcPct val="50000"/>
                  </a:spcBef>
                  <a:spcAft>
                    <a:spcPct val="0"/>
                  </a:spcAft>
                  <a:buClr>
                    <a:srgbClr val="F0AB00"/>
                  </a:buClr>
                  <a:buSzPct val="80000"/>
                </a:pPr>
                <a:endParaRPr lang="en-US" sz="700" kern="0" dirty="0">
                  <a:solidFill>
                    <a:srgbClr val="666666"/>
                  </a:solidFill>
                  <a:ea typeface="Arial Unicode MS" pitchFamily="34" charset="-128"/>
                  <a:cs typeface="Arial Unicode MS" pitchFamily="34" charset="-128"/>
                </a:endParaRPr>
              </a:p>
            </p:txBody>
          </p:sp>
        </p:grpSp>
        <p:grpSp>
          <p:nvGrpSpPr>
            <p:cNvPr id="9" name="Group 8"/>
            <p:cNvGrpSpPr/>
            <p:nvPr/>
          </p:nvGrpSpPr>
          <p:grpSpPr>
            <a:xfrm>
              <a:off x="607555" y="2928192"/>
              <a:ext cx="1403350" cy="3169652"/>
              <a:chOff x="607555" y="2928192"/>
              <a:chExt cx="1403350" cy="3169652"/>
            </a:xfrm>
          </p:grpSpPr>
          <p:sp>
            <p:nvSpPr>
              <p:cNvPr id="156" name="TextBox 155"/>
              <p:cNvSpPr txBox="1"/>
              <p:nvPr/>
            </p:nvSpPr>
            <p:spPr>
              <a:xfrm>
                <a:off x="811185" y="2928192"/>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Current Account</a:t>
                </a:r>
                <a:endParaRPr lang="en-US" sz="700" kern="0" dirty="0">
                  <a:solidFill>
                    <a:srgbClr val="666666"/>
                  </a:solidFill>
                  <a:ea typeface="Arial Unicode MS" pitchFamily="34" charset="-128"/>
                  <a:cs typeface="Arial Unicode MS" pitchFamily="34" charset="-128"/>
                </a:endParaRPr>
              </a:p>
            </p:txBody>
          </p:sp>
          <p:sp>
            <p:nvSpPr>
              <p:cNvPr id="157" name="TextBox 156"/>
              <p:cNvSpPr txBox="1"/>
              <p:nvPr/>
            </p:nvSpPr>
            <p:spPr>
              <a:xfrm>
                <a:off x="811185" y="3298004"/>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Notice Deposit</a:t>
                </a:r>
                <a:endParaRPr lang="en-US" sz="700" kern="0" dirty="0">
                  <a:solidFill>
                    <a:srgbClr val="666666"/>
                  </a:solidFill>
                  <a:ea typeface="Arial Unicode MS" pitchFamily="34" charset="-128"/>
                  <a:cs typeface="Arial Unicode MS" pitchFamily="34" charset="-128"/>
                </a:endParaRPr>
              </a:p>
            </p:txBody>
          </p:sp>
          <p:sp>
            <p:nvSpPr>
              <p:cNvPr id="158" name="TextBox 157"/>
              <p:cNvSpPr txBox="1"/>
              <p:nvPr/>
            </p:nvSpPr>
            <p:spPr>
              <a:xfrm>
                <a:off x="811185" y="3694048"/>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Current Account</a:t>
                </a:r>
                <a:endParaRPr lang="en-US" sz="700" kern="0" dirty="0">
                  <a:solidFill>
                    <a:srgbClr val="666666"/>
                  </a:solidFill>
                  <a:ea typeface="Arial Unicode MS" pitchFamily="34" charset="-128"/>
                  <a:cs typeface="Arial Unicode MS" pitchFamily="34" charset="-128"/>
                </a:endParaRPr>
              </a:p>
            </p:txBody>
          </p:sp>
          <p:sp>
            <p:nvSpPr>
              <p:cNvPr id="159" name="TextBox 158"/>
              <p:cNvSpPr txBox="1"/>
              <p:nvPr/>
            </p:nvSpPr>
            <p:spPr>
              <a:xfrm>
                <a:off x="811185" y="4063860"/>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Notice Deposit</a:t>
                </a:r>
                <a:endParaRPr lang="en-US" sz="700" kern="0" dirty="0">
                  <a:solidFill>
                    <a:srgbClr val="666666"/>
                  </a:solidFill>
                  <a:ea typeface="Arial Unicode MS" pitchFamily="34" charset="-128"/>
                  <a:cs typeface="Arial Unicode MS" pitchFamily="34" charset="-128"/>
                </a:endParaRPr>
              </a:p>
            </p:txBody>
          </p:sp>
          <p:sp>
            <p:nvSpPr>
              <p:cNvPr id="160" name="TextBox 159"/>
              <p:cNvSpPr txBox="1"/>
              <p:nvPr/>
            </p:nvSpPr>
            <p:spPr>
              <a:xfrm>
                <a:off x="811185" y="4450132"/>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Current Account</a:t>
                </a:r>
                <a:endParaRPr lang="en-US" sz="700" kern="0" dirty="0">
                  <a:solidFill>
                    <a:srgbClr val="666666"/>
                  </a:solidFill>
                  <a:ea typeface="Arial Unicode MS" pitchFamily="34" charset="-128"/>
                  <a:cs typeface="Arial Unicode MS" pitchFamily="34" charset="-128"/>
                </a:endParaRPr>
              </a:p>
            </p:txBody>
          </p:sp>
          <p:sp>
            <p:nvSpPr>
              <p:cNvPr id="161" name="TextBox 160"/>
              <p:cNvSpPr txBox="1"/>
              <p:nvPr/>
            </p:nvSpPr>
            <p:spPr>
              <a:xfrm>
                <a:off x="811185" y="4819944"/>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Notice Deposit</a:t>
                </a:r>
                <a:endParaRPr lang="en-US" sz="700" kern="0" dirty="0">
                  <a:solidFill>
                    <a:srgbClr val="666666"/>
                  </a:solidFill>
                  <a:ea typeface="Arial Unicode MS" pitchFamily="34" charset="-128"/>
                  <a:cs typeface="Arial Unicode MS" pitchFamily="34" charset="-128"/>
                </a:endParaRPr>
              </a:p>
            </p:txBody>
          </p:sp>
          <p:sp>
            <p:nvSpPr>
              <p:cNvPr id="162" name="TextBox 161"/>
              <p:cNvSpPr txBox="1"/>
              <p:nvPr/>
            </p:nvSpPr>
            <p:spPr>
              <a:xfrm>
                <a:off x="607555" y="5242220"/>
                <a:ext cx="140335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Other Short Term Investment</a:t>
                </a:r>
                <a:endParaRPr lang="en-US" sz="700" kern="0" dirty="0">
                  <a:solidFill>
                    <a:srgbClr val="666666"/>
                  </a:solidFill>
                  <a:ea typeface="Arial Unicode MS" pitchFamily="34" charset="-128"/>
                  <a:cs typeface="Arial Unicode MS" pitchFamily="34" charset="-128"/>
                </a:endParaRPr>
              </a:p>
            </p:txBody>
          </p:sp>
          <p:sp>
            <p:nvSpPr>
              <p:cNvPr id="163" name="TextBox 162"/>
              <p:cNvSpPr txBox="1"/>
              <p:nvPr/>
            </p:nvSpPr>
            <p:spPr>
              <a:xfrm>
                <a:off x="811185" y="5638264"/>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Current Account</a:t>
                </a:r>
                <a:endParaRPr lang="en-US" sz="700" kern="0" dirty="0">
                  <a:solidFill>
                    <a:srgbClr val="666666"/>
                  </a:solidFill>
                  <a:ea typeface="Arial Unicode MS" pitchFamily="34" charset="-128"/>
                  <a:cs typeface="Arial Unicode MS" pitchFamily="34" charset="-128"/>
                </a:endParaRPr>
              </a:p>
            </p:txBody>
          </p:sp>
          <p:sp>
            <p:nvSpPr>
              <p:cNvPr id="164" name="TextBox 163"/>
              <p:cNvSpPr txBox="1"/>
              <p:nvPr/>
            </p:nvSpPr>
            <p:spPr>
              <a:xfrm>
                <a:off x="811185" y="6008076"/>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Notice Deposit</a:t>
                </a:r>
                <a:endParaRPr lang="en-US" sz="700" kern="0" dirty="0">
                  <a:solidFill>
                    <a:srgbClr val="666666"/>
                  </a:solidFill>
                  <a:ea typeface="Arial Unicode MS" pitchFamily="34" charset="-128"/>
                  <a:cs typeface="Arial Unicode MS" pitchFamily="34" charset="-128"/>
                </a:endParaRPr>
              </a:p>
            </p:txBody>
          </p:sp>
        </p:grpSp>
        <p:grpSp>
          <p:nvGrpSpPr>
            <p:cNvPr id="17" name="Group 16"/>
            <p:cNvGrpSpPr/>
            <p:nvPr/>
          </p:nvGrpSpPr>
          <p:grpSpPr>
            <a:xfrm>
              <a:off x="2004554" y="2870582"/>
              <a:ext cx="3799417" cy="3280169"/>
              <a:chOff x="2004554" y="2870582"/>
              <a:chExt cx="3799417" cy="3280169"/>
            </a:xfrm>
          </p:grpSpPr>
          <p:grpSp>
            <p:nvGrpSpPr>
              <p:cNvPr id="14" name="Group 13"/>
              <p:cNvGrpSpPr/>
              <p:nvPr/>
            </p:nvGrpSpPr>
            <p:grpSpPr>
              <a:xfrm>
                <a:off x="2004554" y="2870582"/>
                <a:ext cx="3799417" cy="3272580"/>
                <a:chOff x="2004554" y="2870582"/>
                <a:chExt cx="3799417" cy="3272580"/>
              </a:xfrm>
            </p:grpSpPr>
            <p:sp>
              <p:nvSpPr>
                <p:cNvPr id="147" name="Rectangle 146"/>
                <p:cNvSpPr/>
                <p:nvPr/>
              </p:nvSpPr>
              <p:spPr bwMode="gray">
                <a:xfrm>
                  <a:off x="2004555" y="2870582"/>
                  <a:ext cx="2387600" cy="177800"/>
                </a:xfrm>
                <a:prstGeom prst="rect">
                  <a:avLst/>
                </a:prstGeom>
                <a:solidFill>
                  <a:srgbClr val="B5D955"/>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8" name="Rectangle 147"/>
                <p:cNvSpPr/>
                <p:nvPr/>
              </p:nvSpPr>
              <p:spPr bwMode="gray">
                <a:xfrm>
                  <a:off x="2004554" y="3258712"/>
                  <a:ext cx="3037417" cy="177800"/>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9" name="Rectangle 148"/>
                <p:cNvSpPr/>
                <p:nvPr/>
              </p:nvSpPr>
              <p:spPr bwMode="gray">
                <a:xfrm>
                  <a:off x="2004554" y="3654756"/>
                  <a:ext cx="3799417" cy="177800"/>
                </a:xfrm>
                <a:prstGeom prst="rect">
                  <a:avLst/>
                </a:prstGeom>
                <a:solidFill>
                  <a:srgbClr val="B6D85D"/>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0" name="Rectangle 149"/>
                <p:cNvSpPr/>
                <p:nvPr/>
              </p:nvSpPr>
              <p:spPr bwMode="gray">
                <a:xfrm>
                  <a:off x="2004555" y="4014796"/>
                  <a:ext cx="1187450" cy="177800"/>
                </a:xfrm>
                <a:prstGeom prst="rect">
                  <a:avLst/>
                </a:prstGeom>
                <a:solidFill>
                  <a:srgbClr val="B6D85D"/>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5" name="Rectangle 164"/>
                <p:cNvSpPr/>
                <p:nvPr/>
              </p:nvSpPr>
              <p:spPr bwMode="gray">
                <a:xfrm>
                  <a:off x="2004555" y="4410840"/>
                  <a:ext cx="1526117" cy="177800"/>
                </a:xfrm>
                <a:prstGeom prst="rect">
                  <a:avLst/>
                </a:prstGeom>
                <a:solidFill>
                  <a:srgbClr val="B6D85D"/>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6" name="Rectangle 165"/>
                <p:cNvSpPr/>
                <p:nvPr/>
              </p:nvSpPr>
              <p:spPr bwMode="gray">
                <a:xfrm>
                  <a:off x="2004555" y="4796280"/>
                  <a:ext cx="1949450" cy="177800"/>
                </a:xfrm>
                <a:prstGeom prst="rect">
                  <a:avLst/>
                </a:prstGeom>
                <a:solidFill>
                  <a:srgbClr val="60BBE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7" name="Rectangle 166"/>
                <p:cNvSpPr/>
                <p:nvPr/>
              </p:nvSpPr>
              <p:spPr bwMode="gray">
                <a:xfrm>
                  <a:off x="2004555" y="5190228"/>
                  <a:ext cx="2387600" cy="177800"/>
                </a:xfrm>
                <a:prstGeom prst="rect">
                  <a:avLst/>
                </a:prstGeom>
                <a:solidFill>
                  <a:srgbClr val="B4DB4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8" name="Rectangle 167"/>
                <p:cNvSpPr/>
                <p:nvPr/>
              </p:nvSpPr>
              <p:spPr bwMode="gray">
                <a:xfrm>
                  <a:off x="2004554" y="5592622"/>
                  <a:ext cx="2664883" cy="177800"/>
                </a:xfrm>
                <a:prstGeom prst="rect">
                  <a:avLst/>
                </a:prstGeom>
                <a:solidFill>
                  <a:srgbClr val="5DBCE5"/>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9" name="Rectangle 168"/>
                <p:cNvSpPr/>
                <p:nvPr/>
              </p:nvSpPr>
              <p:spPr bwMode="gray">
                <a:xfrm>
                  <a:off x="2004555" y="5965362"/>
                  <a:ext cx="3473450" cy="177800"/>
                </a:xfrm>
                <a:prstGeom prst="rect">
                  <a:avLst/>
                </a:prstGeom>
                <a:solidFill>
                  <a:srgbClr val="60BBE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5" name="Group 14"/>
              <p:cNvGrpSpPr/>
              <p:nvPr/>
            </p:nvGrpSpPr>
            <p:grpSpPr>
              <a:xfrm>
                <a:off x="2074404" y="2873870"/>
                <a:ext cx="3670301" cy="3276881"/>
                <a:chOff x="2074404" y="2873870"/>
                <a:chExt cx="3670301" cy="3276881"/>
              </a:xfrm>
            </p:grpSpPr>
            <p:sp>
              <p:nvSpPr>
                <p:cNvPr id="151" name="TextBox 150"/>
                <p:cNvSpPr txBox="1"/>
                <p:nvPr/>
              </p:nvSpPr>
              <p:spPr>
                <a:xfrm>
                  <a:off x="2074405" y="4018084"/>
                  <a:ext cx="1062567"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75M</a:t>
                  </a:r>
                  <a:endParaRPr lang="en-US" sz="700" kern="0" dirty="0">
                    <a:solidFill>
                      <a:srgbClr val="666666"/>
                    </a:solidFill>
                    <a:ea typeface="Arial Unicode MS" pitchFamily="34" charset="-128"/>
                    <a:cs typeface="Arial Unicode MS" pitchFamily="34" charset="-128"/>
                  </a:endParaRPr>
                </a:p>
              </p:txBody>
            </p:sp>
            <p:sp>
              <p:nvSpPr>
                <p:cNvPr id="170" name="TextBox 169"/>
                <p:cNvSpPr txBox="1"/>
                <p:nvPr/>
              </p:nvSpPr>
              <p:spPr>
                <a:xfrm>
                  <a:off x="2074405" y="2873870"/>
                  <a:ext cx="22415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170M</a:t>
                  </a:r>
                  <a:endParaRPr lang="en-US" sz="700" kern="0" dirty="0">
                    <a:solidFill>
                      <a:srgbClr val="666666"/>
                    </a:solidFill>
                    <a:ea typeface="Arial Unicode MS" pitchFamily="34" charset="-128"/>
                    <a:cs typeface="Arial Unicode MS" pitchFamily="34" charset="-128"/>
                  </a:endParaRPr>
                </a:p>
              </p:txBody>
            </p:sp>
            <p:sp>
              <p:nvSpPr>
                <p:cNvPr id="171" name="TextBox 170"/>
                <p:cNvSpPr txBox="1"/>
                <p:nvPr/>
              </p:nvSpPr>
              <p:spPr>
                <a:xfrm>
                  <a:off x="2074404" y="3262000"/>
                  <a:ext cx="2836334"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200M</a:t>
                  </a:r>
                  <a:endParaRPr lang="en-US" sz="700" kern="0" dirty="0">
                    <a:solidFill>
                      <a:srgbClr val="666666"/>
                    </a:solidFill>
                    <a:ea typeface="Arial Unicode MS" pitchFamily="34" charset="-128"/>
                    <a:cs typeface="Arial Unicode MS" pitchFamily="34" charset="-128"/>
                  </a:endParaRPr>
                </a:p>
              </p:txBody>
            </p:sp>
            <p:sp>
              <p:nvSpPr>
                <p:cNvPr id="172" name="TextBox 171"/>
                <p:cNvSpPr txBox="1"/>
                <p:nvPr/>
              </p:nvSpPr>
              <p:spPr>
                <a:xfrm>
                  <a:off x="2074405" y="3658044"/>
                  <a:ext cx="36703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250M</a:t>
                  </a:r>
                  <a:endParaRPr lang="en-US" sz="700" kern="0" dirty="0">
                    <a:solidFill>
                      <a:srgbClr val="666666"/>
                    </a:solidFill>
                    <a:ea typeface="Arial Unicode MS" pitchFamily="34" charset="-128"/>
                    <a:cs typeface="Arial Unicode MS" pitchFamily="34" charset="-128"/>
                  </a:endParaRPr>
                </a:p>
              </p:txBody>
            </p:sp>
            <p:sp>
              <p:nvSpPr>
                <p:cNvPr id="173" name="TextBox 172"/>
                <p:cNvSpPr txBox="1"/>
                <p:nvPr/>
              </p:nvSpPr>
              <p:spPr>
                <a:xfrm>
                  <a:off x="2074405" y="4414128"/>
                  <a:ext cx="1375833"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100M</a:t>
                  </a:r>
                  <a:endParaRPr lang="en-US" sz="700" kern="0" dirty="0">
                    <a:solidFill>
                      <a:srgbClr val="666666"/>
                    </a:solidFill>
                    <a:ea typeface="Arial Unicode MS" pitchFamily="34" charset="-128"/>
                    <a:cs typeface="Arial Unicode MS" pitchFamily="34" charset="-128"/>
                  </a:endParaRPr>
                </a:p>
              </p:txBody>
            </p:sp>
            <p:sp>
              <p:nvSpPr>
                <p:cNvPr id="174" name="TextBox 173"/>
                <p:cNvSpPr txBox="1"/>
                <p:nvPr/>
              </p:nvSpPr>
              <p:spPr>
                <a:xfrm>
                  <a:off x="2074405" y="4799568"/>
                  <a:ext cx="1824567"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125M</a:t>
                  </a:r>
                  <a:endParaRPr lang="en-US" sz="700" kern="0" dirty="0">
                    <a:solidFill>
                      <a:srgbClr val="666666"/>
                    </a:solidFill>
                    <a:ea typeface="Arial Unicode MS" pitchFamily="34" charset="-128"/>
                    <a:cs typeface="Arial Unicode MS" pitchFamily="34" charset="-128"/>
                  </a:endParaRPr>
                </a:p>
              </p:txBody>
            </p:sp>
            <p:sp>
              <p:nvSpPr>
                <p:cNvPr id="175" name="TextBox 174"/>
                <p:cNvSpPr txBox="1"/>
                <p:nvPr/>
              </p:nvSpPr>
              <p:spPr>
                <a:xfrm>
                  <a:off x="2074405" y="5193516"/>
                  <a:ext cx="22415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170M</a:t>
                  </a:r>
                  <a:endParaRPr lang="en-US" sz="700" kern="0" dirty="0">
                    <a:solidFill>
                      <a:srgbClr val="666666"/>
                    </a:solidFill>
                    <a:ea typeface="Arial Unicode MS" pitchFamily="34" charset="-128"/>
                    <a:cs typeface="Arial Unicode MS" pitchFamily="34" charset="-128"/>
                  </a:endParaRPr>
                </a:p>
              </p:txBody>
            </p:sp>
            <p:sp>
              <p:nvSpPr>
                <p:cNvPr id="176" name="TextBox 175"/>
                <p:cNvSpPr txBox="1"/>
                <p:nvPr/>
              </p:nvSpPr>
              <p:spPr>
                <a:xfrm>
                  <a:off x="2074404" y="5595910"/>
                  <a:ext cx="2531533"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175M</a:t>
                  </a:r>
                  <a:endParaRPr lang="en-US" sz="700" kern="0" dirty="0">
                    <a:solidFill>
                      <a:srgbClr val="666666"/>
                    </a:solidFill>
                    <a:ea typeface="Arial Unicode MS" pitchFamily="34" charset="-128"/>
                    <a:cs typeface="Arial Unicode MS" pitchFamily="34" charset="-128"/>
                  </a:endParaRPr>
                </a:p>
              </p:txBody>
            </p:sp>
            <p:sp>
              <p:nvSpPr>
                <p:cNvPr id="177" name="TextBox 176"/>
                <p:cNvSpPr txBox="1"/>
                <p:nvPr/>
              </p:nvSpPr>
              <p:spPr>
                <a:xfrm>
                  <a:off x="2074404" y="5968650"/>
                  <a:ext cx="3323167"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225M</a:t>
                  </a:r>
                  <a:endParaRPr lang="en-US" sz="700" kern="0" dirty="0">
                    <a:solidFill>
                      <a:srgbClr val="666666"/>
                    </a:solidFill>
                    <a:ea typeface="Arial Unicode MS" pitchFamily="34" charset="-128"/>
                    <a:cs typeface="Arial Unicode MS" pitchFamily="34" charset="-128"/>
                  </a:endParaRPr>
                </a:p>
              </p:txBody>
            </p:sp>
          </p:grpSp>
        </p:grpSp>
      </p:grpSp>
      <p:grpSp>
        <p:nvGrpSpPr>
          <p:cNvPr id="5" name="Group 4"/>
          <p:cNvGrpSpPr/>
          <p:nvPr/>
        </p:nvGrpSpPr>
        <p:grpSpPr>
          <a:xfrm>
            <a:off x="7623087" y="3013079"/>
            <a:ext cx="1283240" cy="429498"/>
            <a:chOff x="7753592" y="2372520"/>
            <a:chExt cx="1145591" cy="383427"/>
          </a:xfrm>
        </p:grpSpPr>
        <p:pic>
          <p:nvPicPr>
            <p:cNvPr id="126" name="Picture 125"/>
            <p:cNvPicPr>
              <a:picLocks noChangeAspect="1"/>
            </p:cNvPicPr>
            <p:nvPr/>
          </p:nvPicPr>
          <p:blipFill>
            <a:blip r:embed="rId2"/>
            <a:stretch>
              <a:fillRect/>
            </a:stretch>
          </p:blipFill>
          <p:spPr>
            <a:xfrm>
              <a:off x="8518183" y="2374947"/>
              <a:ext cx="381000" cy="381000"/>
            </a:xfrm>
            <a:prstGeom prst="rect">
              <a:avLst/>
            </a:prstGeom>
          </p:spPr>
        </p:pic>
        <p:pic>
          <p:nvPicPr>
            <p:cNvPr id="125" name="Picture 124"/>
            <p:cNvPicPr>
              <a:picLocks noChangeAspect="1"/>
            </p:cNvPicPr>
            <p:nvPr/>
          </p:nvPicPr>
          <p:blipFill>
            <a:blip r:embed="rId3"/>
            <a:stretch>
              <a:fillRect/>
            </a:stretch>
          </p:blipFill>
          <p:spPr>
            <a:xfrm>
              <a:off x="8135826" y="2373310"/>
              <a:ext cx="381000" cy="381000"/>
            </a:xfrm>
            <a:prstGeom prst="rect">
              <a:avLst/>
            </a:prstGeom>
          </p:spPr>
        </p:pic>
        <p:pic>
          <p:nvPicPr>
            <p:cNvPr id="127" name="Picture 126"/>
            <p:cNvPicPr>
              <a:picLocks noChangeAspect="1"/>
            </p:cNvPicPr>
            <p:nvPr/>
          </p:nvPicPr>
          <p:blipFill>
            <a:blip r:embed="rId4"/>
            <a:stretch>
              <a:fillRect/>
            </a:stretch>
          </p:blipFill>
          <p:spPr>
            <a:xfrm>
              <a:off x="7753592" y="2372520"/>
              <a:ext cx="381600" cy="381600"/>
            </a:xfrm>
            <a:prstGeom prst="rect">
              <a:avLst/>
            </a:prstGeom>
          </p:spPr>
        </p:pic>
      </p:grpSp>
      <p:grpSp>
        <p:nvGrpSpPr>
          <p:cNvPr id="245" name="Group 244"/>
          <p:cNvGrpSpPr/>
          <p:nvPr/>
        </p:nvGrpSpPr>
        <p:grpSpPr>
          <a:xfrm>
            <a:off x="230400" y="3003810"/>
            <a:ext cx="8668800" cy="528436"/>
            <a:chOff x="230400" y="2312073"/>
            <a:chExt cx="8668800" cy="528436"/>
          </a:xfrm>
        </p:grpSpPr>
        <p:cxnSp>
          <p:nvCxnSpPr>
            <p:cNvPr id="246" name="Straight Connector 245"/>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330612"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248" name="TextBox 247"/>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By Supplier    </a:t>
              </a:r>
              <a:r>
                <a:rPr lang="en-US" sz="800" dirty="0">
                  <a:solidFill>
                    <a:srgbClr val="666666"/>
                  </a:solidFill>
                  <a:latin typeface="SAP-icons"/>
                </a:rPr>
                <a: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a:solidFill>
                  <a:srgbClr val="666666"/>
                </a:solidFill>
                <a:ea typeface="Arial Unicode MS" pitchFamily="34" charset="-128"/>
                <a:cs typeface="Arial Unicode MS" pitchFamily="34" charset="-128"/>
              </a:endParaRPr>
            </a:p>
          </p:txBody>
        </p:sp>
      </p:grpSp>
      <p:grpSp>
        <p:nvGrpSpPr>
          <p:cNvPr id="261" name="Group 260"/>
          <p:cNvGrpSpPr/>
          <p:nvPr/>
        </p:nvGrpSpPr>
        <p:grpSpPr>
          <a:xfrm>
            <a:off x="3030459" y="1604192"/>
            <a:ext cx="1327244" cy="1268823"/>
            <a:chOff x="3030459" y="1595777"/>
            <a:chExt cx="1327244" cy="1268823"/>
          </a:xfrm>
        </p:grpSpPr>
        <p:sp>
          <p:nvSpPr>
            <p:cNvPr id="262" name="Rounded Rectangle 261" hidden="1"/>
            <p:cNvSpPr/>
            <p:nvPr/>
          </p:nvSpPr>
          <p:spPr bwMode="gray">
            <a:xfrm>
              <a:off x="3030459" y="159618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263" name="TextBox 262"/>
            <p:cNvSpPr txBox="1"/>
            <p:nvPr/>
          </p:nvSpPr>
          <p:spPr>
            <a:xfrm>
              <a:off x="3031989" y="1595777"/>
              <a:ext cx="1325714" cy="395869"/>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Comparative Annual Totals</a:t>
              </a:r>
            </a:p>
          </p:txBody>
        </p:sp>
        <p:sp>
          <p:nvSpPr>
            <p:cNvPr id="264" name="TextBox 263"/>
            <p:cNvSpPr txBox="1"/>
            <p:nvPr/>
          </p:nvSpPr>
          <p:spPr>
            <a:xfrm>
              <a:off x="3031989" y="2653397"/>
              <a:ext cx="132225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 By Region</a:t>
              </a:r>
            </a:p>
          </p:txBody>
        </p:sp>
        <p:grpSp>
          <p:nvGrpSpPr>
            <p:cNvPr id="265" name="Group 264"/>
            <p:cNvGrpSpPr/>
            <p:nvPr/>
          </p:nvGrpSpPr>
          <p:grpSpPr>
            <a:xfrm>
              <a:off x="3030460" y="1981689"/>
              <a:ext cx="1327243" cy="633750"/>
              <a:chOff x="1956644" y="1313947"/>
              <a:chExt cx="1642483" cy="769070"/>
            </a:xfrm>
          </p:grpSpPr>
          <p:grpSp>
            <p:nvGrpSpPr>
              <p:cNvPr id="266" name="Group 265"/>
              <p:cNvGrpSpPr/>
              <p:nvPr/>
            </p:nvGrpSpPr>
            <p:grpSpPr>
              <a:xfrm>
                <a:off x="1958537" y="1313947"/>
                <a:ext cx="1640590" cy="280120"/>
                <a:chOff x="1973609" y="1315828"/>
                <a:chExt cx="1640590" cy="280120"/>
              </a:xfrm>
            </p:grpSpPr>
            <p:sp>
              <p:nvSpPr>
                <p:cNvPr id="277" name="Rectangle 276"/>
                <p:cNvSpPr/>
                <p:nvPr/>
              </p:nvSpPr>
              <p:spPr bwMode="gray">
                <a:xfrm>
                  <a:off x="2067843" y="1541543"/>
                  <a:ext cx="1459128" cy="45719"/>
                </a:xfrm>
                <a:prstGeom prst="rect">
                  <a:avLst/>
                </a:prstGeom>
                <a:solidFill>
                  <a:srgbClr val="67B25C"/>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78" name="TextBox 277"/>
                <p:cNvSpPr txBox="1"/>
                <p:nvPr/>
              </p:nvSpPr>
              <p:spPr>
                <a:xfrm>
                  <a:off x="1973609" y="1315828"/>
                  <a:ext cx="1032659"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1</a:t>
                  </a:r>
                </a:p>
              </p:txBody>
            </p:sp>
            <p:sp>
              <p:nvSpPr>
                <p:cNvPr id="279" name="TextBox 278"/>
                <p:cNvSpPr txBox="1"/>
                <p:nvPr/>
              </p:nvSpPr>
              <p:spPr>
                <a:xfrm>
                  <a:off x="2996744" y="1315828"/>
                  <a:ext cx="617455"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67B25C"/>
                      </a:solidFill>
                      <a:ea typeface="Arial Unicode MS" pitchFamily="34" charset="-128"/>
                      <a:cs typeface="Arial Unicode MS" pitchFamily="34" charset="-128"/>
                    </a:rPr>
                    <a:t>234 M</a:t>
                  </a:r>
                </a:p>
              </p:txBody>
            </p:sp>
          </p:grpSp>
          <p:grpSp>
            <p:nvGrpSpPr>
              <p:cNvPr id="267" name="Group 266"/>
              <p:cNvGrpSpPr/>
              <p:nvPr/>
            </p:nvGrpSpPr>
            <p:grpSpPr>
              <a:xfrm>
                <a:off x="1958537" y="1564772"/>
                <a:ext cx="1640589" cy="280120"/>
                <a:chOff x="3326159" y="1052303"/>
                <a:chExt cx="1640589" cy="280120"/>
              </a:xfrm>
            </p:grpSpPr>
            <p:sp>
              <p:nvSpPr>
                <p:cNvPr id="273" name="Rectangle 272"/>
                <p:cNvSpPr/>
                <p:nvPr/>
              </p:nvSpPr>
              <p:spPr bwMode="gray">
                <a:xfrm>
                  <a:off x="3420393" y="1278018"/>
                  <a:ext cx="662203" cy="46898"/>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74" name="TextBox 273"/>
                <p:cNvSpPr txBox="1"/>
                <p:nvPr/>
              </p:nvSpPr>
              <p:spPr>
                <a:xfrm>
                  <a:off x="3326159" y="1052303"/>
                  <a:ext cx="1032660"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2</a:t>
                  </a:r>
                </a:p>
              </p:txBody>
            </p:sp>
            <p:sp>
              <p:nvSpPr>
                <p:cNvPr id="275" name="TextBox 274"/>
                <p:cNvSpPr txBox="1"/>
                <p:nvPr/>
              </p:nvSpPr>
              <p:spPr>
                <a:xfrm>
                  <a:off x="4349295" y="1052303"/>
                  <a:ext cx="617453"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97 M</a:t>
                  </a:r>
                </a:p>
              </p:txBody>
            </p:sp>
            <p:sp>
              <p:nvSpPr>
                <p:cNvPr id="276" name="Rectangle 275"/>
                <p:cNvSpPr/>
                <p:nvPr/>
              </p:nvSpPr>
              <p:spPr bwMode="gray">
                <a:xfrm>
                  <a:off x="4101646" y="1276959"/>
                  <a:ext cx="774700"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grpSp>
          <p:grpSp>
            <p:nvGrpSpPr>
              <p:cNvPr id="268" name="Group 267"/>
              <p:cNvGrpSpPr/>
              <p:nvPr/>
            </p:nvGrpSpPr>
            <p:grpSpPr>
              <a:xfrm>
                <a:off x="1956644" y="1802897"/>
                <a:ext cx="1642483" cy="280120"/>
                <a:chOff x="1956644" y="1802897"/>
                <a:chExt cx="1642483" cy="280120"/>
              </a:xfrm>
            </p:grpSpPr>
            <p:sp>
              <p:nvSpPr>
                <p:cNvPr id="269" name="Rectangle 268"/>
                <p:cNvSpPr/>
                <p:nvPr/>
              </p:nvSpPr>
              <p:spPr bwMode="gray">
                <a:xfrm>
                  <a:off x="2052770" y="2026495"/>
                  <a:ext cx="998754" cy="45840"/>
                </a:xfrm>
                <a:prstGeom prst="rect">
                  <a:avLst/>
                </a:prstGeom>
                <a:solidFill>
                  <a:srgbClr val="E17B24"/>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70" name="Rectangle 269"/>
                <p:cNvSpPr/>
                <p:nvPr/>
              </p:nvSpPr>
              <p:spPr bwMode="gray">
                <a:xfrm>
                  <a:off x="3057873" y="2026495"/>
                  <a:ext cx="466725"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71" name="TextBox 270"/>
                <p:cNvSpPr txBox="1"/>
                <p:nvPr/>
              </p:nvSpPr>
              <p:spPr>
                <a:xfrm>
                  <a:off x="1956644" y="1802897"/>
                  <a:ext cx="1034553"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3</a:t>
                  </a:r>
                </a:p>
              </p:txBody>
            </p:sp>
            <p:sp>
              <p:nvSpPr>
                <p:cNvPr id="272" name="TextBox 271"/>
                <p:cNvSpPr txBox="1"/>
                <p:nvPr/>
              </p:nvSpPr>
              <p:spPr>
                <a:xfrm>
                  <a:off x="2981673" y="1802897"/>
                  <a:ext cx="617454"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E17B24"/>
                      </a:solidFill>
                      <a:ea typeface="Arial Unicode MS" pitchFamily="34" charset="-128"/>
                      <a:cs typeface="Arial Unicode MS" pitchFamily="34" charset="-128"/>
                    </a:rPr>
                    <a:t>197 M</a:t>
                  </a:r>
                </a:p>
              </p:txBody>
            </p:sp>
          </p:grpSp>
        </p:grpSp>
      </p:grpSp>
      <p:cxnSp>
        <p:nvCxnSpPr>
          <p:cNvPr id="280" name="Straight Connector 279"/>
          <p:cNvCxnSpPr/>
          <p:nvPr/>
        </p:nvCxnSpPr>
        <p:spPr>
          <a:xfrm>
            <a:off x="2984435" y="1643785"/>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81" name="Group 280"/>
          <p:cNvGrpSpPr/>
          <p:nvPr/>
        </p:nvGrpSpPr>
        <p:grpSpPr>
          <a:xfrm>
            <a:off x="1623611" y="1603146"/>
            <a:ext cx="1323786" cy="1260406"/>
            <a:chOff x="1623611" y="1603146"/>
            <a:chExt cx="1323786" cy="1260406"/>
          </a:xfrm>
        </p:grpSpPr>
        <p:grpSp>
          <p:nvGrpSpPr>
            <p:cNvPr id="282" name="Group 281"/>
            <p:cNvGrpSpPr/>
            <p:nvPr/>
          </p:nvGrpSpPr>
          <p:grpSpPr>
            <a:xfrm>
              <a:off x="1623611" y="1603146"/>
              <a:ext cx="1323786" cy="1260406"/>
              <a:chOff x="6612399" y="1706157"/>
              <a:chExt cx="1323786" cy="1260406"/>
            </a:xfrm>
          </p:grpSpPr>
          <p:sp>
            <p:nvSpPr>
              <p:cNvPr id="296" name="Rounded Rectangle 295"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297" name="TextBox 296"/>
              <p:cNvSpPr txBox="1"/>
              <p:nvPr/>
            </p:nvSpPr>
            <p:spPr>
              <a:xfrm>
                <a:off x="6612399" y="1706157"/>
                <a:ext cx="1323786"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err="1">
                    <a:solidFill>
                      <a:srgbClr val="333333"/>
                    </a:solidFill>
                    <a:ea typeface="Arial Unicode MS" pitchFamily="34" charset="-128"/>
                    <a:cs typeface="Arial Unicode MS" pitchFamily="34" charset="-128"/>
                  </a:rPr>
                  <a:t>Culmulative</a:t>
                </a:r>
                <a:r>
                  <a:rPr lang="en-US" sz="1050" kern="0" dirty="0">
                    <a:solidFill>
                      <a:srgbClr val="333333"/>
                    </a:solidFill>
                    <a:ea typeface="Arial Unicode MS" pitchFamily="34" charset="-128"/>
                    <a:cs typeface="Arial Unicode MS" pitchFamily="34" charset="-128"/>
                  </a:rPr>
                  <a:t> Totals</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Expenses (M EUR)</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grpSp>
        <p:sp>
          <p:nvSpPr>
            <p:cNvPr id="283" name="TextBox 282"/>
            <p:cNvSpPr txBox="1"/>
            <p:nvPr/>
          </p:nvSpPr>
          <p:spPr>
            <a:xfrm>
              <a:off x="1623612" y="2650097"/>
              <a:ext cx="132378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Actual and Target</a:t>
              </a:r>
            </a:p>
          </p:txBody>
        </p:sp>
        <p:grpSp>
          <p:nvGrpSpPr>
            <p:cNvPr id="284" name="Group 283"/>
            <p:cNvGrpSpPr/>
            <p:nvPr/>
          </p:nvGrpSpPr>
          <p:grpSpPr>
            <a:xfrm>
              <a:off x="1667657" y="2049005"/>
              <a:ext cx="1233294" cy="652803"/>
              <a:chOff x="7388368" y="3090960"/>
              <a:chExt cx="1521208" cy="792192"/>
            </a:xfrm>
          </p:grpSpPr>
          <p:sp>
            <p:nvSpPr>
              <p:cNvPr id="285" name="Rectangle 284"/>
              <p:cNvSpPr/>
              <p:nvPr/>
            </p:nvSpPr>
            <p:spPr bwMode="gray">
              <a:xfrm>
                <a:off x="7768460" y="3484983"/>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86" name="Rectangle 285"/>
              <p:cNvSpPr/>
              <p:nvPr/>
            </p:nvSpPr>
            <p:spPr bwMode="gray">
              <a:xfrm>
                <a:off x="8527299" y="3489747"/>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87" name="Rectangle 286"/>
              <p:cNvSpPr/>
              <p:nvPr/>
            </p:nvSpPr>
            <p:spPr bwMode="gray">
              <a:xfrm>
                <a:off x="7410639" y="3436622"/>
                <a:ext cx="1476420" cy="112998"/>
              </a:xfrm>
              <a:prstGeom prst="rect">
                <a:avLst/>
              </a:prstGeom>
              <a:solidFill>
                <a:srgbClr val="D5DADC"/>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88" name="Rectangle 287"/>
              <p:cNvSpPr/>
              <p:nvPr/>
            </p:nvSpPr>
            <p:spPr bwMode="gray">
              <a:xfrm>
                <a:off x="7408377" y="3436620"/>
                <a:ext cx="878754" cy="106897"/>
              </a:xfrm>
              <a:prstGeom prst="rect">
                <a:avLst/>
              </a:prstGeom>
              <a:solidFill>
                <a:srgbClr val="F3B2B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89" name="TextBox 288"/>
              <p:cNvSpPr txBox="1"/>
              <p:nvPr/>
            </p:nvSpPr>
            <p:spPr>
              <a:xfrm>
                <a:off x="8136371" y="3090960"/>
                <a:ext cx="503174"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125</a:t>
                </a:r>
              </a:p>
            </p:txBody>
          </p:sp>
          <p:sp>
            <p:nvSpPr>
              <p:cNvPr id="290" name="TextBox 289"/>
              <p:cNvSpPr txBox="1"/>
              <p:nvPr/>
            </p:nvSpPr>
            <p:spPr>
              <a:xfrm>
                <a:off x="7825216" y="3603032"/>
                <a:ext cx="422472"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454545"/>
                    </a:solidFill>
                    <a:ea typeface="Arial Unicode MS" pitchFamily="34" charset="-128"/>
                    <a:cs typeface="Arial Unicode MS" pitchFamily="34" charset="-128"/>
                  </a:rPr>
                  <a:t>75</a:t>
                </a:r>
              </a:p>
            </p:txBody>
          </p:sp>
          <p:sp>
            <p:nvSpPr>
              <p:cNvPr id="291" name="Rectangle 290"/>
              <p:cNvSpPr/>
              <p:nvPr/>
            </p:nvSpPr>
            <p:spPr bwMode="gray">
              <a:xfrm>
                <a:off x="7415401" y="3437975"/>
                <a:ext cx="961838" cy="108000"/>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92" name="Rectangle 291"/>
              <p:cNvSpPr/>
              <p:nvPr/>
            </p:nvSpPr>
            <p:spPr bwMode="gray">
              <a:xfrm>
                <a:off x="7989645" y="3364516"/>
                <a:ext cx="25737" cy="259698"/>
              </a:xfrm>
              <a:prstGeom prst="rect">
                <a:avLst/>
              </a:prstGeom>
              <a:solidFill>
                <a:srgbClr val="454545"/>
              </a:solidFill>
              <a:ln w="6350" algn="ctr">
                <a:solidFill>
                  <a:schemeClr val="bg1"/>
                </a:solidFill>
                <a:miter lim="800000"/>
                <a:headEnd/>
                <a:tailEnd/>
              </a:ln>
            </p:spPr>
            <p:txBody>
              <a:bodyPr lIns="90000" tIns="72000" rIns="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93" name="Diamond 292"/>
              <p:cNvSpPr/>
              <p:nvPr/>
            </p:nvSpPr>
            <p:spPr bwMode="gray">
              <a:xfrm>
                <a:off x="7388368" y="3547498"/>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94" name="Diamond 293"/>
              <p:cNvSpPr/>
              <p:nvPr/>
            </p:nvSpPr>
            <p:spPr bwMode="gray">
              <a:xfrm>
                <a:off x="8855576" y="3552865"/>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95" name="Rectangle 294"/>
              <p:cNvSpPr/>
              <p:nvPr/>
            </p:nvSpPr>
            <p:spPr bwMode="gray">
              <a:xfrm>
                <a:off x="8358187" y="3333930"/>
                <a:ext cx="18000" cy="144000"/>
              </a:xfrm>
              <a:prstGeom prst="rect">
                <a:avLst/>
              </a:prstGeom>
              <a:solidFill>
                <a:srgbClr val="D3203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cxnSp>
        <p:nvCxnSpPr>
          <p:cNvPr id="298" name="Straight Connector 297"/>
          <p:cNvCxnSpPr/>
          <p:nvPr/>
        </p:nvCxnSpPr>
        <p:spPr>
          <a:xfrm>
            <a:off x="1581522" y="1641581"/>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99" name="Group 298"/>
          <p:cNvGrpSpPr/>
          <p:nvPr/>
        </p:nvGrpSpPr>
        <p:grpSpPr>
          <a:xfrm>
            <a:off x="211565" y="1600529"/>
            <a:ext cx="1334528" cy="1272212"/>
            <a:chOff x="6607751" y="3059546"/>
            <a:chExt cx="1334528" cy="1272212"/>
          </a:xfrm>
        </p:grpSpPr>
        <p:grpSp>
          <p:nvGrpSpPr>
            <p:cNvPr id="300" name="Group 299"/>
            <p:cNvGrpSpPr/>
            <p:nvPr/>
          </p:nvGrpSpPr>
          <p:grpSpPr>
            <a:xfrm>
              <a:off x="6607751" y="3059546"/>
              <a:ext cx="1334528" cy="1265141"/>
              <a:chOff x="6605180" y="1701422"/>
              <a:chExt cx="1334528" cy="1265141"/>
            </a:xfrm>
          </p:grpSpPr>
          <p:sp>
            <p:nvSpPr>
              <p:cNvPr id="303" name="Rounded Rectangle 302"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304" name="TextBox 303"/>
              <p:cNvSpPr txBox="1"/>
              <p:nvPr/>
            </p:nvSpPr>
            <p:spPr>
              <a:xfrm>
                <a:off x="6605180" y="1701422"/>
                <a:ext cx="1334528"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Gross Revenue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Global – Year to Date</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sp>
            <p:nvSpPr>
              <p:cNvPr id="305" name="TextBox 304"/>
              <p:cNvSpPr txBox="1"/>
              <p:nvPr/>
            </p:nvSpPr>
            <p:spPr>
              <a:xfrm>
                <a:off x="6613682" y="2329301"/>
                <a:ext cx="1319943" cy="480511"/>
              </a:xfrm>
              <a:prstGeom prst="rect">
                <a:avLst/>
              </a:prstGeom>
              <a:noFill/>
            </p:spPr>
            <p:txBody>
              <a:bodyPr wrap="square" rtlCol="0">
                <a:spAutoFit/>
              </a:bodyPr>
              <a:lstStyle/>
              <a:p>
                <a:pPr fontAlgn="base">
                  <a:spcBef>
                    <a:spcPct val="50000"/>
                  </a:spcBef>
                  <a:spcAft>
                    <a:spcPct val="0"/>
                  </a:spcAft>
                  <a:buClr>
                    <a:srgbClr val="F0AB00"/>
                  </a:buClr>
                  <a:buSzPct val="80000"/>
                </a:pPr>
                <a:endParaRPr lang="en-US" sz="3200" b="1" kern="0" dirty="0">
                  <a:solidFill>
                    <a:srgbClr val="808080"/>
                  </a:solidFill>
                  <a:ea typeface="Arial Unicode MS" pitchFamily="34" charset="-128"/>
                  <a:cs typeface="Arial"/>
                </a:endParaRPr>
              </a:p>
            </p:txBody>
          </p:sp>
        </p:grpSp>
        <p:sp>
          <p:nvSpPr>
            <p:cNvPr id="301" name="TextBox 300"/>
            <p:cNvSpPr txBox="1"/>
            <p:nvPr/>
          </p:nvSpPr>
          <p:spPr>
            <a:xfrm>
              <a:off x="6607751" y="3701219"/>
              <a:ext cx="1331006" cy="479235"/>
            </a:xfrm>
            <a:prstGeom prst="rect">
              <a:avLst/>
            </a:prstGeom>
            <a:noFill/>
          </p:spPr>
          <p:txBody>
            <a:bodyPr wrap="square" lIns="72000" tIns="46800" rIns="72000" bIns="46800" rtlCol="0">
              <a:spAutoFit/>
            </a:bodyPr>
            <a:lstStyle/>
            <a:p>
              <a:pPr algn="r" fontAlgn="base">
                <a:spcBef>
                  <a:spcPct val="50000"/>
                </a:spcBef>
                <a:spcAft>
                  <a:spcPct val="0"/>
                </a:spcAft>
                <a:buClr>
                  <a:srgbClr val="F0AB00"/>
                </a:buClr>
                <a:buSzPct val="80000"/>
              </a:pPr>
              <a:r>
                <a:rPr lang="en-US" sz="2500" kern="0" dirty="0">
                  <a:solidFill>
                    <a:srgbClr val="67B25C"/>
                  </a:solidFill>
                  <a:ea typeface="Arial Unicode MS" pitchFamily="34" charset="-128"/>
                  <a:cs typeface="Arial"/>
                </a:rPr>
                <a:t>348.2</a:t>
              </a:r>
              <a:r>
                <a:rPr lang="en-US" sz="1050" kern="0" dirty="0">
                  <a:solidFill>
                    <a:srgbClr val="67B25C"/>
                  </a:solidFill>
                  <a:ea typeface="Arial Unicode MS" pitchFamily="34" charset="-128"/>
                  <a:cs typeface="Arial"/>
                </a:rPr>
                <a:t> M  </a:t>
              </a:r>
            </a:p>
          </p:txBody>
        </p:sp>
        <p:sp>
          <p:nvSpPr>
            <p:cNvPr id="302" name="TextBox 301"/>
            <p:cNvSpPr txBox="1"/>
            <p:nvPr/>
          </p:nvSpPr>
          <p:spPr>
            <a:xfrm>
              <a:off x="6607751" y="4120555"/>
              <a:ext cx="1334527"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 Actual</a:t>
              </a:r>
            </a:p>
          </p:txBody>
        </p:sp>
      </p:grpSp>
      <p:grpSp>
        <p:nvGrpSpPr>
          <p:cNvPr id="320" name="Group 319"/>
          <p:cNvGrpSpPr/>
          <p:nvPr/>
        </p:nvGrpSpPr>
        <p:grpSpPr>
          <a:xfrm>
            <a:off x="10045" y="948096"/>
            <a:ext cx="9128480" cy="338554"/>
            <a:chOff x="160952" y="948096"/>
            <a:chExt cx="8975067" cy="338554"/>
          </a:xfrm>
        </p:grpSpPr>
        <p:sp>
          <p:nvSpPr>
            <p:cNvPr id="321" name="TextBox 320"/>
            <p:cNvSpPr txBox="1"/>
            <p:nvPr/>
          </p:nvSpPr>
          <p:spPr>
            <a:xfrm>
              <a:off x="7711441" y="963690"/>
              <a:ext cx="1424578" cy="246221"/>
            </a:xfrm>
            <a:prstGeom prst="rect">
              <a:avLst/>
            </a:prstGeom>
            <a:noFill/>
          </p:spPr>
          <p:txBody>
            <a:bodyPr wrap="square" lIns="0" tIns="0" rIns="234000" bIns="0" rtlCol="0">
              <a:spAutoFit/>
            </a:bodyPr>
            <a:lstStyle/>
            <a:p>
              <a:pPr algn="r" fontAlgn="base">
                <a:spcBef>
                  <a:spcPct val="50000"/>
                </a:spcBef>
                <a:spcAft>
                  <a:spcPct val="0"/>
                </a:spcAft>
                <a:buClr>
                  <a:srgbClr val="F0AB00"/>
                </a:buClr>
                <a:buSzPct val="80000"/>
              </a:pPr>
              <a:r>
                <a:rPr lang="en-US" sz="1600" dirty="0">
                  <a:solidFill>
                    <a:srgbClr val="444444"/>
                  </a:solidFill>
                  <a:latin typeface="Arial "/>
                  <a:ea typeface="Open Sans Condensed" pitchFamily="34" charset="0"/>
                  <a:cs typeface="Arial" pitchFamily="34" charset="0"/>
                </a:rPr>
                <a:t>84.585.546,7</a:t>
              </a:r>
            </a:p>
          </p:txBody>
        </p:sp>
        <p:sp>
          <p:nvSpPr>
            <p:cNvPr id="322" name="TextBox 321"/>
            <p:cNvSpPr txBox="1"/>
            <p:nvPr/>
          </p:nvSpPr>
          <p:spPr>
            <a:xfrm>
              <a:off x="160952" y="948096"/>
              <a:ext cx="2683088" cy="338554"/>
            </a:xfrm>
            <a:prstGeom prst="rect">
              <a:avLst/>
            </a:prstGeom>
            <a:noFill/>
          </p:spPr>
          <p:txBody>
            <a:bodyPr wrap="square" lIns="234000" rtlCol="0">
              <a:spAutoFit/>
            </a:bodyPr>
            <a:lstStyle/>
            <a:p>
              <a:pPr fontAlgn="base">
                <a:spcBef>
                  <a:spcPts val="840"/>
                </a:spcBef>
                <a:spcAft>
                  <a:spcPct val="0"/>
                </a:spcAft>
                <a:buClr>
                  <a:srgbClr val="F0AB00"/>
                </a:buClr>
                <a:buSzPct val="80000"/>
              </a:pPr>
              <a:r>
                <a:rPr lang="en-US" sz="1600" kern="0" dirty="0">
                  <a:solidFill>
                    <a:srgbClr val="333333"/>
                  </a:solidFill>
                  <a:ea typeface="Arial Unicode MS" pitchFamily="34" charset="-128"/>
                  <a:cs typeface="Arial Unicode MS" pitchFamily="34" charset="-128"/>
                </a:rPr>
                <a:t>Unused Contracts</a:t>
              </a:r>
            </a:p>
          </p:txBody>
        </p:sp>
      </p:grpSp>
      <p:grpSp>
        <p:nvGrpSpPr>
          <p:cNvPr id="12" name="Group 11"/>
          <p:cNvGrpSpPr/>
          <p:nvPr/>
        </p:nvGrpSpPr>
        <p:grpSpPr>
          <a:xfrm>
            <a:off x="-19900" y="502915"/>
            <a:ext cx="9131502" cy="221794"/>
            <a:chOff x="-19900" y="502915"/>
            <a:chExt cx="9131502" cy="221794"/>
          </a:xfrm>
        </p:grpSpPr>
        <p:sp>
          <p:nvSpPr>
            <p:cNvPr id="184" name="TextBox 183"/>
            <p:cNvSpPr txBox="1"/>
            <p:nvPr/>
          </p:nvSpPr>
          <p:spPr>
            <a:xfrm>
              <a:off x="3995363" y="523579"/>
              <a:ext cx="1070747" cy="15240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Unused Contracts</a:t>
              </a:r>
            </a:p>
          </p:txBody>
        </p:sp>
        <p:sp>
          <p:nvSpPr>
            <p:cNvPr id="215" name="TextBox 214"/>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 </a:t>
              </a:r>
            </a:p>
          </p:txBody>
        </p:sp>
        <p:sp>
          <p:nvSpPr>
            <p:cNvPr id="216" name="TextBox 215"/>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grpSp>
      <p:grpSp>
        <p:nvGrpSpPr>
          <p:cNvPr id="186" name="Group 185"/>
          <p:cNvGrpSpPr/>
          <p:nvPr/>
        </p:nvGrpSpPr>
        <p:grpSpPr>
          <a:xfrm>
            <a:off x="-7951" y="6448722"/>
            <a:ext cx="9168732" cy="447374"/>
            <a:chOff x="0" y="6448722"/>
            <a:chExt cx="9168732" cy="447374"/>
          </a:xfrm>
        </p:grpSpPr>
        <p:sp>
          <p:nvSpPr>
            <p:cNvPr id="187" name="Rectangle 186"/>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TextBox 190"/>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92" name="TextBox 191"/>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chemeClr val="bg1"/>
                  </a:solidFill>
                  <a:latin typeface="Arial" pitchFamily="34" charset="0"/>
                  <a:ea typeface="Open Sans" pitchFamily="34" charset="0"/>
                  <a:cs typeface="Arial" pitchFamily="34" charset="0"/>
                </a:rPr>
                <a:t>Open in</a:t>
              </a:r>
            </a:p>
          </p:txBody>
        </p:sp>
      </p:grpSp>
      <p:grpSp>
        <p:nvGrpSpPr>
          <p:cNvPr id="210" name="Group 209"/>
          <p:cNvGrpSpPr/>
          <p:nvPr/>
        </p:nvGrpSpPr>
        <p:grpSpPr>
          <a:xfrm>
            <a:off x="-5474" y="0"/>
            <a:ext cx="9149474" cy="423865"/>
            <a:chOff x="-5474" y="0"/>
            <a:chExt cx="9149474" cy="423865"/>
          </a:xfrm>
        </p:grpSpPr>
        <p:sp>
          <p:nvSpPr>
            <p:cNvPr id="211" name="Rectangle 210"/>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2" name="Straight Connector 211"/>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4" name="TextBox 213"/>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221" name="Straight Connector 220"/>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2" name="TextBox 221"/>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223" name="Rectangle 222"/>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TextBox 223"/>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25" name="TextBox 224"/>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26" name="Straight Connector 225"/>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9560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44002" cy="423863"/>
            <a:chOff x="0" y="432809"/>
            <a:chExt cx="9144002"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44000" cy="327348"/>
              <a:chOff x="395536" y="96514"/>
              <a:chExt cx="914400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Tickets (3)</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7471" y="1281028"/>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My Tickets</a:t>
            </a:r>
          </a:p>
        </p:txBody>
      </p:sp>
      <p:sp>
        <p:nvSpPr>
          <p:cNvPr id="187" name="Rectangle 186"/>
          <p:cNvSpPr/>
          <p:nvPr/>
        </p:nvSpPr>
        <p:spPr>
          <a:xfrm>
            <a:off x="-5473" y="2541852"/>
            <a:ext cx="2922795" cy="118079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722640"/>
            <a:ext cx="2922795" cy="117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5" name="TextBox 194"/>
          <p:cNvSpPr txBox="1"/>
          <p:nvPr/>
        </p:nvSpPr>
        <p:spPr>
          <a:xfrm>
            <a:off x="6114" y="2866679"/>
            <a:ext cx="2915324" cy="261610"/>
          </a:xfrm>
          <a:prstGeom prst="rect">
            <a:avLst/>
          </a:prstGeom>
          <a:noFill/>
        </p:spPr>
        <p:txBody>
          <a:bodyPr wrap="square" rtlCol="0">
            <a:spAutoFit/>
          </a:bodyPr>
          <a:lstStyle/>
          <a:p>
            <a:r>
              <a:rPr lang="en-US" sz="1100" dirty="0">
                <a:solidFill>
                  <a:srgbClr val="333333"/>
                </a:solidFill>
                <a:ea typeface="Open Sans" pitchFamily="34" charset="0"/>
                <a:cs typeface="Calibri" panose="020F0502020204030204" pitchFamily="34" charset="0"/>
              </a:rPr>
              <a:t>Office Installation Problem</a:t>
            </a:r>
            <a:endParaRPr lang="en-US" sz="1100" dirty="0">
              <a:solidFill>
                <a:srgbClr val="333333"/>
              </a:solidFill>
              <a:latin typeface="Arial"/>
              <a:cs typeface="Arial"/>
            </a:endParaRPr>
          </a:p>
        </p:txBody>
      </p:sp>
      <p:sp>
        <p:nvSpPr>
          <p:cNvPr id="197" name="TextBox 196"/>
          <p:cNvSpPr txBox="1"/>
          <p:nvPr/>
        </p:nvSpPr>
        <p:spPr>
          <a:xfrm>
            <a:off x="6114" y="3921070"/>
            <a:ext cx="2915324" cy="261610"/>
          </a:xfrm>
          <a:prstGeom prst="rect">
            <a:avLst/>
          </a:prstGeom>
          <a:noFill/>
        </p:spPr>
        <p:txBody>
          <a:bodyPr wrap="square" rtlCol="0">
            <a:spAutoFit/>
          </a:bodyPr>
          <a:lstStyle/>
          <a:p>
            <a:r>
              <a:rPr lang="en-US" sz="1100" dirty="0">
                <a:solidFill>
                  <a:srgbClr val="333333"/>
                </a:solidFill>
                <a:latin typeface="Arial" pitchFamily="34" charset="0"/>
                <a:ea typeface="Open Sans" pitchFamily="34" charset="0"/>
                <a:cs typeface="Arial" pitchFamily="34" charset="0"/>
              </a:rPr>
              <a:t>Broken Locker</a:t>
            </a:r>
          </a:p>
        </p:txBody>
      </p:sp>
      <p:sp>
        <p:nvSpPr>
          <p:cNvPr id="202" name="TextBox 201"/>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54963"/>
            <a:ext cx="9144000" cy="423863"/>
            <a:chOff x="0" y="3314275"/>
            <a:chExt cx="9144000" cy="423863"/>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Rectangle 8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7" name="TextBox 96"/>
          <p:cNvSpPr txBox="1"/>
          <p:nvPr/>
        </p:nvSpPr>
        <p:spPr>
          <a:xfrm>
            <a:off x="1524317" y="2299979"/>
            <a:ext cx="1175331" cy="1692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Solution Provided </a:t>
            </a:r>
          </a:p>
        </p:txBody>
      </p:sp>
      <p:sp>
        <p:nvSpPr>
          <p:cNvPr id="101" name="TextBox 100"/>
          <p:cNvSpPr txBox="1"/>
          <p:nvPr/>
        </p:nvSpPr>
        <p:spPr>
          <a:xfrm>
            <a:off x="1406870" y="350418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Closed</a:t>
            </a:r>
          </a:p>
        </p:txBody>
      </p:sp>
      <p:sp>
        <p:nvSpPr>
          <p:cNvPr id="102" name="TextBox 101"/>
          <p:cNvSpPr txBox="1"/>
          <p:nvPr/>
        </p:nvSpPr>
        <p:spPr>
          <a:xfrm>
            <a:off x="1406870" y="467649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Closed</a:t>
            </a:r>
          </a:p>
        </p:txBody>
      </p:sp>
      <p:sp>
        <p:nvSpPr>
          <p:cNvPr id="103" name="TextBox 102"/>
          <p:cNvSpPr txBox="1"/>
          <p:nvPr/>
        </p:nvSpPr>
        <p:spPr>
          <a:xfrm>
            <a:off x="6114" y="1812288"/>
            <a:ext cx="2915324" cy="261610"/>
          </a:xfrm>
          <a:prstGeom prst="rect">
            <a:avLst/>
          </a:prstGeom>
          <a:noFill/>
        </p:spPr>
        <p:txBody>
          <a:bodyPr wrap="square" rtlCol="0">
            <a:spAutoFit/>
          </a:bodyPr>
          <a:lstStyle/>
          <a:p>
            <a:r>
              <a:rPr lang="en-US" sz="1100" dirty="0">
                <a:solidFill>
                  <a:srgbClr val="333333"/>
                </a:solidFill>
                <a:latin typeface="Arial"/>
                <a:cs typeface="Arial"/>
              </a:rPr>
              <a:t>Forgotten Password</a:t>
            </a:r>
          </a:p>
        </p:txBody>
      </p:sp>
      <p:pic>
        <p:nvPicPr>
          <p:cNvPr id="104"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629486"/>
            <a:ext cx="501864" cy="596812"/>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360" y="2109766"/>
            <a:ext cx="501864" cy="59681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201" y="6517669"/>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34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40" name="Rectangle 239"/>
          <p:cNvSpPr/>
          <p:nvPr/>
        </p:nvSpPr>
        <p:spPr bwMode="gray">
          <a:xfrm>
            <a:off x="234000" y="3011093"/>
            <a:ext cx="8672400" cy="3885003"/>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5" name="Rectangle 184"/>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241" name="Group 240"/>
          <p:cNvGrpSpPr/>
          <p:nvPr/>
        </p:nvGrpSpPr>
        <p:grpSpPr>
          <a:xfrm>
            <a:off x="0" y="787400"/>
            <a:ext cx="9145331" cy="2088000"/>
            <a:chOff x="0" y="787400"/>
            <a:chExt cx="9145331" cy="1485950"/>
          </a:xfrm>
        </p:grpSpPr>
        <p:sp>
          <p:nvSpPr>
            <p:cNvPr id="242" name="Rectangle 241"/>
            <p:cNvSpPr/>
            <p:nvPr/>
          </p:nvSpPr>
          <p:spPr bwMode="gray">
            <a:xfrm>
              <a:off x="0" y="787400"/>
              <a:ext cx="9138526" cy="148595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43" name="Straight Connector 242"/>
            <p:cNvCxnSpPr/>
            <p:nvPr/>
          </p:nvCxnSpPr>
          <p:spPr>
            <a:xfrm>
              <a:off x="1331" y="2272468"/>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128" name="Group 127"/>
          <p:cNvGrpSpPr/>
          <p:nvPr/>
        </p:nvGrpSpPr>
        <p:grpSpPr>
          <a:xfrm>
            <a:off x="6690103" y="3549152"/>
            <a:ext cx="1549401" cy="182101"/>
            <a:chOff x="7035800" y="2725323"/>
            <a:chExt cx="1549401" cy="182101"/>
          </a:xfrm>
        </p:grpSpPr>
        <p:sp>
          <p:nvSpPr>
            <p:cNvPr id="129" name="TextBox 128"/>
            <p:cNvSpPr txBox="1"/>
            <p:nvPr/>
          </p:nvSpPr>
          <p:spPr>
            <a:xfrm>
              <a:off x="7073549" y="2725323"/>
              <a:ext cx="1511652" cy="182101"/>
            </a:xfrm>
            <a:prstGeom prst="rect">
              <a:avLst/>
            </a:prstGeom>
            <a:noFill/>
          </p:spPr>
          <p:txBody>
            <a:bodyPr wrap="square" rtlCol="0">
              <a:spAutoFit/>
            </a:bodyPr>
            <a:lstStyle/>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Amount in Display Currency</a:t>
              </a:r>
              <a:endParaRPr lang="en-US" sz="700" kern="0" dirty="0">
                <a:solidFill>
                  <a:srgbClr val="666666"/>
                </a:solidFill>
                <a:ea typeface="Arial Unicode MS" pitchFamily="34" charset="-128"/>
                <a:cs typeface="Arial Unicode MS" pitchFamily="34" charset="-128"/>
              </a:endParaRPr>
            </a:p>
          </p:txBody>
        </p:sp>
        <p:sp>
          <p:nvSpPr>
            <p:cNvPr id="130" name="Rectangle 129"/>
            <p:cNvSpPr/>
            <p:nvPr/>
          </p:nvSpPr>
          <p:spPr bwMode="gray">
            <a:xfrm>
              <a:off x="7035800" y="2784475"/>
              <a:ext cx="66675" cy="66675"/>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34935" y="3444198"/>
            <a:ext cx="7594169" cy="3019613"/>
            <a:chOff x="334935" y="2758398"/>
            <a:chExt cx="7594169" cy="3820585"/>
          </a:xfrm>
        </p:grpSpPr>
        <p:grpSp>
          <p:nvGrpSpPr>
            <p:cNvPr id="6" name="Group 5"/>
            <p:cNvGrpSpPr/>
            <p:nvPr/>
          </p:nvGrpSpPr>
          <p:grpSpPr>
            <a:xfrm>
              <a:off x="748201" y="2758398"/>
              <a:ext cx="5056721" cy="3820585"/>
              <a:chOff x="748201" y="2758398"/>
              <a:chExt cx="5056721" cy="3820585"/>
            </a:xfrm>
          </p:grpSpPr>
          <p:cxnSp>
            <p:nvCxnSpPr>
              <p:cNvPr id="131" name="Straight Connector 130"/>
              <p:cNvCxnSpPr/>
              <p:nvPr/>
            </p:nvCxnSpPr>
            <p:spPr>
              <a:xfrm>
                <a:off x="748201" y="2762633"/>
                <a:ext cx="0" cy="381635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2777139" y="2758398"/>
                <a:ext cx="0" cy="3556001"/>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3532437" y="2758398"/>
                <a:ext cx="0" cy="3560234"/>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288521" y="2758398"/>
                <a:ext cx="0" cy="3556001"/>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5044605" y="2758398"/>
                <a:ext cx="0" cy="3560234"/>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5804922" y="2758398"/>
                <a:ext cx="0" cy="3556001"/>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340854" y="3151872"/>
              <a:ext cx="7588250" cy="3100624"/>
              <a:chOff x="340854" y="3151872"/>
              <a:chExt cx="7588250" cy="3100624"/>
            </a:xfrm>
          </p:grpSpPr>
          <p:cxnSp>
            <p:nvCxnSpPr>
              <p:cNvPr id="137" name="Straight Connector 136"/>
              <p:cNvCxnSpPr/>
              <p:nvPr/>
            </p:nvCxnSpPr>
            <p:spPr>
              <a:xfrm flipV="1">
                <a:off x="798055" y="3151872"/>
                <a:ext cx="7131049" cy="5354"/>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340854" y="3539450"/>
                <a:ext cx="75882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798055" y="3925302"/>
                <a:ext cx="7131049" cy="1726"/>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340854" y="4314606"/>
                <a:ext cx="75882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766305" y="4702184"/>
                <a:ext cx="716279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753605" y="5089762"/>
                <a:ext cx="717549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340854" y="5477340"/>
                <a:ext cx="75882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47255" y="5864918"/>
                <a:ext cx="718184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747255" y="6252496"/>
                <a:ext cx="718184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1750558" y="6292119"/>
              <a:ext cx="4306103" cy="182101"/>
              <a:chOff x="1750558" y="6292119"/>
              <a:chExt cx="4306103" cy="182101"/>
            </a:xfrm>
          </p:grpSpPr>
          <p:sp>
            <p:nvSpPr>
              <p:cNvPr id="178" name="TextBox 177"/>
              <p:cNvSpPr txBox="1"/>
              <p:nvPr/>
            </p:nvSpPr>
            <p:spPr>
              <a:xfrm>
                <a:off x="1750558"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0</a:t>
                </a:r>
                <a:endParaRPr lang="en-US" sz="700" kern="0" dirty="0">
                  <a:solidFill>
                    <a:srgbClr val="666666"/>
                  </a:solidFill>
                  <a:ea typeface="Arial Unicode MS" pitchFamily="34" charset="-128"/>
                  <a:cs typeface="Arial Unicode MS" pitchFamily="34" charset="-128"/>
                </a:endParaRPr>
              </a:p>
            </p:txBody>
          </p:sp>
          <p:sp>
            <p:nvSpPr>
              <p:cNvPr id="179" name="TextBox 178"/>
              <p:cNvSpPr txBox="1"/>
              <p:nvPr/>
            </p:nvSpPr>
            <p:spPr>
              <a:xfrm>
                <a:off x="2524325"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50M</a:t>
                </a:r>
                <a:endParaRPr lang="en-US" sz="700" kern="0" dirty="0">
                  <a:solidFill>
                    <a:srgbClr val="666666"/>
                  </a:solidFill>
                  <a:ea typeface="Arial Unicode MS" pitchFamily="34" charset="-128"/>
                  <a:cs typeface="Arial Unicode MS" pitchFamily="34" charset="-128"/>
                </a:endParaRPr>
              </a:p>
            </p:txBody>
          </p:sp>
          <p:sp>
            <p:nvSpPr>
              <p:cNvPr id="180" name="TextBox 179"/>
              <p:cNvSpPr txBox="1"/>
              <p:nvPr/>
            </p:nvSpPr>
            <p:spPr>
              <a:xfrm>
                <a:off x="3280409"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100M</a:t>
                </a:r>
                <a:endParaRPr lang="en-US" sz="700" kern="0" dirty="0">
                  <a:solidFill>
                    <a:srgbClr val="666666"/>
                  </a:solidFill>
                  <a:ea typeface="Arial Unicode MS" pitchFamily="34" charset="-128"/>
                  <a:cs typeface="Arial Unicode MS" pitchFamily="34" charset="-128"/>
                </a:endParaRPr>
              </a:p>
            </p:txBody>
          </p:sp>
          <p:sp>
            <p:nvSpPr>
              <p:cNvPr id="181" name="TextBox 180"/>
              <p:cNvSpPr txBox="1"/>
              <p:nvPr/>
            </p:nvSpPr>
            <p:spPr>
              <a:xfrm>
                <a:off x="4796769"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200M</a:t>
                </a:r>
                <a:endParaRPr lang="en-US" sz="700" kern="0" dirty="0">
                  <a:solidFill>
                    <a:srgbClr val="666666"/>
                  </a:solidFill>
                  <a:ea typeface="Arial Unicode MS" pitchFamily="34" charset="-128"/>
                  <a:cs typeface="Arial Unicode MS" pitchFamily="34" charset="-128"/>
                </a:endParaRPr>
              </a:p>
            </p:txBody>
          </p:sp>
          <p:sp>
            <p:nvSpPr>
              <p:cNvPr id="182" name="TextBox 181"/>
              <p:cNvSpPr txBox="1"/>
              <p:nvPr/>
            </p:nvSpPr>
            <p:spPr>
              <a:xfrm>
                <a:off x="4036493"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150M</a:t>
                </a:r>
                <a:endParaRPr lang="en-US" sz="700" kern="0" dirty="0">
                  <a:solidFill>
                    <a:srgbClr val="666666"/>
                  </a:solidFill>
                  <a:ea typeface="Arial Unicode MS" pitchFamily="34" charset="-128"/>
                  <a:cs typeface="Arial Unicode MS" pitchFamily="34" charset="-128"/>
                </a:endParaRPr>
              </a:p>
            </p:txBody>
          </p:sp>
          <p:sp>
            <p:nvSpPr>
              <p:cNvPr id="183" name="TextBox 182"/>
              <p:cNvSpPr txBox="1"/>
              <p:nvPr/>
            </p:nvSpPr>
            <p:spPr>
              <a:xfrm>
                <a:off x="5548661"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250M</a:t>
                </a:r>
                <a:endParaRPr lang="en-US" sz="700" kern="0" dirty="0">
                  <a:solidFill>
                    <a:srgbClr val="666666"/>
                  </a:solidFill>
                  <a:ea typeface="Arial Unicode MS" pitchFamily="34" charset="-128"/>
                  <a:cs typeface="Arial Unicode MS" pitchFamily="34" charset="-128"/>
                </a:endParaRPr>
              </a:p>
            </p:txBody>
          </p:sp>
        </p:grpSp>
        <p:grpSp>
          <p:nvGrpSpPr>
            <p:cNvPr id="13" name="Group 12"/>
            <p:cNvGrpSpPr/>
            <p:nvPr/>
          </p:nvGrpSpPr>
          <p:grpSpPr>
            <a:xfrm>
              <a:off x="334935" y="3112342"/>
              <a:ext cx="463120" cy="3122118"/>
              <a:chOff x="334935" y="3112342"/>
              <a:chExt cx="463120" cy="3122118"/>
            </a:xfrm>
          </p:grpSpPr>
          <p:sp>
            <p:nvSpPr>
              <p:cNvPr id="152" name="TextBox 151"/>
              <p:cNvSpPr txBox="1"/>
              <p:nvPr/>
            </p:nvSpPr>
            <p:spPr>
              <a:xfrm>
                <a:off x="334935" y="3112342"/>
                <a:ext cx="463120" cy="89768"/>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201302</a:t>
                </a:r>
                <a:endParaRPr lang="en-US" sz="700" kern="0" dirty="0">
                  <a:solidFill>
                    <a:srgbClr val="666666"/>
                  </a:solidFill>
                  <a:ea typeface="Arial Unicode MS" pitchFamily="34" charset="-128"/>
                  <a:cs typeface="Arial Unicode MS" pitchFamily="34" charset="-128"/>
                </a:endParaRPr>
              </a:p>
            </p:txBody>
          </p:sp>
          <p:sp>
            <p:nvSpPr>
              <p:cNvPr id="153" name="TextBox 152"/>
              <p:cNvSpPr txBox="1"/>
              <p:nvPr/>
            </p:nvSpPr>
            <p:spPr>
              <a:xfrm>
                <a:off x="334935" y="3880418"/>
                <a:ext cx="463120" cy="89768"/>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201303</a:t>
                </a:r>
                <a:endParaRPr lang="en-US" sz="700" kern="0" dirty="0">
                  <a:solidFill>
                    <a:srgbClr val="666666"/>
                  </a:solidFill>
                  <a:ea typeface="Arial Unicode MS" pitchFamily="34" charset="-128"/>
                  <a:cs typeface="Arial Unicode MS" pitchFamily="34" charset="-128"/>
                </a:endParaRPr>
              </a:p>
            </p:txBody>
          </p:sp>
          <p:sp>
            <p:nvSpPr>
              <p:cNvPr id="154" name="TextBox 153"/>
              <p:cNvSpPr txBox="1"/>
              <p:nvPr/>
            </p:nvSpPr>
            <p:spPr>
              <a:xfrm>
                <a:off x="334935" y="4852526"/>
                <a:ext cx="463120" cy="89768"/>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201304</a:t>
                </a:r>
                <a:endParaRPr lang="en-US" sz="700" kern="0" dirty="0">
                  <a:solidFill>
                    <a:srgbClr val="666666"/>
                  </a:solidFill>
                  <a:ea typeface="Arial Unicode MS" pitchFamily="34" charset="-128"/>
                  <a:cs typeface="Arial Unicode MS" pitchFamily="34" charset="-128"/>
                </a:endParaRPr>
              </a:p>
            </p:txBody>
          </p:sp>
          <p:sp>
            <p:nvSpPr>
              <p:cNvPr id="155" name="TextBox 154"/>
              <p:cNvSpPr txBox="1"/>
              <p:nvPr/>
            </p:nvSpPr>
            <p:spPr>
              <a:xfrm>
                <a:off x="334935" y="6004654"/>
                <a:ext cx="463120" cy="229806"/>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201305</a:t>
                </a:r>
              </a:p>
              <a:p>
                <a:pPr fontAlgn="base">
                  <a:lnSpc>
                    <a:spcPct val="80000"/>
                  </a:lnSpc>
                  <a:spcBef>
                    <a:spcPct val="50000"/>
                  </a:spcBef>
                  <a:spcAft>
                    <a:spcPct val="0"/>
                  </a:spcAft>
                  <a:buClr>
                    <a:srgbClr val="F0AB00"/>
                  </a:buClr>
                  <a:buSzPct val="80000"/>
                </a:pPr>
                <a:endParaRPr lang="en-US" sz="700" kern="0" dirty="0">
                  <a:solidFill>
                    <a:srgbClr val="666666"/>
                  </a:solidFill>
                  <a:ea typeface="Arial Unicode MS" pitchFamily="34" charset="-128"/>
                  <a:cs typeface="Arial Unicode MS" pitchFamily="34" charset="-128"/>
                </a:endParaRPr>
              </a:p>
            </p:txBody>
          </p:sp>
        </p:grpSp>
        <p:grpSp>
          <p:nvGrpSpPr>
            <p:cNvPr id="9" name="Group 8"/>
            <p:cNvGrpSpPr/>
            <p:nvPr/>
          </p:nvGrpSpPr>
          <p:grpSpPr>
            <a:xfrm>
              <a:off x="607555" y="2928192"/>
              <a:ext cx="1403350" cy="3169652"/>
              <a:chOff x="607555" y="2928192"/>
              <a:chExt cx="1403350" cy="3169652"/>
            </a:xfrm>
          </p:grpSpPr>
          <p:sp>
            <p:nvSpPr>
              <p:cNvPr id="156" name="TextBox 155"/>
              <p:cNvSpPr txBox="1"/>
              <p:nvPr/>
            </p:nvSpPr>
            <p:spPr>
              <a:xfrm>
                <a:off x="811185" y="2928192"/>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Current Account</a:t>
                </a:r>
                <a:endParaRPr lang="en-US" sz="700" kern="0" dirty="0">
                  <a:solidFill>
                    <a:srgbClr val="666666"/>
                  </a:solidFill>
                  <a:ea typeface="Arial Unicode MS" pitchFamily="34" charset="-128"/>
                  <a:cs typeface="Arial Unicode MS" pitchFamily="34" charset="-128"/>
                </a:endParaRPr>
              </a:p>
            </p:txBody>
          </p:sp>
          <p:sp>
            <p:nvSpPr>
              <p:cNvPr id="157" name="TextBox 156"/>
              <p:cNvSpPr txBox="1"/>
              <p:nvPr/>
            </p:nvSpPr>
            <p:spPr>
              <a:xfrm>
                <a:off x="811185" y="3298004"/>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Notice Deposit</a:t>
                </a:r>
                <a:endParaRPr lang="en-US" sz="700" kern="0" dirty="0">
                  <a:solidFill>
                    <a:srgbClr val="666666"/>
                  </a:solidFill>
                  <a:ea typeface="Arial Unicode MS" pitchFamily="34" charset="-128"/>
                  <a:cs typeface="Arial Unicode MS" pitchFamily="34" charset="-128"/>
                </a:endParaRPr>
              </a:p>
            </p:txBody>
          </p:sp>
          <p:sp>
            <p:nvSpPr>
              <p:cNvPr id="158" name="TextBox 157"/>
              <p:cNvSpPr txBox="1"/>
              <p:nvPr/>
            </p:nvSpPr>
            <p:spPr>
              <a:xfrm>
                <a:off x="811185" y="3694048"/>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Current Account</a:t>
                </a:r>
                <a:endParaRPr lang="en-US" sz="700" kern="0" dirty="0">
                  <a:solidFill>
                    <a:srgbClr val="666666"/>
                  </a:solidFill>
                  <a:ea typeface="Arial Unicode MS" pitchFamily="34" charset="-128"/>
                  <a:cs typeface="Arial Unicode MS" pitchFamily="34" charset="-128"/>
                </a:endParaRPr>
              </a:p>
            </p:txBody>
          </p:sp>
          <p:sp>
            <p:nvSpPr>
              <p:cNvPr id="159" name="TextBox 158"/>
              <p:cNvSpPr txBox="1"/>
              <p:nvPr/>
            </p:nvSpPr>
            <p:spPr>
              <a:xfrm>
                <a:off x="811185" y="4063860"/>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Notice Deposit</a:t>
                </a:r>
                <a:endParaRPr lang="en-US" sz="700" kern="0" dirty="0">
                  <a:solidFill>
                    <a:srgbClr val="666666"/>
                  </a:solidFill>
                  <a:ea typeface="Arial Unicode MS" pitchFamily="34" charset="-128"/>
                  <a:cs typeface="Arial Unicode MS" pitchFamily="34" charset="-128"/>
                </a:endParaRPr>
              </a:p>
            </p:txBody>
          </p:sp>
          <p:sp>
            <p:nvSpPr>
              <p:cNvPr id="160" name="TextBox 159"/>
              <p:cNvSpPr txBox="1"/>
              <p:nvPr/>
            </p:nvSpPr>
            <p:spPr>
              <a:xfrm>
                <a:off x="811185" y="4450132"/>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Current Account</a:t>
                </a:r>
                <a:endParaRPr lang="en-US" sz="700" kern="0" dirty="0">
                  <a:solidFill>
                    <a:srgbClr val="666666"/>
                  </a:solidFill>
                  <a:ea typeface="Arial Unicode MS" pitchFamily="34" charset="-128"/>
                  <a:cs typeface="Arial Unicode MS" pitchFamily="34" charset="-128"/>
                </a:endParaRPr>
              </a:p>
            </p:txBody>
          </p:sp>
          <p:sp>
            <p:nvSpPr>
              <p:cNvPr id="161" name="TextBox 160"/>
              <p:cNvSpPr txBox="1"/>
              <p:nvPr/>
            </p:nvSpPr>
            <p:spPr>
              <a:xfrm>
                <a:off x="811185" y="4819944"/>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Notice Deposit</a:t>
                </a:r>
                <a:endParaRPr lang="en-US" sz="700" kern="0" dirty="0">
                  <a:solidFill>
                    <a:srgbClr val="666666"/>
                  </a:solidFill>
                  <a:ea typeface="Arial Unicode MS" pitchFamily="34" charset="-128"/>
                  <a:cs typeface="Arial Unicode MS" pitchFamily="34" charset="-128"/>
                </a:endParaRPr>
              </a:p>
            </p:txBody>
          </p:sp>
          <p:sp>
            <p:nvSpPr>
              <p:cNvPr id="162" name="TextBox 161"/>
              <p:cNvSpPr txBox="1"/>
              <p:nvPr/>
            </p:nvSpPr>
            <p:spPr>
              <a:xfrm>
                <a:off x="607555" y="5242220"/>
                <a:ext cx="140335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Other Short Term Investment</a:t>
                </a:r>
                <a:endParaRPr lang="en-US" sz="700" kern="0" dirty="0">
                  <a:solidFill>
                    <a:srgbClr val="666666"/>
                  </a:solidFill>
                  <a:ea typeface="Arial Unicode MS" pitchFamily="34" charset="-128"/>
                  <a:cs typeface="Arial Unicode MS" pitchFamily="34" charset="-128"/>
                </a:endParaRPr>
              </a:p>
            </p:txBody>
          </p:sp>
          <p:sp>
            <p:nvSpPr>
              <p:cNvPr id="163" name="TextBox 162"/>
              <p:cNvSpPr txBox="1"/>
              <p:nvPr/>
            </p:nvSpPr>
            <p:spPr>
              <a:xfrm>
                <a:off x="811185" y="5638264"/>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Current Account</a:t>
                </a:r>
                <a:endParaRPr lang="en-US" sz="700" kern="0" dirty="0">
                  <a:solidFill>
                    <a:srgbClr val="666666"/>
                  </a:solidFill>
                  <a:ea typeface="Arial Unicode MS" pitchFamily="34" charset="-128"/>
                  <a:cs typeface="Arial Unicode MS" pitchFamily="34" charset="-128"/>
                </a:endParaRPr>
              </a:p>
            </p:txBody>
          </p:sp>
          <p:sp>
            <p:nvSpPr>
              <p:cNvPr id="164" name="TextBox 163"/>
              <p:cNvSpPr txBox="1"/>
              <p:nvPr/>
            </p:nvSpPr>
            <p:spPr>
              <a:xfrm>
                <a:off x="811185" y="6008076"/>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Notice Deposit</a:t>
                </a:r>
                <a:endParaRPr lang="en-US" sz="700" kern="0" dirty="0">
                  <a:solidFill>
                    <a:srgbClr val="666666"/>
                  </a:solidFill>
                  <a:ea typeface="Arial Unicode MS" pitchFamily="34" charset="-128"/>
                  <a:cs typeface="Arial Unicode MS" pitchFamily="34" charset="-128"/>
                </a:endParaRPr>
              </a:p>
            </p:txBody>
          </p:sp>
        </p:grpSp>
        <p:grpSp>
          <p:nvGrpSpPr>
            <p:cNvPr id="17" name="Group 16"/>
            <p:cNvGrpSpPr/>
            <p:nvPr/>
          </p:nvGrpSpPr>
          <p:grpSpPr>
            <a:xfrm>
              <a:off x="2004554" y="2870582"/>
              <a:ext cx="3799417" cy="3280169"/>
              <a:chOff x="2004554" y="2870582"/>
              <a:chExt cx="3799417" cy="3280169"/>
            </a:xfrm>
          </p:grpSpPr>
          <p:grpSp>
            <p:nvGrpSpPr>
              <p:cNvPr id="14" name="Group 13"/>
              <p:cNvGrpSpPr/>
              <p:nvPr/>
            </p:nvGrpSpPr>
            <p:grpSpPr>
              <a:xfrm>
                <a:off x="2004554" y="2870582"/>
                <a:ext cx="3799417" cy="3272580"/>
                <a:chOff x="2004554" y="2870582"/>
                <a:chExt cx="3799417" cy="3272580"/>
              </a:xfrm>
            </p:grpSpPr>
            <p:sp>
              <p:nvSpPr>
                <p:cNvPr id="147" name="Rectangle 146"/>
                <p:cNvSpPr/>
                <p:nvPr/>
              </p:nvSpPr>
              <p:spPr bwMode="gray">
                <a:xfrm>
                  <a:off x="2004555" y="2870582"/>
                  <a:ext cx="2387600" cy="177800"/>
                </a:xfrm>
                <a:prstGeom prst="rect">
                  <a:avLst/>
                </a:prstGeom>
                <a:solidFill>
                  <a:srgbClr val="CF2035"/>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8" name="Rectangle 147"/>
                <p:cNvSpPr/>
                <p:nvPr/>
              </p:nvSpPr>
              <p:spPr bwMode="gray">
                <a:xfrm>
                  <a:off x="2004554" y="3258712"/>
                  <a:ext cx="3037417" cy="177800"/>
                </a:xfrm>
                <a:prstGeom prst="rect">
                  <a:avLst/>
                </a:prstGeom>
                <a:solidFill>
                  <a:srgbClr val="DF773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9" name="Rectangle 148"/>
                <p:cNvSpPr/>
                <p:nvPr/>
              </p:nvSpPr>
              <p:spPr bwMode="gray">
                <a:xfrm>
                  <a:off x="2004554" y="3654756"/>
                  <a:ext cx="3799417" cy="177800"/>
                </a:xfrm>
                <a:prstGeom prst="rect">
                  <a:avLst/>
                </a:prstGeom>
                <a:solidFill>
                  <a:srgbClr val="63A55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0" name="Rectangle 149"/>
                <p:cNvSpPr/>
                <p:nvPr/>
              </p:nvSpPr>
              <p:spPr bwMode="gray">
                <a:xfrm>
                  <a:off x="2004555" y="4014796"/>
                  <a:ext cx="1187450" cy="177800"/>
                </a:xfrm>
                <a:prstGeom prst="rect">
                  <a:avLst/>
                </a:prstGeom>
                <a:solidFill>
                  <a:srgbClr val="CF2035"/>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5" name="Rectangle 164"/>
                <p:cNvSpPr/>
                <p:nvPr/>
              </p:nvSpPr>
              <p:spPr bwMode="gray">
                <a:xfrm>
                  <a:off x="2004555" y="4410840"/>
                  <a:ext cx="1526117" cy="177800"/>
                </a:xfrm>
                <a:prstGeom prst="rect">
                  <a:avLst/>
                </a:prstGeom>
                <a:solidFill>
                  <a:srgbClr val="DF773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6" name="Rectangle 165"/>
                <p:cNvSpPr/>
                <p:nvPr/>
              </p:nvSpPr>
              <p:spPr bwMode="gray">
                <a:xfrm>
                  <a:off x="2004555" y="4796280"/>
                  <a:ext cx="1949450" cy="177800"/>
                </a:xfrm>
                <a:prstGeom prst="rect">
                  <a:avLst/>
                </a:prstGeom>
                <a:solidFill>
                  <a:srgbClr val="63A55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7" name="Rectangle 166"/>
                <p:cNvSpPr/>
                <p:nvPr/>
              </p:nvSpPr>
              <p:spPr bwMode="gray">
                <a:xfrm>
                  <a:off x="2004555" y="5190228"/>
                  <a:ext cx="2387600" cy="177800"/>
                </a:xfrm>
                <a:prstGeom prst="rect">
                  <a:avLst/>
                </a:prstGeom>
                <a:solidFill>
                  <a:srgbClr val="DF773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8" name="Rectangle 167"/>
                <p:cNvSpPr/>
                <p:nvPr/>
              </p:nvSpPr>
              <p:spPr bwMode="gray">
                <a:xfrm>
                  <a:off x="2004554" y="5592622"/>
                  <a:ext cx="2664883" cy="177800"/>
                </a:xfrm>
                <a:prstGeom prst="rect">
                  <a:avLst/>
                </a:prstGeom>
                <a:solidFill>
                  <a:srgbClr val="CF2035"/>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9" name="Rectangle 168"/>
                <p:cNvSpPr/>
                <p:nvPr/>
              </p:nvSpPr>
              <p:spPr bwMode="gray">
                <a:xfrm>
                  <a:off x="2004555" y="5965362"/>
                  <a:ext cx="3473450" cy="177800"/>
                </a:xfrm>
                <a:prstGeom prst="rect">
                  <a:avLst/>
                </a:prstGeom>
                <a:solidFill>
                  <a:srgbClr val="63A55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5" name="Group 14"/>
              <p:cNvGrpSpPr/>
              <p:nvPr/>
            </p:nvGrpSpPr>
            <p:grpSpPr>
              <a:xfrm>
                <a:off x="2074404" y="2873870"/>
                <a:ext cx="3670301" cy="3276881"/>
                <a:chOff x="2074404" y="2873870"/>
                <a:chExt cx="3670301" cy="3276881"/>
              </a:xfrm>
            </p:grpSpPr>
            <p:sp>
              <p:nvSpPr>
                <p:cNvPr id="151" name="TextBox 150"/>
                <p:cNvSpPr txBox="1"/>
                <p:nvPr/>
              </p:nvSpPr>
              <p:spPr>
                <a:xfrm>
                  <a:off x="2074405" y="4018084"/>
                  <a:ext cx="1062567"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75M</a:t>
                  </a:r>
                  <a:endParaRPr lang="en-US" sz="700" kern="0" dirty="0">
                    <a:solidFill>
                      <a:srgbClr val="666666"/>
                    </a:solidFill>
                    <a:ea typeface="Arial Unicode MS" pitchFamily="34" charset="-128"/>
                    <a:cs typeface="Arial Unicode MS" pitchFamily="34" charset="-128"/>
                  </a:endParaRPr>
                </a:p>
              </p:txBody>
            </p:sp>
            <p:sp>
              <p:nvSpPr>
                <p:cNvPr id="170" name="TextBox 169"/>
                <p:cNvSpPr txBox="1"/>
                <p:nvPr/>
              </p:nvSpPr>
              <p:spPr>
                <a:xfrm>
                  <a:off x="2074405" y="2873870"/>
                  <a:ext cx="22415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170M</a:t>
                  </a:r>
                  <a:endParaRPr lang="en-US" sz="700" kern="0" dirty="0">
                    <a:solidFill>
                      <a:srgbClr val="666666"/>
                    </a:solidFill>
                    <a:ea typeface="Arial Unicode MS" pitchFamily="34" charset="-128"/>
                    <a:cs typeface="Arial Unicode MS" pitchFamily="34" charset="-128"/>
                  </a:endParaRPr>
                </a:p>
              </p:txBody>
            </p:sp>
            <p:sp>
              <p:nvSpPr>
                <p:cNvPr id="171" name="TextBox 170"/>
                <p:cNvSpPr txBox="1"/>
                <p:nvPr/>
              </p:nvSpPr>
              <p:spPr>
                <a:xfrm>
                  <a:off x="2074404" y="3262000"/>
                  <a:ext cx="2836334"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200M</a:t>
                  </a:r>
                  <a:endParaRPr lang="en-US" sz="700" kern="0" dirty="0">
                    <a:solidFill>
                      <a:srgbClr val="666666"/>
                    </a:solidFill>
                    <a:ea typeface="Arial Unicode MS" pitchFamily="34" charset="-128"/>
                    <a:cs typeface="Arial Unicode MS" pitchFamily="34" charset="-128"/>
                  </a:endParaRPr>
                </a:p>
              </p:txBody>
            </p:sp>
            <p:sp>
              <p:nvSpPr>
                <p:cNvPr id="172" name="TextBox 171"/>
                <p:cNvSpPr txBox="1"/>
                <p:nvPr/>
              </p:nvSpPr>
              <p:spPr>
                <a:xfrm>
                  <a:off x="2074405" y="3658044"/>
                  <a:ext cx="36703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250M</a:t>
                  </a:r>
                  <a:endParaRPr lang="en-US" sz="700" kern="0" dirty="0">
                    <a:solidFill>
                      <a:srgbClr val="666666"/>
                    </a:solidFill>
                    <a:ea typeface="Arial Unicode MS" pitchFamily="34" charset="-128"/>
                    <a:cs typeface="Arial Unicode MS" pitchFamily="34" charset="-128"/>
                  </a:endParaRPr>
                </a:p>
              </p:txBody>
            </p:sp>
            <p:sp>
              <p:nvSpPr>
                <p:cNvPr id="173" name="TextBox 172"/>
                <p:cNvSpPr txBox="1"/>
                <p:nvPr/>
              </p:nvSpPr>
              <p:spPr>
                <a:xfrm>
                  <a:off x="2074405" y="4414128"/>
                  <a:ext cx="1375833"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100M</a:t>
                  </a:r>
                  <a:endParaRPr lang="en-US" sz="700" kern="0" dirty="0">
                    <a:solidFill>
                      <a:srgbClr val="666666"/>
                    </a:solidFill>
                    <a:ea typeface="Arial Unicode MS" pitchFamily="34" charset="-128"/>
                    <a:cs typeface="Arial Unicode MS" pitchFamily="34" charset="-128"/>
                  </a:endParaRPr>
                </a:p>
              </p:txBody>
            </p:sp>
            <p:sp>
              <p:nvSpPr>
                <p:cNvPr id="174" name="TextBox 173"/>
                <p:cNvSpPr txBox="1"/>
                <p:nvPr/>
              </p:nvSpPr>
              <p:spPr>
                <a:xfrm>
                  <a:off x="2074405" y="4799568"/>
                  <a:ext cx="1824567"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125M</a:t>
                  </a:r>
                  <a:endParaRPr lang="en-US" sz="700" kern="0" dirty="0">
                    <a:solidFill>
                      <a:srgbClr val="666666"/>
                    </a:solidFill>
                    <a:ea typeface="Arial Unicode MS" pitchFamily="34" charset="-128"/>
                    <a:cs typeface="Arial Unicode MS" pitchFamily="34" charset="-128"/>
                  </a:endParaRPr>
                </a:p>
              </p:txBody>
            </p:sp>
            <p:sp>
              <p:nvSpPr>
                <p:cNvPr id="175" name="TextBox 174"/>
                <p:cNvSpPr txBox="1"/>
                <p:nvPr/>
              </p:nvSpPr>
              <p:spPr>
                <a:xfrm>
                  <a:off x="2074405" y="5193516"/>
                  <a:ext cx="22415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170M</a:t>
                  </a:r>
                  <a:endParaRPr lang="en-US" sz="700" kern="0" dirty="0">
                    <a:solidFill>
                      <a:srgbClr val="666666"/>
                    </a:solidFill>
                    <a:ea typeface="Arial Unicode MS" pitchFamily="34" charset="-128"/>
                    <a:cs typeface="Arial Unicode MS" pitchFamily="34" charset="-128"/>
                  </a:endParaRPr>
                </a:p>
              </p:txBody>
            </p:sp>
            <p:sp>
              <p:nvSpPr>
                <p:cNvPr id="176" name="TextBox 175"/>
                <p:cNvSpPr txBox="1"/>
                <p:nvPr/>
              </p:nvSpPr>
              <p:spPr>
                <a:xfrm>
                  <a:off x="2074404" y="5595910"/>
                  <a:ext cx="2531533"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175M</a:t>
                  </a:r>
                  <a:endParaRPr lang="en-US" sz="700" kern="0" dirty="0">
                    <a:solidFill>
                      <a:srgbClr val="666666"/>
                    </a:solidFill>
                    <a:ea typeface="Arial Unicode MS" pitchFamily="34" charset="-128"/>
                    <a:cs typeface="Arial Unicode MS" pitchFamily="34" charset="-128"/>
                  </a:endParaRPr>
                </a:p>
              </p:txBody>
            </p:sp>
            <p:sp>
              <p:nvSpPr>
                <p:cNvPr id="177" name="TextBox 176"/>
                <p:cNvSpPr txBox="1"/>
                <p:nvPr/>
              </p:nvSpPr>
              <p:spPr>
                <a:xfrm>
                  <a:off x="2074404" y="5968650"/>
                  <a:ext cx="3323167"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225M</a:t>
                  </a:r>
                  <a:endParaRPr lang="en-US" sz="700" kern="0" dirty="0">
                    <a:solidFill>
                      <a:srgbClr val="666666"/>
                    </a:solidFill>
                    <a:ea typeface="Arial Unicode MS" pitchFamily="34" charset="-128"/>
                    <a:cs typeface="Arial Unicode MS" pitchFamily="34" charset="-128"/>
                  </a:endParaRPr>
                </a:p>
              </p:txBody>
            </p:sp>
          </p:grpSp>
        </p:grpSp>
      </p:grpSp>
      <p:grpSp>
        <p:nvGrpSpPr>
          <p:cNvPr id="5" name="Group 4"/>
          <p:cNvGrpSpPr/>
          <p:nvPr/>
        </p:nvGrpSpPr>
        <p:grpSpPr>
          <a:xfrm>
            <a:off x="7623087" y="3013079"/>
            <a:ext cx="1283240" cy="429498"/>
            <a:chOff x="7753592" y="2372520"/>
            <a:chExt cx="1145591" cy="383427"/>
          </a:xfrm>
        </p:grpSpPr>
        <p:pic>
          <p:nvPicPr>
            <p:cNvPr id="126" name="Picture 125"/>
            <p:cNvPicPr>
              <a:picLocks noChangeAspect="1"/>
            </p:cNvPicPr>
            <p:nvPr/>
          </p:nvPicPr>
          <p:blipFill>
            <a:blip r:embed="rId2"/>
            <a:stretch>
              <a:fillRect/>
            </a:stretch>
          </p:blipFill>
          <p:spPr>
            <a:xfrm>
              <a:off x="8518183" y="2374947"/>
              <a:ext cx="381000" cy="381000"/>
            </a:xfrm>
            <a:prstGeom prst="rect">
              <a:avLst/>
            </a:prstGeom>
          </p:spPr>
        </p:pic>
        <p:pic>
          <p:nvPicPr>
            <p:cNvPr id="125" name="Picture 124"/>
            <p:cNvPicPr>
              <a:picLocks noChangeAspect="1"/>
            </p:cNvPicPr>
            <p:nvPr/>
          </p:nvPicPr>
          <p:blipFill>
            <a:blip r:embed="rId3"/>
            <a:stretch>
              <a:fillRect/>
            </a:stretch>
          </p:blipFill>
          <p:spPr>
            <a:xfrm>
              <a:off x="8135826" y="2373310"/>
              <a:ext cx="381000" cy="381000"/>
            </a:xfrm>
            <a:prstGeom prst="rect">
              <a:avLst/>
            </a:prstGeom>
          </p:spPr>
        </p:pic>
        <p:pic>
          <p:nvPicPr>
            <p:cNvPr id="127" name="Picture 126"/>
            <p:cNvPicPr>
              <a:picLocks noChangeAspect="1"/>
            </p:cNvPicPr>
            <p:nvPr/>
          </p:nvPicPr>
          <p:blipFill>
            <a:blip r:embed="rId4"/>
            <a:stretch>
              <a:fillRect/>
            </a:stretch>
          </p:blipFill>
          <p:spPr>
            <a:xfrm>
              <a:off x="7753592" y="2372520"/>
              <a:ext cx="381600" cy="381600"/>
            </a:xfrm>
            <a:prstGeom prst="rect">
              <a:avLst/>
            </a:prstGeom>
          </p:spPr>
        </p:pic>
      </p:grpSp>
      <p:grpSp>
        <p:nvGrpSpPr>
          <p:cNvPr id="245" name="Group 244"/>
          <p:cNvGrpSpPr/>
          <p:nvPr/>
        </p:nvGrpSpPr>
        <p:grpSpPr>
          <a:xfrm>
            <a:off x="230400" y="3003810"/>
            <a:ext cx="8668800" cy="528436"/>
            <a:chOff x="230400" y="2312073"/>
            <a:chExt cx="8668800" cy="528436"/>
          </a:xfrm>
        </p:grpSpPr>
        <p:cxnSp>
          <p:nvCxnSpPr>
            <p:cNvPr id="246" name="Straight Connector 245"/>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330612"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248" name="TextBox 247"/>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By Supplier    </a:t>
              </a:r>
              <a:r>
                <a:rPr lang="en-US" sz="800" dirty="0">
                  <a:solidFill>
                    <a:srgbClr val="666666"/>
                  </a:solidFill>
                  <a:latin typeface="SAP-icons"/>
                </a:rPr>
                <a: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a:solidFill>
                  <a:srgbClr val="666666"/>
                </a:solidFill>
                <a:ea typeface="Arial Unicode MS" pitchFamily="34" charset="-128"/>
                <a:cs typeface="Arial Unicode MS" pitchFamily="34" charset="-128"/>
              </a:endParaRPr>
            </a:p>
          </p:txBody>
        </p:sp>
      </p:grpSp>
      <p:grpSp>
        <p:nvGrpSpPr>
          <p:cNvPr id="194" name="Group 193"/>
          <p:cNvGrpSpPr/>
          <p:nvPr/>
        </p:nvGrpSpPr>
        <p:grpSpPr>
          <a:xfrm>
            <a:off x="3030459" y="1604192"/>
            <a:ext cx="1327244" cy="1268823"/>
            <a:chOff x="3030459" y="1595777"/>
            <a:chExt cx="1327244" cy="1268823"/>
          </a:xfrm>
        </p:grpSpPr>
        <p:sp>
          <p:nvSpPr>
            <p:cNvPr id="195" name="Rounded Rectangle 194" hidden="1"/>
            <p:cNvSpPr/>
            <p:nvPr/>
          </p:nvSpPr>
          <p:spPr bwMode="gray">
            <a:xfrm>
              <a:off x="3030459" y="159618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196" name="TextBox 195"/>
            <p:cNvSpPr txBox="1"/>
            <p:nvPr/>
          </p:nvSpPr>
          <p:spPr>
            <a:xfrm>
              <a:off x="3031989" y="1595777"/>
              <a:ext cx="1325714" cy="395869"/>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Comparative Annual Totals</a:t>
              </a:r>
            </a:p>
          </p:txBody>
        </p:sp>
        <p:sp>
          <p:nvSpPr>
            <p:cNvPr id="198" name="TextBox 197"/>
            <p:cNvSpPr txBox="1"/>
            <p:nvPr/>
          </p:nvSpPr>
          <p:spPr>
            <a:xfrm>
              <a:off x="3031989" y="2653397"/>
              <a:ext cx="132225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 By Region</a:t>
              </a:r>
            </a:p>
          </p:txBody>
        </p:sp>
        <p:grpSp>
          <p:nvGrpSpPr>
            <p:cNvPr id="199" name="Group 198"/>
            <p:cNvGrpSpPr/>
            <p:nvPr/>
          </p:nvGrpSpPr>
          <p:grpSpPr>
            <a:xfrm>
              <a:off x="3030460" y="1981689"/>
              <a:ext cx="1327243" cy="633750"/>
              <a:chOff x="1956644" y="1313947"/>
              <a:chExt cx="1642483" cy="769070"/>
            </a:xfrm>
          </p:grpSpPr>
          <p:grpSp>
            <p:nvGrpSpPr>
              <p:cNvPr id="200" name="Group 199"/>
              <p:cNvGrpSpPr/>
              <p:nvPr/>
            </p:nvGrpSpPr>
            <p:grpSpPr>
              <a:xfrm>
                <a:off x="1958537" y="1313947"/>
                <a:ext cx="1640590" cy="280120"/>
                <a:chOff x="1973609" y="1315828"/>
                <a:chExt cx="1640590" cy="280120"/>
              </a:xfrm>
            </p:grpSpPr>
            <p:sp>
              <p:nvSpPr>
                <p:cNvPr id="218" name="Rectangle 217"/>
                <p:cNvSpPr/>
                <p:nvPr/>
              </p:nvSpPr>
              <p:spPr bwMode="gray">
                <a:xfrm>
                  <a:off x="2067843" y="1541543"/>
                  <a:ext cx="1459128" cy="45719"/>
                </a:xfrm>
                <a:prstGeom prst="rect">
                  <a:avLst/>
                </a:prstGeom>
                <a:solidFill>
                  <a:srgbClr val="67B25C"/>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19" name="TextBox 218"/>
                <p:cNvSpPr txBox="1"/>
                <p:nvPr/>
              </p:nvSpPr>
              <p:spPr>
                <a:xfrm>
                  <a:off x="1973609" y="1315828"/>
                  <a:ext cx="1032659"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1</a:t>
                  </a:r>
                </a:p>
              </p:txBody>
            </p:sp>
            <p:sp>
              <p:nvSpPr>
                <p:cNvPr id="220" name="TextBox 219"/>
                <p:cNvSpPr txBox="1"/>
                <p:nvPr/>
              </p:nvSpPr>
              <p:spPr>
                <a:xfrm>
                  <a:off x="2996744" y="1315828"/>
                  <a:ext cx="617455"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67B25C"/>
                      </a:solidFill>
                      <a:ea typeface="Arial Unicode MS" pitchFamily="34" charset="-128"/>
                      <a:cs typeface="Arial Unicode MS" pitchFamily="34" charset="-128"/>
                    </a:rPr>
                    <a:t>234 M</a:t>
                  </a:r>
                </a:p>
              </p:txBody>
            </p:sp>
          </p:grpSp>
          <p:grpSp>
            <p:nvGrpSpPr>
              <p:cNvPr id="201" name="Group 200"/>
              <p:cNvGrpSpPr/>
              <p:nvPr/>
            </p:nvGrpSpPr>
            <p:grpSpPr>
              <a:xfrm>
                <a:off x="1958537" y="1564772"/>
                <a:ext cx="1640589" cy="280120"/>
                <a:chOff x="3326159" y="1052303"/>
                <a:chExt cx="1640589" cy="280120"/>
              </a:xfrm>
            </p:grpSpPr>
            <p:sp>
              <p:nvSpPr>
                <p:cNvPr id="207" name="Rectangle 206"/>
                <p:cNvSpPr/>
                <p:nvPr/>
              </p:nvSpPr>
              <p:spPr bwMode="gray">
                <a:xfrm>
                  <a:off x="3420393" y="1278018"/>
                  <a:ext cx="662203" cy="46898"/>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8" name="TextBox 207"/>
                <p:cNvSpPr txBox="1"/>
                <p:nvPr/>
              </p:nvSpPr>
              <p:spPr>
                <a:xfrm>
                  <a:off x="3326159" y="1052303"/>
                  <a:ext cx="1032660"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2</a:t>
                  </a:r>
                </a:p>
              </p:txBody>
            </p:sp>
            <p:sp>
              <p:nvSpPr>
                <p:cNvPr id="209" name="TextBox 208"/>
                <p:cNvSpPr txBox="1"/>
                <p:nvPr/>
              </p:nvSpPr>
              <p:spPr>
                <a:xfrm>
                  <a:off x="4349295" y="1052303"/>
                  <a:ext cx="617453"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97 M</a:t>
                  </a:r>
                </a:p>
              </p:txBody>
            </p:sp>
            <p:sp>
              <p:nvSpPr>
                <p:cNvPr id="217" name="Rectangle 216"/>
                <p:cNvSpPr/>
                <p:nvPr/>
              </p:nvSpPr>
              <p:spPr bwMode="gray">
                <a:xfrm>
                  <a:off x="4101646" y="1276959"/>
                  <a:ext cx="774700"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grpSp>
          <p:grpSp>
            <p:nvGrpSpPr>
              <p:cNvPr id="202" name="Group 201"/>
              <p:cNvGrpSpPr/>
              <p:nvPr/>
            </p:nvGrpSpPr>
            <p:grpSpPr>
              <a:xfrm>
                <a:off x="1956644" y="1802897"/>
                <a:ext cx="1642483" cy="280120"/>
                <a:chOff x="1956644" y="1802897"/>
                <a:chExt cx="1642483" cy="280120"/>
              </a:xfrm>
            </p:grpSpPr>
            <p:sp>
              <p:nvSpPr>
                <p:cNvPr id="203" name="Rectangle 202"/>
                <p:cNvSpPr/>
                <p:nvPr/>
              </p:nvSpPr>
              <p:spPr bwMode="gray">
                <a:xfrm>
                  <a:off x="2052770" y="2026495"/>
                  <a:ext cx="998754" cy="45840"/>
                </a:xfrm>
                <a:prstGeom prst="rect">
                  <a:avLst/>
                </a:prstGeom>
                <a:solidFill>
                  <a:srgbClr val="E17B24"/>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4" name="Rectangle 203"/>
                <p:cNvSpPr/>
                <p:nvPr/>
              </p:nvSpPr>
              <p:spPr bwMode="gray">
                <a:xfrm>
                  <a:off x="3057873" y="2026495"/>
                  <a:ext cx="466725"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5" name="TextBox 204"/>
                <p:cNvSpPr txBox="1"/>
                <p:nvPr/>
              </p:nvSpPr>
              <p:spPr>
                <a:xfrm>
                  <a:off x="1956644" y="1802897"/>
                  <a:ext cx="1034553"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3</a:t>
                  </a:r>
                </a:p>
              </p:txBody>
            </p:sp>
            <p:sp>
              <p:nvSpPr>
                <p:cNvPr id="206" name="TextBox 205"/>
                <p:cNvSpPr txBox="1"/>
                <p:nvPr/>
              </p:nvSpPr>
              <p:spPr>
                <a:xfrm>
                  <a:off x="2981673" y="1802897"/>
                  <a:ext cx="617454"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E17B24"/>
                      </a:solidFill>
                      <a:ea typeface="Arial Unicode MS" pitchFamily="34" charset="-128"/>
                      <a:cs typeface="Arial Unicode MS" pitchFamily="34" charset="-128"/>
                    </a:rPr>
                    <a:t>197 M</a:t>
                  </a:r>
                </a:p>
              </p:txBody>
            </p:sp>
          </p:grpSp>
        </p:grpSp>
      </p:grpSp>
      <p:cxnSp>
        <p:nvCxnSpPr>
          <p:cNvPr id="280" name="Straight Connector 279"/>
          <p:cNvCxnSpPr/>
          <p:nvPr/>
        </p:nvCxnSpPr>
        <p:spPr>
          <a:xfrm>
            <a:off x="2984435" y="1643785"/>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81" name="Group 280"/>
          <p:cNvGrpSpPr/>
          <p:nvPr/>
        </p:nvGrpSpPr>
        <p:grpSpPr>
          <a:xfrm>
            <a:off x="1623611" y="1603146"/>
            <a:ext cx="1323786" cy="1260406"/>
            <a:chOff x="1623611" y="1603146"/>
            <a:chExt cx="1323786" cy="1260406"/>
          </a:xfrm>
        </p:grpSpPr>
        <p:grpSp>
          <p:nvGrpSpPr>
            <p:cNvPr id="282" name="Group 281"/>
            <p:cNvGrpSpPr/>
            <p:nvPr/>
          </p:nvGrpSpPr>
          <p:grpSpPr>
            <a:xfrm>
              <a:off x="1623611" y="1603146"/>
              <a:ext cx="1323786" cy="1260406"/>
              <a:chOff x="6612399" y="1706157"/>
              <a:chExt cx="1323786" cy="1260406"/>
            </a:xfrm>
          </p:grpSpPr>
          <p:sp>
            <p:nvSpPr>
              <p:cNvPr id="296" name="Rounded Rectangle 295"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297" name="TextBox 296"/>
              <p:cNvSpPr txBox="1"/>
              <p:nvPr/>
            </p:nvSpPr>
            <p:spPr>
              <a:xfrm>
                <a:off x="6612399" y="1706157"/>
                <a:ext cx="1323786"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err="1">
                    <a:solidFill>
                      <a:srgbClr val="333333"/>
                    </a:solidFill>
                    <a:ea typeface="Arial Unicode MS" pitchFamily="34" charset="-128"/>
                    <a:cs typeface="Arial Unicode MS" pitchFamily="34" charset="-128"/>
                  </a:rPr>
                  <a:t>Culmulative</a:t>
                </a:r>
                <a:r>
                  <a:rPr lang="en-US" sz="1050" kern="0" dirty="0">
                    <a:solidFill>
                      <a:srgbClr val="333333"/>
                    </a:solidFill>
                    <a:ea typeface="Arial Unicode MS" pitchFamily="34" charset="-128"/>
                    <a:cs typeface="Arial Unicode MS" pitchFamily="34" charset="-128"/>
                  </a:rPr>
                  <a:t> Totals</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Expenses (M EUR)</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grpSp>
        <p:sp>
          <p:nvSpPr>
            <p:cNvPr id="283" name="TextBox 282"/>
            <p:cNvSpPr txBox="1"/>
            <p:nvPr/>
          </p:nvSpPr>
          <p:spPr>
            <a:xfrm>
              <a:off x="1623612" y="2650097"/>
              <a:ext cx="132378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Actual and Target</a:t>
              </a:r>
            </a:p>
          </p:txBody>
        </p:sp>
        <p:grpSp>
          <p:nvGrpSpPr>
            <p:cNvPr id="284" name="Group 283"/>
            <p:cNvGrpSpPr/>
            <p:nvPr/>
          </p:nvGrpSpPr>
          <p:grpSpPr>
            <a:xfrm>
              <a:off x="1667657" y="2049005"/>
              <a:ext cx="1233294" cy="652803"/>
              <a:chOff x="7388368" y="3090960"/>
              <a:chExt cx="1521208" cy="792192"/>
            </a:xfrm>
          </p:grpSpPr>
          <p:sp>
            <p:nvSpPr>
              <p:cNvPr id="285" name="Rectangle 284"/>
              <p:cNvSpPr/>
              <p:nvPr/>
            </p:nvSpPr>
            <p:spPr bwMode="gray">
              <a:xfrm>
                <a:off x="7768460" y="3484983"/>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86" name="Rectangle 285"/>
              <p:cNvSpPr/>
              <p:nvPr/>
            </p:nvSpPr>
            <p:spPr bwMode="gray">
              <a:xfrm>
                <a:off x="8527299" y="3489747"/>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87" name="Rectangle 286"/>
              <p:cNvSpPr/>
              <p:nvPr/>
            </p:nvSpPr>
            <p:spPr bwMode="gray">
              <a:xfrm>
                <a:off x="7410639" y="3436622"/>
                <a:ext cx="1476420" cy="112998"/>
              </a:xfrm>
              <a:prstGeom prst="rect">
                <a:avLst/>
              </a:prstGeom>
              <a:solidFill>
                <a:srgbClr val="D5DADC"/>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88" name="Rectangle 287"/>
              <p:cNvSpPr/>
              <p:nvPr/>
            </p:nvSpPr>
            <p:spPr bwMode="gray">
              <a:xfrm>
                <a:off x="7408377" y="3436620"/>
                <a:ext cx="878754" cy="106897"/>
              </a:xfrm>
              <a:prstGeom prst="rect">
                <a:avLst/>
              </a:prstGeom>
              <a:solidFill>
                <a:srgbClr val="F3B2B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89" name="TextBox 288"/>
              <p:cNvSpPr txBox="1"/>
              <p:nvPr/>
            </p:nvSpPr>
            <p:spPr>
              <a:xfrm>
                <a:off x="8136371" y="3090960"/>
                <a:ext cx="503174"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125</a:t>
                </a:r>
              </a:p>
            </p:txBody>
          </p:sp>
          <p:sp>
            <p:nvSpPr>
              <p:cNvPr id="290" name="TextBox 289"/>
              <p:cNvSpPr txBox="1"/>
              <p:nvPr/>
            </p:nvSpPr>
            <p:spPr>
              <a:xfrm>
                <a:off x="7825216" y="3603032"/>
                <a:ext cx="422472"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454545"/>
                    </a:solidFill>
                    <a:ea typeface="Arial Unicode MS" pitchFamily="34" charset="-128"/>
                    <a:cs typeface="Arial Unicode MS" pitchFamily="34" charset="-128"/>
                  </a:rPr>
                  <a:t>75</a:t>
                </a:r>
              </a:p>
            </p:txBody>
          </p:sp>
          <p:sp>
            <p:nvSpPr>
              <p:cNvPr id="291" name="Rectangle 290"/>
              <p:cNvSpPr/>
              <p:nvPr/>
            </p:nvSpPr>
            <p:spPr bwMode="gray">
              <a:xfrm>
                <a:off x="7415401" y="3437975"/>
                <a:ext cx="961838" cy="108000"/>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92" name="Rectangle 291"/>
              <p:cNvSpPr/>
              <p:nvPr/>
            </p:nvSpPr>
            <p:spPr bwMode="gray">
              <a:xfrm>
                <a:off x="7989645" y="3364516"/>
                <a:ext cx="25737" cy="259698"/>
              </a:xfrm>
              <a:prstGeom prst="rect">
                <a:avLst/>
              </a:prstGeom>
              <a:solidFill>
                <a:srgbClr val="454545"/>
              </a:solidFill>
              <a:ln w="6350" algn="ctr">
                <a:solidFill>
                  <a:schemeClr val="bg1"/>
                </a:solidFill>
                <a:miter lim="800000"/>
                <a:headEnd/>
                <a:tailEnd/>
              </a:ln>
            </p:spPr>
            <p:txBody>
              <a:bodyPr lIns="90000" tIns="72000" rIns="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93" name="Diamond 292"/>
              <p:cNvSpPr/>
              <p:nvPr/>
            </p:nvSpPr>
            <p:spPr bwMode="gray">
              <a:xfrm>
                <a:off x="7388368" y="3547498"/>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94" name="Diamond 293"/>
              <p:cNvSpPr/>
              <p:nvPr/>
            </p:nvSpPr>
            <p:spPr bwMode="gray">
              <a:xfrm>
                <a:off x="8855576" y="3552865"/>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95" name="Rectangle 294"/>
              <p:cNvSpPr/>
              <p:nvPr/>
            </p:nvSpPr>
            <p:spPr bwMode="gray">
              <a:xfrm>
                <a:off x="8358187" y="3333930"/>
                <a:ext cx="18000" cy="144000"/>
              </a:xfrm>
              <a:prstGeom prst="rect">
                <a:avLst/>
              </a:prstGeom>
              <a:solidFill>
                <a:srgbClr val="D3203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cxnSp>
        <p:nvCxnSpPr>
          <p:cNvPr id="298" name="Straight Connector 297"/>
          <p:cNvCxnSpPr/>
          <p:nvPr/>
        </p:nvCxnSpPr>
        <p:spPr>
          <a:xfrm>
            <a:off x="1581522" y="1641581"/>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99" name="Group 298"/>
          <p:cNvGrpSpPr/>
          <p:nvPr/>
        </p:nvGrpSpPr>
        <p:grpSpPr>
          <a:xfrm>
            <a:off x="211565" y="1600529"/>
            <a:ext cx="1334528" cy="1272212"/>
            <a:chOff x="6607751" y="3059546"/>
            <a:chExt cx="1334528" cy="1272212"/>
          </a:xfrm>
        </p:grpSpPr>
        <p:grpSp>
          <p:nvGrpSpPr>
            <p:cNvPr id="300" name="Group 299"/>
            <p:cNvGrpSpPr/>
            <p:nvPr/>
          </p:nvGrpSpPr>
          <p:grpSpPr>
            <a:xfrm>
              <a:off x="6607751" y="3059546"/>
              <a:ext cx="1334528" cy="1265141"/>
              <a:chOff x="6605180" y="1701422"/>
              <a:chExt cx="1334528" cy="1265141"/>
            </a:xfrm>
          </p:grpSpPr>
          <p:sp>
            <p:nvSpPr>
              <p:cNvPr id="303" name="Rounded Rectangle 302"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304" name="TextBox 303"/>
              <p:cNvSpPr txBox="1"/>
              <p:nvPr/>
            </p:nvSpPr>
            <p:spPr>
              <a:xfrm>
                <a:off x="6605180" y="1701422"/>
                <a:ext cx="1334528"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Gross Revenue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Global – Year to Date</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sp>
            <p:nvSpPr>
              <p:cNvPr id="305" name="TextBox 304"/>
              <p:cNvSpPr txBox="1"/>
              <p:nvPr/>
            </p:nvSpPr>
            <p:spPr>
              <a:xfrm>
                <a:off x="6613682" y="2329301"/>
                <a:ext cx="1319943" cy="480511"/>
              </a:xfrm>
              <a:prstGeom prst="rect">
                <a:avLst/>
              </a:prstGeom>
              <a:noFill/>
            </p:spPr>
            <p:txBody>
              <a:bodyPr wrap="square" rtlCol="0">
                <a:spAutoFit/>
              </a:bodyPr>
              <a:lstStyle/>
              <a:p>
                <a:pPr fontAlgn="base">
                  <a:spcBef>
                    <a:spcPct val="50000"/>
                  </a:spcBef>
                  <a:spcAft>
                    <a:spcPct val="0"/>
                  </a:spcAft>
                  <a:buClr>
                    <a:srgbClr val="F0AB00"/>
                  </a:buClr>
                  <a:buSzPct val="80000"/>
                </a:pPr>
                <a:endParaRPr lang="en-US" sz="3200" b="1" kern="0" dirty="0">
                  <a:solidFill>
                    <a:srgbClr val="808080"/>
                  </a:solidFill>
                  <a:ea typeface="Arial Unicode MS" pitchFamily="34" charset="-128"/>
                  <a:cs typeface="Arial"/>
                </a:endParaRPr>
              </a:p>
            </p:txBody>
          </p:sp>
        </p:grpSp>
        <p:sp>
          <p:nvSpPr>
            <p:cNvPr id="301" name="TextBox 300"/>
            <p:cNvSpPr txBox="1"/>
            <p:nvPr/>
          </p:nvSpPr>
          <p:spPr>
            <a:xfrm>
              <a:off x="6607751" y="3701219"/>
              <a:ext cx="1331006" cy="479235"/>
            </a:xfrm>
            <a:prstGeom prst="rect">
              <a:avLst/>
            </a:prstGeom>
            <a:noFill/>
          </p:spPr>
          <p:txBody>
            <a:bodyPr wrap="square" lIns="72000" tIns="46800" rIns="72000" bIns="46800" rtlCol="0">
              <a:spAutoFit/>
            </a:bodyPr>
            <a:lstStyle/>
            <a:p>
              <a:pPr algn="r" fontAlgn="base">
                <a:spcBef>
                  <a:spcPct val="50000"/>
                </a:spcBef>
                <a:spcAft>
                  <a:spcPct val="0"/>
                </a:spcAft>
                <a:buClr>
                  <a:srgbClr val="F0AB00"/>
                </a:buClr>
                <a:buSzPct val="80000"/>
              </a:pPr>
              <a:r>
                <a:rPr lang="en-US" sz="2500" kern="0" dirty="0">
                  <a:solidFill>
                    <a:srgbClr val="67B25C"/>
                  </a:solidFill>
                  <a:ea typeface="Arial Unicode MS" pitchFamily="34" charset="-128"/>
                  <a:cs typeface="Arial"/>
                </a:rPr>
                <a:t>348.2</a:t>
              </a:r>
              <a:r>
                <a:rPr lang="en-US" sz="1050" kern="0" dirty="0">
                  <a:solidFill>
                    <a:srgbClr val="67B25C"/>
                  </a:solidFill>
                  <a:ea typeface="Arial Unicode MS" pitchFamily="34" charset="-128"/>
                  <a:cs typeface="Arial"/>
                </a:rPr>
                <a:t> M  </a:t>
              </a:r>
            </a:p>
          </p:txBody>
        </p:sp>
        <p:sp>
          <p:nvSpPr>
            <p:cNvPr id="302" name="TextBox 301"/>
            <p:cNvSpPr txBox="1"/>
            <p:nvPr/>
          </p:nvSpPr>
          <p:spPr>
            <a:xfrm>
              <a:off x="6607751" y="4120555"/>
              <a:ext cx="1334527"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 Actual</a:t>
              </a:r>
            </a:p>
          </p:txBody>
        </p:sp>
      </p:grpSp>
      <p:grpSp>
        <p:nvGrpSpPr>
          <p:cNvPr id="320" name="Group 319"/>
          <p:cNvGrpSpPr/>
          <p:nvPr/>
        </p:nvGrpSpPr>
        <p:grpSpPr>
          <a:xfrm>
            <a:off x="10045" y="948096"/>
            <a:ext cx="9128480" cy="338554"/>
            <a:chOff x="160952" y="948096"/>
            <a:chExt cx="8975067" cy="338554"/>
          </a:xfrm>
        </p:grpSpPr>
        <p:sp>
          <p:nvSpPr>
            <p:cNvPr id="321" name="TextBox 320"/>
            <p:cNvSpPr txBox="1"/>
            <p:nvPr/>
          </p:nvSpPr>
          <p:spPr>
            <a:xfrm>
              <a:off x="7711441" y="963690"/>
              <a:ext cx="1424578" cy="246221"/>
            </a:xfrm>
            <a:prstGeom prst="rect">
              <a:avLst/>
            </a:prstGeom>
            <a:noFill/>
          </p:spPr>
          <p:txBody>
            <a:bodyPr wrap="square" lIns="0" tIns="0" rIns="234000" bIns="0" rtlCol="0">
              <a:spAutoFit/>
            </a:bodyPr>
            <a:lstStyle/>
            <a:p>
              <a:pPr algn="r" fontAlgn="base">
                <a:spcBef>
                  <a:spcPct val="50000"/>
                </a:spcBef>
                <a:spcAft>
                  <a:spcPct val="0"/>
                </a:spcAft>
                <a:buClr>
                  <a:srgbClr val="F0AB00"/>
                </a:buClr>
                <a:buSzPct val="80000"/>
              </a:pPr>
              <a:r>
                <a:rPr lang="en-US" sz="1600" dirty="0">
                  <a:solidFill>
                    <a:srgbClr val="444444"/>
                  </a:solidFill>
                  <a:latin typeface="Arial "/>
                  <a:ea typeface="Open Sans Condensed" pitchFamily="34" charset="0"/>
                  <a:cs typeface="Arial" pitchFamily="34" charset="0"/>
                </a:rPr>
                <a:t>84.585.546,7</a:t>
              </a:r>
            </a:p>
          </p:txBody>
        </p:sp>
        <p:sp>
          <p:nvSpPr>
            <p:cNvPr id="322" name="TextBox 321"/>
            <p:cNvSpPr txBox="1"/>
            <p:nvPr/>
          </p:nvSpPr>
          <p:spPr>
            <a:xfrm>
              <a:off x="160952" y="948096"/>
              <a:ext cx="2683088" cy="338554"/>
            </a:xfrm>
            <a:prstGeom prst="rect">
              <a:avLst/>
            </a:prstGeom>
            <a:noFill/>
          </p:spPr>
          <p:txBody>
            <a:bodyPr wrap="square" lIns="234000" rtlCol="0">
              <a:spAutoFit/>
            </a:bodyPr>
            <a:lstStyle/>
            <a:p>
              <a:pPr fontAlgn="base">
                <a:spcBef>
                  <a:spcPts val="840"/>
                </a:spcBef>
                <a:spcAft>
                  <a:spcPct val="0"/>
                </a:spcAft>
                <a:buClr>
                  <a:srgbClr val="F0AB00"/>
                </a:buClr>
                <a:buSzPct val="80000"/>
              </a:pPr>
              <a:r>
                <a:rPr lang="en-US" sz="1600" kern="0" dirty="0">
                  <a:solidFill>
                    <a:srgbClr val="333333"/>
                  </a:solidFill>
                  <a:ea typeface="Arial Unicode MS" pitchFamily="34" charset="-128"/>
                  <a:cs typeface="Arial Unicode MS" pitchFamily="34" charset="-128"/>
                </a:rPr>
                <a:t>Unused Contracts</a:t>
              </a:r>
            </a:p>
          </p:txBody>
        </p:sp>
      </p:grpSp>
      <p:grpSp>
        <p:nvGrpSpPr>
          <p:cNvPr id="12" name="Group 11"/>
          <p:cNvGrpSpPr/>
          <p:nvPr/>
        </p:nvGrpSpPr>
        <p:grpSpPr>
          <a:xfrm>
            <a:off x="-19900" y="502915"/>
            <a:ext cx="9131502" cy="221794"/>
            <a:chOff x="-19900" y="502915"/>
            <a:chExt cx="9131502" cy="221794"/>
          </a:xfrm>
        </p:grpSpPr>
        <p:sp>
          <p:nvSpPr>
            <p:cNvPr id="184" name="TextBox 183"/>
            <p:cNvSpPr txBox="1"/>
            <p:nvPr/>
          </p:nvSpPr>
          <p:spPr>
            <a:xfrm>
              <a:off x="3995363" y="523579"/>
              <a:ext cx="1070747" cy="15240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Unused Contracts</a:t>
              </a:r>
            </a:p>
          </p:txBody>
        </p:sp>
        <p:sp>
          <p:nvSpPr>
            <p:cNvPr id="215" name="TextBox 214"/>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 </a:t>
              </a:r>
            </a:p>
          </p:txBody>
        </p:sp>
        <p:sp>
          <p:nvSpPr>
            <p:cNvPr id="216" name="TextBox 215"/>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grpSp>
      <p:grpSp>
        <p:nvGrpSpPr>
          <p:cNvPr id="186" name="Group 185"/>
          <p:cNvGrpSpPr/>
          <p:nvPr/>
        </p:nvGrpSpPr>
        <p:grpSpPr>
          <a:xfrm>
            <a:off x="-7951" y="6448722"/>
            <a:ext cx="9168732" cy="447374"/>
            <a:chOff x="0" y="6448722"/>
            <a:chExt cx="9168732" cy="447374"/>
          </a:xfrm>
        </p:grpSpPr>
        <p:sp>
          <p:nvSpPr>
            <p:cNvPr id="187" name="Rectangle 186"/>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TextBox 190"/>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92" name="TextBox 191"/>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chemeClr val="bg1"/>
                  </a:solidFill>
                  <a:latin typeface="Arial" pitchFamily="34" charset="0"/>
                  <a:ea typeface="Open Sans" pitchFamily="34" charset="0"/>
                  <a:cs typeface="Arial" pitchFamily="34" charset="0"/>
                </a:rPr>
                <a:t>Open in</a:t>
              </a:r>
            </a:p>
          </p:txBody>
        </p:sp>
      </p:grpSp>
      <p:grpSp>
        <p:nvGrpSpPr>
          <p:cNvPr id="210" name="Group 209"/>
          <p:cNvGrpSpPr/>
          <p:nvPr/>
        </p:nvGrpSpPr>
        <p:grpSpPr>
          <a:xfrm>
            <a:off x="-5474" y="0"/>
            <a:ext cx="9149474" cy="423865"/>
            <a:chOff x="-5474" y="0"/>
            <a:chExt cx="9149474" cy="423865"/>
          </a:xfrm>
        </p:grpSpPr>
        <p:sp>
          <p:nvSpPr>
            <p:cNvPr id="211" name="Rectangle 210"/>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2" name="Straight Connector 211"/>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4" name="TextBox 213"/>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221" name="Straight Connector 220"/>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2" name="TextBox 221"/>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223" name="Rectangle 222"/>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TextBox 223"/>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25" name="TextBox 224"/>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26" name="Straight Connector 225"/>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33692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Processing</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Process App</a:t>
            </a:r>
          </a:p>
        </p:txBody>
      </p:sp>
    </p:spTree>
    <p:extLst>
      <p:ext uri="{BB962C8B-B14F-4D97-AF65-F5344CB8AC3E}">
        <p14:creationId xmlns:p14="http://schemas.microsoft.com/office/powerpoint/2010/main" val="24837829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 y="0"/>
            <a:ext cx="9144006" cy="6858000"/>
            <a:chOff x="1159824" y="736600"/>
            <a:chExt cx="2870202" cy="5092700"/>
          </a:xfrm>
        </p:grpSpPr>
        <p:sp>
          <p:nvSpPr>
            <p:cNvPr id="7" name="Rectangle 6"/>
            <p:cNvSpPr/>
            <p:nvPr/>
          </p:nvSpPr>
          <p:spPr bwMode="gray">
            <a:xfrm>
              <a:off x="1159824"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8" name="Rectangle 7"/>
            <p:cNvSpPr/>
            <p:nvPr/>
          </p:nvSpPr>
          <p:spPr bwMode="gray">
            <a:xfrm>
              <a:off x="1159826"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84" name="Group 83"/>
          <p:cNvGrpSpPr/>
          <p:nvPr/>
        </p:nvGrpSpPr>
        <p:grpSpPr>
          <a:xfrm>
            <a:off x="-7471" y="432809"/>
            <a:ext cx="9151471" cy="423863"/>
            <a:chOff x="0" y="432809"/>
            <a:chExt cx="9151471" cy="423863"/>
          </a:xfrm>
        </p:grpSpPr>
        <p:sp>
          <p:nvSpPr>
            <p:cNvPr id="85" name="Rectangle 84"/>
            <p:cNvSpPr/>
            <p:nvPr/>
          </p:nvSpPr>
          <p:spPr>
            <a:xfrm>
              <a:off x="2" y="432809"/>
              <a:ext cx="9144000" cy="423863"/>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86" name="Group 85"/>
            <p:cNvGrpSpPr/>
            <p:nvPr/>
          </p:nvGrpSpPr>
          <p:grpSpPr>
            <a:xfrm>
              <a:off x="0" y="523611"/>
              <a:ext cx="9151471" cy="327348"/>
              <a:chOff x="395536" y="96514"/>
              <a:chExt cx="9151471" cy="327348"/>
            </a:xfrm>
          </p:grpSpPr>
          <p:cxnSp>
            <p:nvCxnSpPr>
              <p:cNvPr id="87" name="Straight Connector 86"/>
              <p:cNvCxnSpPr/>
              <p:nvPr/>
            </p:nvCxnSpPr>
            <p:spPr>
              <a:xfrm>
                <a:off x="395536" y="423862"/>
                <a:ext cx="9144000" cy="0"/>
              </a:xfrm>
              <a:prstGeom prst="line">
                <a:avLst/>
              </a:prstGeom>
              <a:noFill/>
              <a:ln w="12700" cap="flat" cmpd="sng" algn="ctr">
                <a:solidFill>
                  <a:sysClr val="window" lastClr="FFFFFF">
                    <a:lumMod val="85000"/>
                  </a:sysClr>
                </a:solidFill>
                <a:prstDash val="solid"/>
              </a:ln>
              <a:effectLst/>
            </p:spPr>
          </p:cxnSp>
          <p:sp>
            <p:nvSpPr>
              <p:cNvPr id="88" name="TextBox 87"/>
              <p:cNvSpPr txBox="1"/>
              <p:nvPr/>
            </p:nvSpPr>
            <p:spPr>
              <a:xfrm>
                <a:off x="395536" y="96514"/>
                <a:ext cx="422869" cy="230832"/>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pitchFamily="2" charset="0"/>
                  </a:rPr>
                  <a:t></a:t>
                </a:r>
              </a:p>
            </p:txBody>
          </p:sp>
          <p:sp>
            <p:nvSpPr>
              <p:cNvPr id="89" name="TextBox 88"/>
              <p:cNvSpPr txBox="1"/>
              <p:nvPr/>
            </p:nvSpPr>
            <p:spPr>
              <a:xfrm>
                <a:off x="818403" y="125311"/>
                <a:ext cx="8728604" cy="169277"/>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666666"/>
                    </a:solidFill>
                    <a:effectLst/>
                    <a:uLnTx/>
                    <a:uFillTx/>
                    <a:latin typeface="Arial" pitchFamily="34" charset="0"/>
                    <a:ea typeface="Open Sans" pitchFamily="34" charset="0"/>
                    <a:cs typeface="Arial" pitchFamily="34" charset="0"/>
                  </a:rPr>
                  <a:t>Order from Requisitions</a:t>
                </a:r>
              </a:p>
            </p:txBody>
          </p:sp>
        </p:grpSp>
      </p:grpSp>
      <p:sp>
        <p:nvSpPr>
          <p:cNvPr id="65" name="Rectangle 64"/>
          <p:cNvSpPr/>
          <p:nvPr/>
        </p:nvSpPr>
        <p:spPr>
          <a:xfrm>
            <a:off x="0" y="6434140"/>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8703676" y="6524962"/>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68" name="Rounded Rectangle 67"/>
          <p:cNvSpPr/>
          <p:nvPr/>
        </p:nvSpPr>
        <p:spPr bwMode="gray">
          <a:xfrm>
            <a:off x="7467600" y="6485465"/>
            <a:ext cx="1227667" cy="330200"/>
          </a:xfrm>
          <a:prstGeom prst="roundRect">
            <a:avLst>
              <a:gd name="adj" fmla="val 3846"/>
            </a:avLst>
          </a:prstGeom>
          <a:solidFill>
            <a:srgbClr val="007CC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Assign Supplier</a:t>
            </a:r>
          </a:p>
        </p:txBody>
      </p:sp>
      <p:sp>
        <p:nvSpPr>
          <p:cNvPr id="142" name="TextBox 141"/>
          <p:cNvSpPr txBox="1"/>
          <p:nvPr/>
        </p:nvSpPr>
        <p:spPr>
          <a:xfrm>
            <a:off x="190500" y="1843109"/>
            <a:ext cx="2735836" cy="230832"/>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500" dirty="0">
                <a:solidFill>
                  <a:srgbClr val="444444"/>
                </a:solidFill>
                <a:latin typeface="Arial" pitchFamily="34" charset="0"/>
                <a:cs typeface="Arial" pitchFamily="34" charset="0"/>
              </a:rPr>
              <a:t>Pricing Details</a:t>
            </a:r>
          </a:p>
        </p:txBody>
      </p:sp>
      <p:sp>
        <p:nvSpPr>
          <p:cNvPr id="2" name="Rectangle 1"/>
          <p:cNvSpPr/>
          <p:nvPr/>
        </p:nvSpPr>
        <p:spPr bwMode="gray">
          <a:xfrm>
            <a:off x="0" y="1651000"/>
            <a:ext cx="9144000" cy="474980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lang="en-US" sz="1000" kern="0" noProof="0" dirty="0">
              <a:solidFill>
                <a:srgbClr val="666666"/>
              </a:solidFill>
              <a:latin typeface="BentonSans Book" panose="02000503000000020004" pitchFamily="2" charset="0"/>
              <a:ea typeface="Arial Unicode MS" pitchFamily="34" charset="-128"/>
              <a:cs typeface="Arial Unicode MS" pitchFamily="34" charset="-128"/>
            </a:endParaRPr>
          </a:p>
        </p:txBody>
      </p:sp>
      <p:sp>
        <p:nvSpPr>
          <p:cNvPr id="182" name="Rectangle 181"/>
          <p:cNvSpPr/>
          <p:nvPr/>
        </p:nvSpPr>
        <p:spPr bwMode="gray">
          <a:xfrm>
            <a:off x="9410" y="2216150"/>
            <a:ext cx="9134590" cy="508000"/>
          </a:xfrm>
          <a:prstGeom prst="rect">
            <a:avLst/>
          </a:prstGeom>
          <a:solidFill>
            <a:srgbClr val="F2F2F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3" name="Rectangle 182"/>
          <p:cNvSpPr/>
          <p:nvPr/>
        </p:nvSpPr>
        <p:spPr bwMode="gray">
          <a:xfrm>
            <a:off x="-15991" y="2199084"/>
            <a:ext cx="8153401" cy="2007765"/>
          </a:xfrm>
          <a:prstGeom prst="rect">
            <a:avLst/>
          </a:prstGeom>
          <a:noFill/>
          <a:ln w="6350" algn="ctr">
            <a:noFill/>
            <a:miter lim="800000"/>
            <a:headEnd/>
            <a:tailEnd/>
          </a:ln>
        </p:spPr>
        <p:txBody>
          <a:bodyPr lIns="117858" tIns="94287" rIns="117858" bIns="94287" rtlCol="0" anchor="ctr"/>
          <a:lstStyle/>
          <a:p>
            <a:pPr algn="ctr" defTabSz="1197445" fontAlgn="base">
              <a:spcBef>
                <a:spcPct val="50000"/>
              </a:spcBef>
              <a:spcAft>
                <a:spcPct val="0"/>
              </a:spcAft>
              <a:buClr>
                <a:srgbClr val="F0AB00"/>
              </a:buClr>
              <a:buSzPct val="80000"/>
            </a:pPr>
            <a:endParaRPr lang="en-US" kern="0" dirty="0">
              <a:solidFill>
                <a:srgbClr val="707070"/>
              </a:solidFill>
              <a:latin typeface="Arial" pitchFamily="34" charset="0"/>
              <a:ea typeface="Arial Unicode MS" pitchFamily="34" charset="-128"/>
              <a:cs typeface="Arial" pitchFamily="34" charset="0"/>
            </a:endParaRPr>
          </a:p>
        </p:txBody>
      </p:sp>
      <p:sp>
        <p:nvSpPr>
          <p:cNvPr id="184" name="TextBox 183"/>
          <p:cNvSpPr txBox="1"/>
          <p:nvPr/>
        </p:nvSpPr>
        <p:spPr>
          <a:xfrm>
            <a:off x="189779" y="29493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10014284-10</a:t>
            </a:r>
          </a:p>
        </p:txBody>
      </p:sp>
      <p:sp>
        <p:nvSpPr>
          <p:cNvPr id="185" name="TextBox 184"/>
          <p:cNvSpPr txBox="1"/>
          <p:nvPr/>
        </p:nvSpPr>
        <p:spPr>
          <a:xfrm>
            <a:off x="189779" y="36116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10014285-10</a:t>
            </a:r>
          </a:p>
        </p:txBody>
      </p:sp>
      <p:sp>
        <p:nvSpPr>
          <p:cNvPr id="186" name="TextBox 185"/>
          <p:cNvSpPr txBox="1"/>
          <p:nvPr/>
        </p:nvSpPr>
        <p:spPr>
          <a:xfrm>
            <a:off x="189779" y="421779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10014286-10</a:t>
            </a:r>
          </a:p>
        </p:txBody>
      </p:sp>
      <p:grpSp>
        <p:nvGrpSpPr>
          <p:cNvPr id="187" name="Group 186"/>
          <p:cNvGrpSpPr/>
          <p:nvPr/>
        </p:nvGrpSpPr>
        <p:grpSpPr>
          <a:xfrm>
            <a:off x="-3290" y="2212184"/>
            <a:ext cx="9147290" cy="1759150"/>
            <a:chOff x="1452346" y="4417615"/>
            <a:chExt cx="8766473" cy="1501636"/>
          </a:xfrm>
        </p:grpSpPr>
        <p:cxnSp>
          <p:nvCxnSpPr>
            <p:cNvPr id="188" name="Straight Connector 187"/>
            <p:cNvCxnSpPr/>
            <p:nvPr/>
          </p:nvCxnSpPr>
          <p:spPr>
            <a:xfrm>
              <a:off x="1452346" y="4417615"/>
              <a:ext cx="8766473" cy="0"/>
            </a:xfrm>
            <a:prstGeom prst="line">
              <a:avLst/>
            </a:prstGeom>
            <a:solidFill>
              <a:srgbClr val="F2F2F2"/>
            </a:solidFill>
            <a:ln w="12700">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452346" y="4842273"/>
              <a:ext cx="8766473" cy="0"/>
            </a:xfrm>
            <a:prstGeom prst="line">
              <a:avLst/>
            </a:prstGeom>
            <a:solidFill>
              <a:srgbClr val="F2F2F2"/>
            </a:solidFill>
            <a:ln w="12700">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1452346" y="5418706"/>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1452346" y="5919251"/>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92" name="TextBox 191"/>
          <p:cNvSpPr txBox="1"/>
          <p:nvPr/>
        </p:nvSpPr>
        <p:spPr>
          <a:xfrm>
            <a:off x="187193" y="2376388"/>
            <a:ext cx="1340496"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ea typeface="Open Sans" pitchFamily="34" charset="0"/>
                <a:cs typeface="Arial" pitchFamily="34" charset="0"/>
              </a:rPr>
              <a:t>PR Item</a:t>
            </a:r>
          </a:p>
        </p:txBody>
      </p:sp>
      <p:sp>
        <p:nvSpPr>
          <p:cNvPr id="193" name="TextBox 192"/>
          <p:cNvSpPr txBox="1"/>
          <p:nvPr/>
        </p:nvSpPr>
        <p:spPr>
          <a:xfrm>
            <a:off x="7048048" y="2338288"/>
            <a:ext cx="1859645"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Value</a:t>
            </a:r>
          </a:p>
        </p:txBody>
      </p:sp>
      <p:sp>
        <p:nvSpPr>
          <p:cNvPr id="194" name="Rectangle 193"/>
          <p:cNvSpPr/>
          <p:nvPr/>
        </p:nvSpPr>
        <p:spPr>
          <a:xfrm>
            <a:off x="7765262" y="286647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rgbClr val="D14900"/>
                </a:solidFill>
                <a:latin typeface="Arial" panose="020B0604020202020204" pitchFamily="34" charset="0"/>
                <a:cs typeface="Arial" panose="020B0604020202020204" pitchFamily="34" charset="0"/>
              </a:rPr>
              <a:t>95.00</a:t>
            </a:r>
          </a:p>
        </p:txBody>
      </p:sp>
      <p:sp>
        <p:nvSpPr>
          <p:cNvPr id="195" name="TextBox 194"/>
          <p:cNvSpPr txBox="1"/>
          <p:nvPr/>
        </p:nvSpPr>
        <p:spPr>
          <a:xfrm>
            <a:off x="2799733" y="29493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197" name="TextBox 196"/>
          <p:cNvSpPr txBox="1"/>
          <p:nvPr/>
        </p:nvSpPr>
        <p:spPr>
          <a:xfrm>
            <a:off x="2799733" y="36116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199" name="TextBox 198"/>
          <p:cNvSpPr txBox="1"/>
          <p:nvPr/>
        </p:nvSpPr>
        <p:spPr>
          <a:xfrm>
            <a:off x="2799733" y="421779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201" name="TextBox 200"/>
          <p:cNvSpPr txBox="1"/>
          <p:nvPr/>
        </p:nvSpPr>
        <p:spPr>
          <a:xfrm>
            <a:off x="4768192" y="29493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203" name="TextBox 202"/>
          <p:cNvSpPr txBox="1"/>
          <p:nvPr/>
        </p:nvSpPr>
        <p:spPr>
          <a:xfrm>
            <a:off x="4768192" y="36116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205" name="TextBox 204"/>
          <p:cNvSpPr txBox="1"/>
          <p:nvPr/>
        </p:nvSpPr>
        <p:spPr>
          <a:xfrm>
            <a:off x="4768192" y="421779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207" name="TextBox 206"/>
          <p:cNvSpPr txBox="1"/>
          <p:nvPr/>
        </p:nvSpPr>
        <p:spPr>
          <a:xfrm>
            <a:off x="2976356" y="2376388"/>
            <a:ext cx="1657021"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Release Date</a:t>
            </a:r>
          </a:p>
        </p:txBody>
      </p:sp>
      <p:sp>
        <p:nvSpPr>
          <p:cNvPr id="208" name="TextBox 207"/>
          <p:cNvSpPr txBox="1"/>
          <p:nvPr/>
        </p:nvSpPr>
        <p:spPr>
          <a:xfrm>
            <a:off x="4944815" y="2376388"/>
            <a:ext cx="1657021"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Delivery</a:t>
            </a:r>
          </a:p>
        </p:txBody>
      </p:sp>
      <p:sp>
        <p:nvSpPr>
          <p:cNvPr id="209" name="Rectangle 208"/>
          <p:cNvSpPr/>
          <p:nvPr/>
        </p:nvSpPr>
        <p:spPr>
          <a:xfrm>
            <a:off x="7765262" y="352882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chemeClr val="tx1"/>
                </a:solidFill>
                <a:latin typeface="Arial" panose="020B0604020202020204" pitchFamily="34" charset="0"/>
                <a:cs typeface="Arial" panose="020B0604020202020204" pitchFamily="34" charset="0"/>
              </a:rPr>
              <a:t>66.50</a:t>
            </a:r>
          </a:p>
        </p:txBody>
      </p:sp>
      <p:sp>
        <p:nvSpPr>
          <p:cNvPr id="210" name="Rectangle 209"/>
          <p:cNvSpPr/>
          <p:nvPr/>
        </p:nvSpPr>
        <p:spPr>
          <a:xfrm>
            <a:off x="7765262" y="4122240"/>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rgbClr val="CC1919"/>
                </a:solidFill>
                <a:latin typeface="Arial" panose="020B0604020202020204" pitchFamily="34" charset="0"/>
                <a:cs typeface="Arial" panose="020B0604020202020204" pitchFamily="34" charset="0"/>
              </a:rPr>
              <a:t>99.00</a:t>
            </a:r>
          </a:p>
        </p:txBody>
      </p:sp>
      <p:sp>
        <p:nvSpPr>
          <p:cNvPr id="211" name="Rectangle 11"/>
          <p:cNvSpPr>
            <a:spLocks noChangeArrowheads="1"/>
          </p:cNvSpPr>
          <p:nvPr/>
        </p:nvSpPr>
        <p:spPr bwMode="auto">
          <a:xfrm>
            <a:off x="8406778" y="284361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12" name="Rectangle 11"/>
          <p:cNvSpPr>
            <a:spLocks noChangeArrowheads="1"/>
          </p:cNvSpPr>
          <p:nvPr/>
        </p:nvSpPr>
        <p:spPr bwMode="auto">
          <a:xfrm>
            <a:off x="8406778" y="350596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13" name="Rectangle 11"/>
          <p:cNvSpPr>
            <a:spLocks noChangeArrowheads="1"/>
          </p:cNvSpPr>
          <p:nvPr/>
        </p:nvSpPr>
        <p:spPr bwMode="auto">
          <a:xfrm>
            <a:off x="8406778" y="4112080"/>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14" name="Rectangle 213"/>
          <p:cNvSpPr/>
          <p:nvPr/>
        </p:nvSpPr>
        <p:spPr bwMode="gray">
          <a:xfrm>
            <a:off x="-3290" y="2203450"/>
            <a:ext cx="9147290" cy="4222750"/>
          </a:xfrm>
          <a:prstGeom prst="rect">
            <a:avLst/>
          </a:prstGeom>
          <a:noFill/>
          <a:ln w="6350" algn="ctr">
            <a:solidFill>
              <a:srgbClr val="CCCCCC"/>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 name="Rectangle 2"/>
          <p:cNvSpPr/>
          <p:nvPr/>
        </p:nvSpPr>
        <p:spPr>
          <a:xfrm>
            <a:off x="8618751" y="1809235"/>
            <a:ext cx="415498" cy="369332"/>
          </a:xfrm>
          <a:prstGeom prst="rect">
            <a:avLst/>
          </a:prstGeom>
        </p:spPr>
        <p:txBody>
          <a:bodyPr wrap="none">
            <a:spAutoFit/>
          </a:bodyPr>
          <a:lstStyle/>
          <a:p>
            <a:r>
              <a:rPr lang="en-US" dirty="0">
                <a:solidFill>
                  <a:srgbClr val="666666"/>
                </a:solidFill>
                <a:latin typeface="SAP-icons"/>
              </a:rPr>
              <a:t></a:t>
            </a:r>
            <a:endParaRPr lang="en-US" dirty="0">
              <a:solidFill>
                <a:srgbClr val="666666"/>
              </a:solidFill>
            </a:endParaRPr>
          </a:p>
        </p:txBody>
      </p:sp>
      <p:grpSp>
        <p:nvGrpSpPr>
          <p:cNvPr id="221" name="Group 220"/>
          <p:cNvGrpSpPr/>
          <p:nvPr/>
        </p:nvGrpSpPr>
        <p:grpSpPr>
          <a:xfrm>
            <a:off x="0" y="4601967"/>
            <a:ext cx="9147290" cy="1261668"/>
            <a:chOff x="1452346" y="4842273"/>
            <a:chExt cx="8766473" cy="1076978"/>
          </a:xfrm>
        </p:grpSpPr>
        <p:cxnSp>
          <p:nvCxnSpPr>
            <p:cNvPr id="223" name="Straight Connector 222"/>
            <p:cNvCxnSpPr/>
            <p:nvPr/>
          </p:nvCxnSpPr>
          <p:spPr>
            <a:xfrm>
              <a:off x="1452346" y="4842273"/>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452346" y="5418706"/>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1452346" y="5919251"/>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28" name="TextBox 227"/>
          <p:cNvSpPr txBox="1"/>
          <p:nvPr/>
        </p:nvSpPr>
        <p:spPr>
          <a:xfrm>
            <a:off x="189779" y="48289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10014287-10</a:t>
            </a:r>
          </a:p>
        </p:txBody>
      </p:sp>
      <p:sp>
        <p:nvSpPr>
          <p:cNvPr id="229" name="TextBox 228"/>
          <p:cNvSpPr txBox="1"/>
          <p:nvPr/>
        </p:nvSpPr>
        <p:spPr>
          <a:xfrm>
            <a:off x="189779" y="54912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10014288-10</a:t>
            </a:r>
          </a:p>
        </p:txBody>
      </p:sp>
      <p:sp>
        <p:nvSpPr>
          <p:cNvPr id="230" name="TextBox 229"/>
          <p:cNvSpPr txBox="1"/>
          <p:nvPr/>
        </p:nvSpPr>
        <p:spPr>
          <a:xfrm>
            <a:off x="189779" y="609739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10014289-10</a:t>
            </a:r>
          </a:p>
        </p:txBody>
      </p:sp>
      <p:sp>
        <p:nvSpPr>
          <p:cNvPr id="231" name="Rectangle 230"/>
          <p:cNvSpPr/>
          <p:nvPr/>
        </p:nvSpPr>
        <p:spPr>
          <a:xfrm>
            <a:off x="7765262" y="474802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chemeClr val="tx1"/>
                </a:solidFill>
                <a:latin typeface="Arial" panose="020B0604020202020204" pitchFamily="34" charset="0"/>
                <a:cs typeface="Arial" panose="020B0604020202020204" pitchFamily="34" charset="0"/>
              </a:rPr>
              <a:t>66.50</a:t>
            </a:r>
          </a:p>
        </p:txBody>
      </p:sp>
      <p:sp>
        <p:nvSpPr>
          <p:cNvPr id="232" name="Rectangle 11"/>
          <p:cNvSpPr>
            <a:spLocks noChangeArrowheads="1"/>
          </p:cNvSpPr>
          <p:nvPr/>
        </p:nvSpPr>
        <p:spPr bwMode="auto">
          <a:xfrm>
            <a:off x="8406778" y="472516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33" name="Rectangle 232"/>
          <p:cNvSpPr/>
          <p:nvPr/>
        </p:nvSpPr>
        <p:spPr>
          <a:xfrm>
            <a:off x="7765262" y="538302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chemeClr val="tx1"/>
                </a:solidFill>
                <a:latin typeface="Arial" panose="020B0604020202020204" pitchFamily="34" charset="0"/>
                <a:cs typeface="Arial" panose="020B0604020202020204" pitchFamily="34" charset="0"/>
              </a:rPr>
              <a:t>66.50</a:t>
            </a:r>
          </a:p>
        </p:txBody>
      </p:sp>
      <p:sp>
        <p:nvSpPr>
          <p:cNvPr id="234" name="Rectangle 11"/>
          <p:cNvSpPr>
            <a:spLocks noChangeArrowheads="1"/>
          </p:cNvSpPr>
          <p:nvPr/>
        </p:nvSpPr>
        <p:spPr bwMode="auto">
          <a:xfrm>
            <a:off x="8406778" y="536016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35" name="Rectangle 234"/>
          <p:cNvSpPr/>
          <p:nvPr/>
        </p:nvSpPr>
        <p:spPr>
          <a:xfrm>
            <a:off x="7765262" y="597992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chemeClr val="tx1"/>
                </a:solidFill>
                <a:latin typeface="Arial" panose="020B0604020202020204" pitchFamily="34" charset="0"/>
                <a:cs typeface="Arial" panose="020B0604020202020204" pitchFamily="34" charset="0"/>
              </a:rPr>
              <a:t>66.50</a:t>
            </a:r>
          </a:p>
        </p:txBody>
      </p:sp>
      <p:sp>
        <p:nvSpPr>
          <p:cNvPr id="236" name="Rectangle 11"/>
          <p:cNvSpPr>
            <a:spLocks noChangeArrowheads="1"/>
          </p:cNvSpPr>
          <p:nvPr/>
        </p:nvSpPr>
        <p:spPr bwMode="auto">
          <a:xfrm>
            <a:off x="8406778" y="595706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37" name="TextBox 236"/>
          <p:cNvSpPr txBox="1"/>
          <p:nvPr/>
        </p:nvSpPr>
        <p:spPr>
          <a:xfrm>
            <a:off x="2799733" y="47654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238" name="TextBox 237"/>
          <p:cNvSpPr txBox="1"/>
          <p:nvPr/>
        </p:nvSpPr>
        <p:spPr>
          <a:xfrm>
            <a:off x="2799733" y="54277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239" name="TextBox 238"/>
          <p:cNvSpPr txBox="1"/>
          <p:nvPr/>
        </p:nvSpPr>
        <p:spPr>
          <a:xfrm>
            <a:off x="2799733" y="603389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240" name="TextBox 239"/>
          <p:cNvSpPr txBox="1"/>
          <p:nvPr/>
        </p:nvSpPr>
        <p:spPr>
          <a:xfrm>
            <a:off x="4768192" y="47654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241" name="TextBox 240"/>
          <p:cNvSpPr txBox="1"/>
          <p:nvPr/>
        </p:nvSpPr>
        <p:spPr>
          <a:xfrm>
            <a:off x="4768192" y="54277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242" name="TextBox 241"/>
          <p:cNvSpPr txBox="1"/>
          <p:nvPr/>
        </p:nvSpPr>
        <p:spPr>
          <a:xfrm>
            <a:off x="4768192" y="603389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243" name="TextBox 242"/>
          <p:cNvSpPr txBox="1"/>
          <p:nvPr/>
        </p:nvSpPr>
        <p:spPr>
          <a:xfrm>
            <a:off x="190500" y="1881209"/>
            <a:ext cx="2735836"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Approved PRs</a:t>
            </a:r>
          </a:p>
        </p:txBody>
      </p:sp>
      <p:sp>
        <p:nvSpPr>
          <p:cNvPr id="245" name="Oval 244"/>
          <p:cNvSpPr/>
          <p:nvPr/>
        </p:nvSpPr>
        <p:spPr bwMode="gray">
          <a:xfrm>
            <a:off x="4643140" y="1053342"/>
            <a:ext cx="421200" cy="421200"/>
          </a:xfrm>
          <a:prstGeom prst="ellipse">
            <a:avLst/>
          </a:prstGeom>
          <a:solidFill>
            <a:srgbClr val="FFFFFF"/>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246" name="TextBox 245"/>
          <p:cNvSpPr txBox="1"/>
          <p:nvPr/>
        </p:nvSpPr>
        <p:spPr>
          <a:xfrm>
            <a:off x="2208068" y="1308100"/>
            <a:ext cx="801832"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666666"/>
                </a:solidFill>
                <a:latin typeface="Arial" pitchFamily="34" charset="0"/>
                <a:cs typeface="Arial" pitchFamily="34" charset="0"/>
              </a:rPr>
              <a:t>Assigned PRs</a:t>
            </a:r>
          </a:p>
        </p:txBody>
      </p:sp>
      <p:sp>
        <p:nvSpPr>
          <p:cNvPr id="247" name="TextBox 246"/>
          <p:cNvSpPr txBox="1"/>
          <p:nvPr/>
        </p:nvSpPr>
        <p:spPr>
          <a:xfrm>
            <a:off x="2220768" y="1094592"/>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chemeClr val="tx1"/>
                </a:solidFill>
                <a:latin typeface="Arial" pitchFamily="34" charset="0"/>
                <a:cs typeface="Arial" pitchFamily="34" charset="0"/>
              </a:rPr>
              <a:t>43</a:t>
            </a:r>
          </a:p>
        </p:txBody>
      </p:sp>
      <p:sp>
        <p:nvSpPr>
          <p:cNvPr id="248" name="Rectangle 247"/>
          <p:cNvSpPr/>
          <p:nvPr/>
        </p:nvSpPr>
        <p:spPr bwMode="gray">
          <a:xfrm>
            <a:off x="2841536" y="1160223"/>
            <a:ext cx="335584" cy="207438"/>
          </a:xfrm>
          <a:prstGeom prst="rect">
            <a:avLst/>
          </a:prstGeom>
          <a:no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200" dirty="0">
                <a:solidFill>
                  <a:schemeClr val="tx1">
                    <a:lumMod val="65000"/>
                    <a:lumOff val="35000"/>
                  </a:schemeClr>
                </a:solidFill>
                <a:latin typeface="SAP-icons"/>
              </a:rPr>
              <a:t></a:t>
            </a:r>
            <a:endParaRPr lang="en-US" sz="1200" kern="0" dirty="0">
              <a:solidFill>
                <a:schemeClr val="tx1">
                  <a:lumMod val="65000"/>
                  <a:lumOff val="35000"/>
                </a:schemeClr>
              </a:solidFill>
              <a:latin typeface="SAP-icons" pitchFamily="2" charset="0"/>
              <a:ea typeface="Arial Unicode MS" pitchFamily="34" charset="-128"/>
              <a:cs typeface="Arial Unicode MS" pitchFamily="34" charset="-128"/>
            </a:endParaRPr>
          </a:p>
        </p:txBody>
      </p:sp>
      <p:sp>
        <p:nvSpPr>
          <p:cNvPr id="249" name="Oval 248"/>
          <p:cNvSpPr/>
          <p:nvPr/>
        </p:nvSpPr>
        <p:spPr bwMode="gray">
          <a:xfrm>
            <a:off x="3177120" y="1053342"/>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a:rPr>
              <a:t></a:t>
            </a:r>
            <a:endParaRPr lang="en-US" sz="1600" dirty="0">
              <a:solidFill>
                <a:srgbClr val="009DE0"/>
              </a:solidFill>
              <a:latin typeface="SAP-icons" pitchFamily="2" charset="0"/>
            </a:endParaRPr>
          </a:p>
        </p:txBody>
      </p:sp>
      <p:sp>
        <p:nvSpPr>
          <p:cNvPr id="250" name="TextBox 249"/>
          <p:cNvSpPr txBox="1"/>
          <p:nvPr/>
        </p:nvSpPr>
        <p:spPr>
          <a:xfrm>
            <a:off x="3637648" y="1308100"/>
            <a:ext cx="997852"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666666"/>
                </a:solidFill>
                <a:latin typeface="Arial" pitchFamily="34" charset="0"/>
                <a:cs typeface="Arial" pitchFamily="34" charset="0"/>
              </a:rPr>
              <a:t>Simulated POs</a:t>
            </a:r>
          </a:p>
        </p:txBody>
      </p:sp>
      <p:sp>
        <p:nvSpPr>
          <p:cNvPr id="251" name="TextBox 250"/>
          <p:cNvSpPr txBox="1"/>
          <p:nvPr/>
        </p:nvSpPr>
        <p:spPr>
          <a:xfrm>
            <a:off x="3650348" y="1094592"/>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chemeClr val="tx1"/>
                </a:solidFill>
                <a:latin typeface="Arial" pitchFamily="34" charset="0"/>
                <a:cs typeface="Arial" pitchFamily="34" charset="0"/>
              </a:rPr>
              <a:t>19</a:t>
            </a:r>
          </a:p>
        </p:txBody>
      </p:sp>
      <p:sp>
        <p:nvSpPr>
          <p:cNvPr id="252" name="Rectangle 251"/>
          <p:cNvSpPr/>
          <p:nvPr/>
        </p:nvSpPr>
        <p:spPr bwMode="gray">
          <a:xfrm>
            <a:off x="4345656" y="1160223"/>
            <a:ext cx="335584" cy="207438"/>
          </a:xfrm>
          <a:prstGeom prst="rect">
            <a:avLst/>
          </a:prstGeom>
          <a:no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200" dirty="0">
                <a:solidFill>
                  <a:schemeClr val="tx1">
                    <a:lumMod val="65000"/>
                    <a:lumOff val="35000"/>
                  </a:schemeClr>
                </a:solidFill>
                <a:latin typeface="SAP-icons"/>
              </a:rPr>
              <a:t></a:t>
            </a:r>
            <a:endParaRPr lang="en-US" sz="1200" kern="0" dirty="0">
              <a:solidFill>
                <a:schemeClr val="tx1">
                  <a:lumMod val="65000"/>
                  <a:lumOff val="35000"/>
                </a:schemeClr>
              </a:solidFill>
              <a:latin typeface="SAP-icons" pitchFamily="2" charset="0"/>
              <a:ea typeface="Arial Unicode MS" pitchFamily="34" charset="-128"/>
              <a:cs typeface="Arial Unicode MS" pitchFamily="34" charset="-128"/>
            </a:endParaRPr>
          </a:p>
        </p:txBody>
      </p:sp>
      <p:sp>
        <p:nvSpPr>
          <p:cNvPr id="253" name="Oval 252"/>
          <p:cNvSpPr/>
          <p:nvPr/>
        </p:nvSpPr>
        <p:spPr bwMode="gray">
          <a:xfrm>
            <a:off x="1734840" y="1053342"/>
            <a:ext cx="421200" cy="421200"/>
          </a:xfrm>
          <a:prstGeom prst="ellipse">
            <a:avLst/>
          </a:prstGeom>
          <a:solidFill>
            <a:schemeClr val="bg1"/>
          </a:solidFill>
          <a:ln w="12700" algn="ctr">
            <a:solidFill>
              <a:srgbClr val="D1490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D14900"/>
                </a:solidFill>
                <a:latin typeface="SAP-icons" pitchFamily="2" charset="0"/>
              </a:rPr>
              <a:t></a:t>
            </a:r>
          </a:p>
        </p:txBody>
      </p:sp>
      <p:sp>
        <p:nvSpPr>
          <p:cNvPr id="254" name="TextBox 253"/>
          <p:cNvSpPr txBox="1"/>
          <p:nvPr/>
        </p:nvSpPr>
        <p:spPr>
          <a:xfrm>
            <a:off x="5141768" y="1293744"/>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666666"/>
                </a:solidFill>
                <a:latin typeface="Arial" pitchFamily="34" charset="0"/>
                <a:cs typeface="Arial" pitchFamily="34" charset="0"/>
              </a:rPr>
              <a:t>Created POs</a:t>
            </a:r>
          </a:p>
        </p:txBody>
      </p:sp>
      <p:sp>
        <p:nvSpPr>
          <p:cNvPr id="255" name="TextBox 254"/>
          <p:cNvSpPr txBox="1"/>
          <p:nvPr/>
        </p:nvSpPr>
        <p:spPr>
          <a:xfrm>
            <a:off x="5154468" y="1094592"/>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chemeClr val="tx1"/>
                </a:solidFill>
                <a:latin typeface="Arial" pitchFamily="34" charset="0"/>
                <a:cs typeface="Arial" pitchFamily="34" charset="0"/>
              </a:rPr>
              <a:t>23 </a:t>
            </a:r>
          </a:p>
        </p:txBody>
      </p:sp>
      <p:grpSp>
        <p:nvGrpSpPr>
          <p:cNvPr id="257" name="Group 256"/>
          <p:cNvGrpSpPr/>
          <p:nvPr/>
        </p:nvGrpSpPr>
        <p:grpSpPr>
          <a:xfrm>
            <a:off x="-5474" y="0"/>
            <a:ext cx="9144000" cy="423865"/>
            <a:chOff x="0" y="0"/>
            <a:chExt cx="9144000" cy="423865"/>
          </a:xfrm>
        </p:grpSpPr>
        <p:sp>
          <p:nvSpPr>
            <p:cNvPr id="261" name="Rectangle 260"/>
            <p:cNvSpPr/>
            <p:nvPr/>
          </p:nvSpPr>
          <p:spPr>
            <a:xfrm>
              <a:off x="0" y="2"/>
              <a:ext cx="9144000" cy="423863"/>
            </a:xfrm>
            <a:prstGeom prst="rect">
              <a:avLst/>
            </a:prstGeom>
            <a:gradFill>
              <a:gsLst>
                <a:gs pos="0">
                  <a:srgbClr val="F7F7F7"/>
                </a:gs>
                <a:gs pos="100000">
                  <a:srgbClr val="EDEDED"/>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262" name="Straight Connector 261"/>
            <p:cNvCxnSpPr/>
            <p:nvPr/>
          </p:nvCxnSpPr>
          <p:spPr>
            <a:xfrm>
              <a:off x="0" y="423863"/>
              <a:ext cx="9144000" cy="0"/>
            </a:xfrm>
            <a:prstGeom prst="line">
              <a:avLst/>
            </a:prstGeom>
            <a:noFill/>
            <a:ln w="12700" cap="flat" cmpd="sng" algn="ctr">
              <a:solidFill>
                <a:sysClr val="window" lastClr="FFFFFF">
                  <a:lumMod val="85000"/>
                </a:sysClr>
              </a:solidFill>
              <a:prstDash val="solid"/>
            </a:ln>
            <a:effectLst/>
          </p:spPr>
        </p:cxnSp>
        <p:pic>
          <p:nvPicPr>
            <p:cNvPr id="2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6" name="Straight Connector 265"/>
            <p:cNvCxnSpPr/>
            <p:nvPr/>
          </p:nvCxnSpPr>
          <p:spPr>
            <a:xfrm>
              <a:off x="422870" y="0"/>
              <a:ext cx="0" cy="423863"/>
            </a:xfrm>
            <a:prstGeom prst="line">
              <a:avLst/>
            </a:prstGeom>
            <a:noFill/>
            <a:ln w="12700" cap="flat" cmpd="sng" algn="ctr">
              <a:solidFill>
                <a:sysClr val="window" lastClr="FFFFFF">
                  <a:lumMod val="85000"/>
                </a:sysClr>
              </a:solidFill>
              <a:prstDash val="solid"/>
            </a:ln>
            <a:effectLst/>
          </p:spPr>
        </p:cxnSp>
        <p:sp>
          <p:nvSpPr>
            <p:cNvPr id="267" name="TextBox 266"/>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a:rPr>
                <a:t></a:t>
              </a:r>
            </a:p>
          </p:txBody>
        </p:sp>
        <p:sp>
          <p:nvSpPr>
            <p:cNvPr id="268" name="Rectangle 267"/>
            <p:cNvSpPr/>
            <p:nvPr/>
          </p:nvSpPr>
          <p:spPr>
            <a:xfrm flipV="1">
              <a:off x="0" y="1"/>
              <a:ext cx="9144000" cy="39600"/>
            </a:xfrm>
            <a:prstGeom prst="rect">
              <a:avLst/>
            </a:prstGeom>
            <a:solidFill>
              <a:srgbClr val="009DE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270" name="Oval 269"/>
          <p:cNvSpPr/>
          <p:nvPr/>
        </p:nvSpPr>
        <p:spPr bwMode="gray">
          <a:xfrm>
            <a:off x="223540" y="1053342"/>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271" name="TextBox 270"/>
          <p:cNvSpPr txBox="1"/>
          <p:nvPr/>
        </p:nvSpPr>
        <p:spPr>
          <a:xfrm>
            <a:off x="722168" y="1333500"/>
            <a:ext cx="839932"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666666"/>
                </a:solidFill>
                <a:latin typeface="Arial" pitchFamily="34" charset="0"/>
                <a:cs typeface="Arial" pitchFamily="34" charset="0"/>
              </a:rPr>
              <a:t>Approved PRs</a:t>
            </a:r>
          </a:p>
        </p:txBody>
      </p:sp>
      <p:sp>
        <p:nvSpPr>
          <p:cNvPr id="272" name="TextBox 271"/>
          <p:cNvSpPr txBox="1"/>
          <p:nvPr/>
        </p:nvSpPr>
        <p:spPr>
          <a:xfrm>
            <a:off x="734868" y="1094592"/>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chemeClr val="tx1"/>
                </a:solidFill>
                <a:latin typeface="Arial" pitchFamily="34" charset="0"/>
                <a:cs typeface="Arial" pitchFamily="34" charset="0"/>
              </a:rPr>
              <a:t>50</a:t>
            </a:r>
          </a:p>
        </p:txBody>
      </p:sp>
      <p:sp>
        <p:nvSpPr>
          <p:cNvPr id="273" name="Rectangle 272"/>
          <p:cNvSpPr/>
          <p:nvPr/>
        </p:nvSpPr>
        <p:spPr bwMode="gray">
          <a:xfrm>
            <a:off x="1406436" y="1160223"/>
            <a:ext cx="335584" cy="207438"/>
          </a:xfrm>
          <a:prstGeom prst="rect">
            <a:avLst/>
          </a:prstGeom>
          <a:no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200" dirty="0">
                <a:solidFill>
                  <a:schemeClr val="tx1">
                    <a:lumMod val="65000"/>
                    <a:lumOff val="35000"/>
                  </a:schemeClr>
                </a:solidFill>
                <a:latin typeface="SAP-icons"/>
              </a:rPr>
              <a:t></a:t>
            </a:r>
            <a:endParaRPr lang="en-US" sz="1200" kern="0" dirty="0">
              <a:solidFill>
                <a:schemeClr val="tx1">
                  <a:lumMod val="65000"/>
                  <a:lumOff val="35000"/>
                </a:schemeClr>
              </a:solidFill>
              <a:latin typeface="SAP-icons" pitchFamily="2" charset="0"/>
              <a:ea typeface="Arial Unicode MS" pitchFamily="34" charset="-128"/>
              <a:cs typeface="Arial Unicode MS" pitchFamily="34" charset="-128"/>
            </a:endParaRPr>
          </a:p>
        </p:txBody>
      </p:sp>
      <p:sp>
        <p:nvSpPr>
          <p:cNvPr id="5" name="Rectangle 4"/>
          <p:cNvSpPr/>
          <p:nvPr/>
        </p:nvSpPr>
        <p:spPr>
          <a:xfrm>
            <a:off x="4669299" y="1085335"/>
            <a:ext cx="343363" cy="338554"/>
          </a:xfrm>
          <a:prstGeom prst="rect">
            <a:avLst/>
          </a:prstGeom>
        </p:spPr>
        <p:txBody>
          <a:bodyPr wrap="none">
            <a:spAutoFit/>
          </a:bodyPr>
          <a:lstStyle/>
          <a:p>
            <a:r>
              <a:rPr lang="en-US" sz="1600" dirty="0">
                <a:solidFill>
                  <a:srgbClr val="009DE0"/>
                </a:solidFill>
                <a:latin typeface="SAP-icons"/>
              </a:rPr>
              <a:t></a:t>
            </a:r>
            <a:endParaRPr lang="en-US" sz="1600" dirty="0">
              <a:solidFill>
                <a:srgbClr val="009DE0"/>
              </a:solidFill>
            </a:endParaRPr>
          </a:p>
        </p:txBody>
      </p:sp>
      <p:sp>
        <p:nvSpPr>
          <p:cNvPr id="274" name="Rectangle 273"/>
          <p:cNvSpPr/>
          <p:nvPr/>
        </p:nvSpPr>
        <p:spPr>
          <a:xfrm>
            <a:off x="221827" y="16066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4" name="TextBox 93"/>
          <p:cNvSpPr txBox="1"/>
          <p:nvPr/>
        </p:nvSpPr>
        <p:spPr>
          <a:xfrm>
            <a:off x="1600051" y="2955199"/>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err="1">
                <a:solidFill>
                  <a:srgbClr val="000000"/>
                </a:solidFill>
                <a:latin typeface="Arial" panose="020B0604020202020204" pitchFamily="34" charset="0"/>
                <a:ea typeface="Open Sans" pitchFamily="34" charset="0"/>
                <a:cs typeface="Arial" panose="020B0604020202020204" pitchFamily="34" charset="0"/>
              </a:rPr>
              <a:t>Lorem</a:t>
            </a:r>
            <a:r>
              <a:rPr lang="en-US" sz="1000" dirty="0">
                <a:solidFill>
                  <a:srgbClr val="000000"/>
                </a:solidFill>
                <a:latin typeface="Arial" panose="020B0604020202020204" pitchFamily="34" charset="0"/>
                <a:ea typeface="Open Sans" pitchFamily="34" charset="0"/>
                <a:cs typeface="Arial" panose="020B0604020202020204" pitchFamily="34" charset="0"/>
              </a:rPr>
              <a:t> </a:t>
            </a:r>
            <a:r>
              <a:rPr lang="en-US" sz="1000" dirty="0" err="1">
                <a:solidFill>
                  <a:srgbClr val="000000"/>
                </a:solidFill>
                <a:latin typeface="Arial" panose="020B0604020202020204" pitchFamily="34" charset="0"/>
                <a:ea typeface="Open Sans" pitchFamily="34" charset="0"/>
                <a:cs typeface="Arial" panose="020B0604020202020204" pitchFamily="34" charset="0"/>
              </a:rPr>
              <a:t>ipsum</a:t>
            </a:r>
            <a:r>
              <a:rPr lang="en-US" sz="1000" dirty="0">
                <a:solidFill>
                  <a:srgbClr val="000000"/>
                </a:solidFill>
                <a:latin typeface="Arial" panose="020B0604020202020204" pitchFamily="34" charset="0"/>
                <a:ea typeface="Open Sans" pitchFamily="34" charset="0"/>
                <a:cs typeface="Arial" panose="020B0604020202020204" pitchFamily="34" charset="0"/>
              </a:rPr>
              <a:t> dolor sit </a:t>
            </a:r>
            <a:r>
              <a:rPr lang="en-US" sz="1000" dirty="0" err="1">
                <a:solidFill>
                  <a:srgbClr val="000000"/>
                </a:solidFill>
                <a:latin typeface="Arial" panose="020B0604020202020204" pitchFamily="34" charset="0"/>
                <a:ea typeface="Open Sans" pitchFamily="34" charset="0"/>
                <a:cs typeface="Arial" panose="020B0604020202020204" pitchFamily="34" charset="0"/>
              </a:rPr>
              <a:t>amet</a:t>
            </a:r>
            <a:endParaRPr lang="en-US" sz="1000" dirty="0">
              <a:solidFill>
                <a:srgbClr val="444444"/>
              </a:solidFill>
              <a:latin typeface="Arial" pitchFamily="34" charset="0"/>
              <a:cs typeface="Arial" pitchFamily="34" charset="0"/>
            </a:endParaRPr>
          </a:p>
        </p:txBody>
      </p:sp>
      <p:sp>
        <p:nvSpPr>
          <p:cNvPr id="95" name="TextBox 94"/>
          <p:cNvSpPr txBox="1"/>
          <p:nvPr/>
        </p:nvSpPr>
        <p:spPr>
          <a:xfrm>
            <a:off x="1600051" y="3617549"/>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err="1">
                <a:solidFill>
                  <a:srgbClr val="000000"/>
                </a:solidFill>
                <a:latin typeface="Arial" panose="020B0604020202020204" pitchFamily="34" charset="0"/>
                <a:ea typeface="Open Sans" pitchFamily="34" charset="0"/>
                <a:cs typeface="Arial" panose="020B0604020202020204" pitchFamily="34" charset="0"/>
              </a:rPr>
              <a:t>Lorem</a:t>
            </a:r>
            <a:r>
              <a:rPr lang="en-US" sz="1000" dirty="0">
                <a:solidFill>
                  <a:srgbClr val="000000"/>
                </a:solidFill>
                <a:latin typeface="Arial" panose="020B0604020202020204" pitchFamily="34" charset="0"/>
                <a:ea typeface="Open Sans" pitchFamily="34" charset="0"/>
                <a:cs typeface="Arial" panose="020B0604020202020204" pitchFamily="34" charset="0"/>
              </a:rPr>
              <a:t> </a:t>
            </a:r>
            <a:r>
              <a:rPr lang="en-US" sz="1000" dirty="0" err="1">
                <a:solidFill>
                  <a:srgbClr val="000000"/>
                </a:solidFill>
                <a:latin typeface="Arial" panose="020B0604020202020204" pitchFamily="34" charset="0"/>
                <a:ea typeface="Open Sans" pitchFamily="34" charset="0"/>
                <a:cs typeface="Arial" panose="020B0604020202020204" pitchFamily="34" charset="0"/>
              </a:rPr>
              <a:t>ipsum</a:t>
            </a:r>
            <a:r>
              <a:rPr lang="en-US" sz="1000" dirty="0">
                <a:solidFill>
                  <a:srgbClr val="000000"/>
                </a:solidFill>
                <a:latin typeface="Arial" panose="020B0604020202020204" pitchFamily="34" charset="0"/>
                <a:ea typeface="Open Sans" pitchFamily="34" charset="0"/>
                <a:cs typeface="Arial" panose="020B0604020202020204" pitchFamily="34" charset="0"/>
              </a:rPr>
              <a:t> dolor sit </a:t>
            </a:r>
            <a:r>
              <a:rPr lang="en-US" sz="1000" dirty="0" err="1">
                <a:solidFill>
                  <a:srgbClr val="000000"/>
                </a:solidFill>
                <a:latin typeface="Arial" panose="020B0604020202020204" pitchFamily="34" charset="0"/>
                <a:ea typeface="Open Sans" pitchFamily="34" charset="0"/>
                <a:cs typeface="Arial" panose="020B0604020202020204" pitchFamily="34" charset="0"/>
              </a:rPr>
              <a:t>amet</a:t>
            </a:r>
            <a:endParaRPr lang="en-US" sz="1000" dirty="0">
              <a:solidFill>
                <a:srgbClr val="444444"/>
              </a:solidFill>
              <a:latin typeface="Arial" pitchFamily="34" charset="0"/>
              <a:cs typeface="Arial" pitchFamily="34" charset="0"/>
            </a:endParaRPr>
          </a:p>
        </p:txBody>
      </p:sp>
      <p:sp>
        <p:nvSpPr>
          <p:cNvPr id="96" name="TextBox 95"/>
          <p:cNvSpPr txBox="1"/>
          <p:nvPr/>
        </p:nvSpPr>
        <p:spPr>
          <a:xfrm>
            <a:off x="1600051" y="422366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err="1">
                <a:solidFill>
                  <a:srgbClr val="000000"/>
                </a:solidFill>
                <a:latin typeface="Arial" panose="020B0604020202020204" pitchFamily="34" charset="0"/>
                <a:ea typeface="Open Sans" pitchFamily="34" charset="0"/>
                <a:cs typeface="Arial" panose="020B0604020202020204" pitchFamily="34" charset="0"/>
              </a:rPr>
              <a:t>Lorem</a:t>
            </a:r>
            <a:r>
              <a:rPr lang="en-US" sz="1000" dirty="0">
                <a:solidFill>
                  <a:srgbClr val="000000"/>
                </a:solidFill>
                <a:latin typeface="Arial" panose="020B0604020202020204" pitchFamily="34" charset="0"/>
                <a:ea typeface="Open Sans" pitchFamily="34" charset="0"/>
                <a:cs typeface="Arial" panose="020B0604020202020204" pitchFamily="34" charset="0"/>
              </a:rPr>
              <a:t> </a:t>
            </a:r>
            <a:r>
              <a:rPr lang="en-US" sz="1000" dirty="0" err="1">
                <a:solidFill>
                  <a:srgbClr val="000000"/>
                </a:solidFill>
                <a:latin typeface="Arial" panose="020B0604020202020204" pitchFamily="34" charset="0"/>
                <a:ea typeface="Open Sans" pitchFamily="34" charset="0"/>
                <a:cs typeface="Arial" panose="020B0604020202020204" pitchFamily="34" charset="0"/>
              </a:rPr>
              <a:t>ipsum</a:t>
            </a:r>
            <a:r>
              <a:rPr lang="en-US" sz="1000" dirty="0">
                <a:solidFill>
                  <a:srgbClr val="000000"/>
                </a:solidFill>
                <a:latin typeface="Arial" panose="020B0604020202020204" pitchFamily="34" charset="0"/>
                <a:ea typeface="Open Sans" pitchFamily="34" charset="0"/>
                <a:cs typeface="Arial" panose="020B0604020202020204" pitchFamily="34" charset="0"/>
              </a:rPr>
              <a:t> dolor sit </a:t>
            </a:r>
            <a:r>
              <a:rPr lang="en-US" sz="1000" dirty="0" err="1">
                <a:solidFill>
                  <a:srgbClr val="000000"/>
                </a:solidFill>
                <a:latin typeface="Arial" panose="020B0604020202020204" pitchFamily="34" charset="0"/>
                <a:ea typeface="Open Sans" pitchFamily="34" charset="0"/>
                <a:cs typeface="Arial" panose="020B0604020202020204" pitchFamily="34" charset="0"/>
              </a:rPr>
              <a:t>amet</a:t>
            </a:r>
            <a:endParaRPr lang="en-US" sz="1000" dirty="0">
              <a:solidFill>
                <a:srgbClr val="444444"/>
              </a:solidFill>
              <a:latin typeface="Arial" pitchFamily="34" charset="0"/>
              <a:cs typeface="Arial" pitchFamily="34" charset="0"/>
            </a:endParaRPr>
          </a:p>
        </p:txBody>
      </p:sp>
      <p:sp>
        <p:nvSpPr>
          <p:cNvPr id="97" name="TextBox 96"/>
          <p:cNvSpPr txBox="1"/>
          <p:nvPr/>
        </p:nvSpPr>
        <p:spPr>
          <a:xfrm>
            <a:off x="1597465" y="2382256"/>
            <a:ext cx="1340496"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ea typeface="Open Sans" pitchFamily="34" charset="0"/>
                <a:cs typeface="Arial" pitchFamily="34" charset="0"/>
              </a:rPr>
              <a:t>Description</a:t>
            </a:r>
          </a:p>
        </p:txBody>
      </p:sp>
      <p:sp>
        <p:nvSpPr>
          <p:cNvPr id="98" name="TextBox 97"/>
          <p:cNvSpPr txBox="1"/>
          <p:nvPr/>
        </p:nvSpPr>
        <p:spPr>
          <a:xfrm>
            <a:off x="1600051" y="4834799"/>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err="1">
                <a:solidFill>
                  <a:srgbClr val="000000"/>
                </a:solidFill>
                <a:latin typeface="Arial" panose="020B0604020202020204" pitchFamily="34" charset="0"/>
                <a:ea typeface="Open Sans" pitchFamily="34" charset="0"/>
                <a:cs typeface="Arial" panose="020B0604020202020204" pitchFamily="34" charset="0"/>
              </a:rPr>
              <a:t>Lorem</a:t>
            </a:r>
            <a:r>
              <a:rPr lang="en-US" sz="1000" dirty="0">
                <a:solidFill>
                  <a:srgbClr val="000000"/>
                </a:solidFill>
                <a:latin typeface="Arial" panose="020B0604020202020204" pitchFamily="34" charset="0"/>
                <a:ea typeface="Open Sans" pitchFamily="34" charset="0"/>
                <a:cs typeface="Arial" panose="020B0604020202020204" pitchFamily="34" charset="0"/>
              </a:rPr>
              <a:t> </a:t>
            </a:r>
            <a:r>
              <a:rPr lang="en-US" sz="1000" dirty="0" err="1">
                <a:solidFill>
                  <a:srgbClr val="000000"/>
                </a:solidFill>
                <a:latin typeface="Arial" panose="020B0604020202020204" pitchFamily="34" charset="0"/>
                <a:ea typeface="Open Sans" pitchFamily="34" charset="0"/>
                <a:cs typeface="Arial" panose="020B0604020202020204" pitchFamily="34" charset="0"/>
              </a:rPr>
              <a:t>ipsum</a:t>
            </a:r>
            <a:r>
              <a:rPr lang="en-US" sz="1000" dirty="0">
                <a:solidFill>
                  <a:srgbClr val="000000"/>
                </a:solidFill>
                <a:latin typeface="Arial" panose="020B0604020202020204" pitchFamily="34" charset="0"/>
                <a:ea typeface="Open Sans" pitchFamily="34" charset="0"/>
                <a:cs typeface="Arial" panose="020B0604020202020204" pitchFamily="34" charset="0"/>
              </a:rPr>
              <a:t> dolor sit </a:t>
            </a:r>
            <a:r>
              <a:rPr lang="en-US" sz="1000" dirty="0" err="1">
                <a:solidFill>
                  <a:srgbClr val="000000"/>
                </a:solidFill>
                <a:latin typeface="Arial" panose="020B0604020202020204" pitchFamily="34" charset="0"/>
                <a:ea typeface="Open Sans" pitchFamily="34" charset="0"/>
                <a:cs typeface="Arial" panose="020B0604020202020204" pitchFamily="34" charset="0"/>
              </a:rPr>
              <a:t>amet</a:t>
            </a:r>
            <a:endParaRPr lang="en-US" sz="1000" dirty="0">
              <a:solidFill>
                <a:srgbClr val="444444"/>
              </a:solidFill>
              <a:latin typeface="Arial" pitchFamily="34" charset="0"/>
              <a:cs typeface="Arial" pitchFamily="34" charset="0"/>
            </a:endParaRPr>
          </a:p>
        </p:txBody>
      </p:sp>
      <p:sp>
        <p:nvSpPr>
          <p:cNvPr id="99" name="TextBox 98"/>
          <p:cNvSpPr txBox="1"/>
          <p:nvPr/>
        </p:nvSpPr>
        <p:spPr>
          <a:xfrm>
            <a:off x="1600051" y="5497149"/>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err="1">
                <a:solidFill>
                  <a:srgbClr val="000000"/>
                </a:solidFill>
                <a:latin typeface="Arial" panose="020B0604020202020204" pitchFamily="34" charset="0"/>
                <a:ea typeface="Open Sans" pitchFamily="34" charset="0"/>
                <a:cs typeface="Arial" panose="020B0604020202020204" pitchFamily="34" charset="0"/>
              </a:rPr>
              <a:t>Lorem</a:t>
            </a:r>
            <a:r>
              <a:rPr lang="en-US" sz="1000" dirty="0">
                <a:solidFill>
                  <a:srgbClr val="000000"/>
                </a:solidFill>
                <a:latin typeface="Arial" panose="020B0604020202020204" pitchFamily="34" charset="0"/>
                <a:ea typeface="Open Sans" pitchFamily="34" charset="0"/>
                <a:cs typeface="Arial" panose="020B0604020202020204" pitchFamily="34" charset="0"/>
              </a:rPr>
              <a:t> </a:t>
            </a:r>
            <a:r>
              <a:rPr lang="en-US" sz="1000" dirty="0" err="1">
                <a:solidFill>
                  <a:srgbClr val="000000"/>
                </a:solidFill>
                <a:latin typeface="Arial" panose="020B0604020202020204" pitchFamily="34" charset="0"/>
                <a:ea typeface="Open Sans" pitchFamily="34" charset="0"/>
                <a:cs typeface="Arial" panose="020B0604020202020204" pitchFamily="34" charset="0"/>
              </a:rPr>
              <a:t>ipsum</a:t>
            </a:r>
            <a:r>
              <a:rPr lang="en-US" sz="1000" dirty="0">
                <a:solidFill>
                  <a:srgbClr val="000000"/>
                </a:solidFill>
                <a:latin typeface="Arial" panose="020B0604020202020204" pitchFamily="34" charset="0"/>
                <a:ea typeface="Open Sans" pitchFamily="34" charset="0"/>
                <a:cs typeface="Arial" panose="020B0604020202020204" pitchFamily="34" charset="0"/>
              </a:rPr>
              <a:t> dolor sit </a:t>
            </a:r>
            <a:r>
              <a:rPr lang="en-US" sz="1000" dirty="0" err="1">
                <a:solidFill>
                  <a:srgbClr val="000000"/>
                </a:solidFill>
                <a:latin typeface="Arial" panose="020B0604020202020204" pitchFamily="34" charset="0"/>
                <a:ea typeface="Open Sans" pitchFamily="34" charset="0"/>
                <a:cs typeface="Arial" panose="020B0604020202020204" pitchFamily="34" charset="0"/>
              </a:rPr>
              <a:t>amet</a:t>
            </a:r>
            <a:endParaRPr lang="en-US" sz="1000" dirty="0">
              <a:solidFill>
                <a:srgbClr val="444444"/>
              </a:solidFill>
              <a:latin typeface="Arial" pitchFamily="34" charset="0"/>
              <a:cs typeface="Arial" pitchFamily="34" charset="0"/>
            </a:endParaRPr>
          </a:p>
        </p:txBody>
      </p:sp>
      <p:sp>
        <p:nvSpPr>
          <p:cNvPr id="100" name="TextBox 99"/>
          <p:cNvSpPr txBox="1"/>
          <p:nvPr/>
        </p:nvSpPr>
        <p:spPr>
          <a:xfrm>
            <a:off x="1600051" y="610326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err="1">
                <a:solidFill>
                  <a:srgbClr val="000000"/>
                </a:solidFill>
                <a:latin typeface="Arial" panose="020B0604020202020204" pitchFamily="34" charset="0"/>
                <a:ea typeface="Open Sans" pitchFamily="34" charset="0"/>
                <a:cs typeface="Arial" panose="020B0604020202020204" pitchFamily="34" charset="0"/>
              </a:rPr>
              <a:t>Lorem</a:t>
            </a:r>
            <a:r>
              <a:rPr lang="en-US" sz="1000" dirty="0">
                <a:solidFill>
                  <a:srgbClr val="000000"/>
                </a:solidFill>
                <a:latin typeface="Arial" panose="020B0604020202020204" pitchFamily="34" charset="0"/>
                <a:ea typeface="Open Sans" pitchFamily="34" charset="0"/>
                <a:cs typeface="Arial" panose="020B0604020202020204" pitchFamily="34" charset="0"/>
              </a:rPr>
              <a:t> </a:t>
            </a:r>
            <a:r>
              <a:rPr lang="en-US" sz="1000" dirty="0" err="1">
                <a:solidFill>
                  <a:srgbClr val="000000"/>
                </a:solidFill>
                <a:latin typeface="Arial" panose="020B0604020202020204" pitchFamily="34" charset="0"/>
                <a:ea typeface="Open Sans" pitchFamily="34" charset="0"/>
                <a:cs typeface="Arial" panose="020B0604020202020204" pitchFamily="34" charset="0"/>
              </a:rPr>
              <a:t>ipsum</a:t>
            </a:r>
            <a:r>
              <a:rPr lang="en-US" sz="1000" dirty="0">
                <a:solidFill>
                  <a:srgbClr val="000000"/>
                </a:solidFill>
                <a:latin typeface="Arial" panose="020B0604020202020204" pitchFamily="34" charset="0"/>
                <a:ea typeface="Open Sans" pitchFamily="34" charset="0"/>
                <a:cs typeface="Arial" panose="020B0604020202020204" pitchFamily="34" charset="0"/>
              </a:rPr>
              <a:t> dolor sit </a:t>
            </a:r>
            <a:r>
              <a:rPr lang="en-US" sz="1000" dirty="0" err="1">
                <a:solidFill>
                  <a:srgbClr val="000000"/>
                </a:solidFill>
                <a:latin typeface="Arial" panose="020B0604020202020204" pitchFamily="34" charset="0"/>
                <a:ea typeface="Open Sans" pitchFamily="34" charset="0"/>
                <a:cs typeface="Arial" panose="020B0604020202020204" pitchFamily="34" charset="0"/>
              </a:rPr>
              <a:t>amet</a:t>
            </a:r>
            <a:endParaRPr lang="en-US" sz="1000" dirty="0">
              <a:solidFill>
                <a:srgbClr val="444444"/>
              </a:solidFill>
              <a:latin typeface="Arial" pitchFamily="34" charset="0"/>
              <a:cs typeface="Arial" pitchFamily="34" charset="0"/>
            </a:endParaRPr>
          </a:p>
        </p:txBody>
      </p:sp>
      <p:sp>
        <p:nvSpPr>
          <p:cNvPr id="102" name="TextBox 101"/>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03" name="TextBox 102"/>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105" name="Straight Connector 104"/>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6" name="Picture 105"/>
          <p:cNvPicPr>
            <a:picLocks noChangeAspect="1"/>
          </p:cNvPicPr>
          <p:nvPr/>
        </p:nvPicPr>
        <p:blipFill>
          <a:blip r:embed="rId3"/>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11336991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Patterns &amp; Components</a:t>
            </a:r>
          </a:p>
        </p:txBody>
      </p:sp>
    </p:spTree>
    <p:extLst>
      <p:ext uri="{BB962C8B-B14F-4D97-AF65-F5344CB8AC3E}">
        <p14:creationId xmlns:p14="http://schemas.microsoft.com/office/powerpoint/2010/main" val="16770698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74" y="0"/>
            <a:ext cx="9149474" cy="6858000"/>
          </a:xfrm>
          <a:prstGeom prst="rect">
            <a:avLst/>
          </a:prstGeom>
          <a:gradFill>
            <a:gsLst>
              <a:gs pos="0">
                <a:srgbClr val="2DABB3"/>
              </a:gs>
              <a:gs pos="100000">
                <a:srgbClr val="1A4D80"/>
              </a:gs>
              <a:gs pos="50000">
                <a:srgbClr val="178299"/>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0" name="Group 89"/>
          <p:cNvGrpSpPr/>
          <p:nvPr/>
        </p:nvGrpSpPr>
        <p:grpSpPr>
          <a:xfrm>
            <a:off x="3979805" y="4806271"/>
            <a:ext cx="1735796" cy="1660435"/>
            <a:chOff x="276741" y="1252848"/>
            <a:chExt cx="1735796" cy="1660435"/>
          </a:xfrm>
        </p:grpSpPr>
        <p:sp>
          <p:nvSpPr>
            <p:cNvPr id="91" name="Rounded Rectangle 90"/>
            <p:cNvSpPr/>
            <p:nvPr/>
          </p:nvSpPr>
          <p:spPr>
            <a:xfrm>
              <a:off x="277573" y="1252848"/>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TextBox 91"/>
            <p:cNvSpPr txBox="1"/>
            <p:nvPr/>
          </p:nvSpPr>
          <p:spPr>
            <a:xfrm>
              <a:off x="276741" y="2122357"/>
              <a:ext cx="1734915" cy="646331"/>
            </a:xfrm>
            <a:prstGeom prst="rect">
              <a:avLst/>
            </a:prstGeom>
            <a:noFill/>
          </p:spPr>
          <p:txBody>
            <a:bodyPr wrap="square" rtlCol="0">
              <a:spAutoFit/>
            </a:bodyPr>
            <a:lstStyle/>
            <a:p>
              <a:pPr algn="r"/>
              <a:r>
                <a:rPr lang="en-US" sz="3600" dirty="0">
                  <a:solidFill>
                    <a:srgbClr val="666666"/>
                  </a:solidFill>
                  <a:latin typeface="Arial"/>
                  <a:cs typeface="Arial"/>
                </a:rPr>
                <a:t>0</a:t>
              </a:r>
            </a:p>
          </p:txBody>
        </p:sp>
        <p:sp>
          <p:nvSpPr>
            <p:cNvPr id="93" name="TextBox 92"/>
            <p:cNvSpPr txBox="1"/>
            <p:nvPr/>
          </p:nvSpPr>
          <p:spPr>
            <a:xfrm>
              <a:off x="276741" y="2669182"/>
              <a:ext cx="1734915" cy="244101"/>
            </a:xfrm>
            <a:prstGeom prst="rect">
              <a:avLst/>
            </a:prstGeom>
            <a:noFill/>
          </p:spPr>
          <p:txBody>
            <a:bodyPr wrap="square" bIns="36000" rtlCol="0">
              <a:spAutoFit/>
            </a:bodyPr>
            <a:lstStyle/>
            <a:p>
              <a:pPr algn="r"/>
              <a:r>
                <a:rPr lang="en-US" sz="1050" dirty="0">
                  <a:solidFill>
                    <a:srgbClr val="666666"/>
                  </a:solidFill>
                  <a:latin typeface="Arial"/>
                  <a:cs typeface="Arial"/>
                </a:rPr>
                <a:t>This is value definition</a:t>
              </a:r>
            </a:p>
          </p:txBody>
        </p:sp>
        <p:sp>
          <p:nvSpPr>
            <p:cNvPr id="94" name="Rectangle 93"/>
            <p:cNvSpPr/>
            <p:nvPr/>
          </p:nvSpPr>
          <p:spPr bwMode="gray">
            <a:xfrm>
              <a:off x="357482" y="2015964"/>
              <a:ext cx="639319" cy="606058"/>
            </a:xfrm>
            <a:prstGeom prst="rect">
              <a:avLst/>
            </a:prstGeom>
            <a:solidFill>
              <a:schemeClr val="bg1"/>
            </a:solidFill>
            <a:ln w="6350" algn="ctr">
              <a:solidFill>
                <a:srgbClr val="CCCCCC"/>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96" name="TextBox 95"/>
            <p:cNvSpPr txBox="1"/>
            <p:nvPr/>
          </p:nvSpPr>
          <p:spPr>
            <a:xfrm>
              <a:off x="281140" y="1254724"/>
              <a:ext cx="1730516" cy="651905"/>
            </a:xfrm>
            <a:prstGeom prst="rect">
              <a:avLst/>
            </a:prstGeom>
            <a:noFill/>
          </p:spPr>
          <p:txBody>
            <a:bodyPr wrap="square" tIns="36000" rtlCol="0">
              <a:spAutoFit/>
            </a:bodyPr>
            <a:lstStyle/>
            <a:p>
              <a:pPr fontAlgn="base">
                <a:spcBef>
                  <a:spcPct val="50000"/>
                </a:spcBef>
                <a:spcAft>
                  <a:spcPct val="0"/>
                </a:spcAft>
                <a:buClr>
                  <a:srgbClr val="F0AB00"/>
                </a:buClr>
                <a:buSzPct val="80000"/>
              </a:pPr>
              <a:r>
                <a:rPr lang="en-US" sz="1200" kern="0" dirty="0">
                  <a:solidFill>
                    <a:srgbClr val="333333"/>
                  </a:solidFill>
                  <a:ea typeface="Arial Unicode MS" pitchFamily="34" charset="-128"/>
                  <a:cs typeface="Arial Unicode MS" pitchFamily="34" charset="-128"/>
                </a:rPr>
                <a:t>This is the Headline Still Headline</a:t>
              </a:r>
            </a:p>
            <a:p>
              <a:pPr fontAlgn="base">
                <a:spcBef>
                  <a:spcPts val="300"/>
                </a:spcBef>
                <a:spcAft>
                  <a:spcPct val="0"/>
                </a:spcAft>
                <a:buClr>
                  <a:srgbClr val="F0AB00"/>
                </a:buClr>
                <a:buSzPct val="80000"/>
              </a:pPr>
              <a:r>
                <a:rPr lang="en-US" sz="1050" kern="0" dirty="0" err="1">
                  <a:solidFill>
                    <a:srgbClr val="666666"/>
                  </a:solidFill>
                  <a:ea typeface="Arial Unicode MS" pitchFamily="34" charset="-128"/>
                  <a:cs typeface="Arial Unicode MS" pitchFamily="34" charset="-128"/>
                </a:rPr>
                <a:t>Subheadline</a:t>
              </a:r>
              <a:endParaRPr lang="en-US" sz="1200" kern="0" dirty="0">
                <a:solidFill>
                  <a:srgbClr val="333333"/>
                </a:solidFill>
                <a:ea typeface="Arial Unicode MS" pitchFamily="34" charset="-128"/>
                <a:cs typeface="Arial Unicode MS" pitchFamily="34" charset="-128"/>
              </a:endParaRPr>
            </a:p>
          </p:txBody>
        </p:sp>
      </p:grpSp>
      <p:grpSp>
        <p:nvGrpSpPr>
          <p:cNvPr id="11" name="Group 10"/>
          <p:cNvGrpSpPr/>
          <p:nvPr/>
        </p:nvGrpSpPr>
        <p:grpSpPr>
          <a:xfrm>
            <a:off x="2126018" y="4806447"/>
            <a:ext cx="1737167" cy="1656956"/>
            <a:chOff x="2126018" y="4806447"/>
            <a:chExt cx="1737167" cy="1656956"/>
          </a:xfrm>
        </p:grpSpPr>
        <p:sp>
          <p:nvSpPr>
            <p:cNvPr id="153" name="Rounded Rectangle 152"/>
            <p:cNvSpPr/>
            <p:nvPr/>
          </p:nvSpPr>
          <p:spPr>
            <a:xfrm>
              <a:off x="2128220" y="4807031"/>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TextBox 153"/>
            <p:cNvSpPr txBox="1"/>
            <p:nvPr/>
          </p:nvSpPr>
          <p:spPr>
            <a:xfrm>
              <a:off x="2126018" y="4806447"/>
              <a:ext cx="1737167" cy="467239"/>
            </a:xfrm>
            <a:prstGeom prst="rect">
              <a:avLst/>
            </a:prstGeom>
            <a:noFill/>
          </p:spPr>
          <p:txBody>
            <a:bodyPr wrap="square" tIns="36000" rtlCol="0">
              <a:spAutoFit/>
            </a:bodyPr>
            <a:lstStyle/>
            <a:p>
              <a:r>
                <a:rPr lang="en-US" sz="1200" dirty="0" err="1">
                  <a:solidFill>
                    <a:srgbClr val="333333"/>
                  </a:solidFill>
                  <a:latin typeface="Arial"/>
                  <a:cs typeface="Arial"/>
                </a:rPr>
                <a:t>Culmulative</a:t>
              </a:r>
              <a:r>
                <a:rPr lang="en-US" sz="1200" dirty="0">
                  <a:solidFill>
                    <a:srgbClr val="333333"/>
                  </a:solidFill>
                  <a:latin typeface="Arial"/>
                  <a:cs typeface="Arial"/>
                </a:rPr>
                <a:t> Totals</a:t>
              </a:r>
            </a:p>
            <a:p>
              <a:pPr>
                <a:spcBef>
                  <a:spcPts val="300"/>
                </a:spcBef>
              </a:pPr>
              <a:r>
                <a:rPr lang="en-US" sz="1050" dirty="0">
                  <a:solidFill>
                    <a:srgbClr val="666666"/>
                  </a:solidFill>
                  <a:cs typeface="Arial"/>
                </a:rPr>
                <a:t>Expenses</a:t>
              </a:r>
              <a:endParaRPr lang="en-US" sz="1200" dirty="0">
                <a:solidFill>
                  <a:srgbClr val="333333"/>
                </a:solidFill>
                <a:latin typeface="Arial"/>
                <a:cs typeface="Arial"/>
              </a:endParaRPr>
            </a:p>
          </p:txBody>
        </p:sp>
        <p:sp>
          <p:nvSpPr>
            <p:cNvPr id="155" name="TextBox 154"/>
            <p:cNvSpPr txBox="1"/>
            <p:nvPr/>
          </p:nvSpPr>
          <p:spPr>
            <a:xfrm>
              <a:off x="2128221" y="6215066"/>
              <a:ext cx="1732581" cy="244101"/>
            </a:xfrm>
            <a:prstGeom prst="rect">
              <a:avLst/>
            </a:prstGeom>
            <a:noFill/>
          </p:spPr>
          <p:txBody>
            <a:bodyPr wrap="square" bIns="36000" rtlCol="0">
              <a:spAutoFit/>
            </a:bodyPr>
            <a:lstStyle/>
            <a:p>
              <a:pPr algn="r"/>
              <a:r>
                <a:rPr lang="en-US" sz="1050" dirty="0">
                  <a:solidFill>
                    <a:srgbClr val="666666"/>
                  </a:solidFill>
                  <a:latin typeface="Arial"/>
                  <a:cs typeface="Arial"/>
                </a:rPr>
                <a:t>USD, Actual and Target</a:t>
              </a:r>
            </a:p>
          </p:txBody>
        </p:sp>
        <p:grpSp>
          <p:nvGrpSpPr>
            <p:cNvPr id="197" name="Group 196"/>
            <p:cNvGrpSpPr/>
            <p:nvPr/>
          </p:nvGrpSpPr>
          <p:grpSpPr>
            <a:xfrm>
              <a:off x="2171219" y="5409173"/>
              <a:ext cx="1601512" cy="767513"/>
              <a:chOff x="7388368" y="3120267"/>
              <a:chExt cx="1521208" cy="729027"/>
            </a:xfrm>
          </p:grpSpPr>
          <p:sp>
            <p:nvSpPr>
              <p:cNvPr id="198" name="Rectangle 197"/>
              <p:cNvSpPr/>
              <p:nvPr/>
            </p:nvSpPr>
            <p:spPr bwMode="gray">
              <a:xfrm>
                <a:off x="7768460" y="3484983"/>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99" name="Rectangle 198"/>
              <p:cNvSpPr/>
              <p:nvPr/>
            </p:nvSpPr>
            <p:spPr bwMode="gray">
              <a:xfrm>
                <a:off x="8527299" y="3489747"/>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0" name="Rectangle 199"/>
              <p:cNvSpPr/>
              <p:nvPr/>
            </p:nvSpPr>
            <p:spPr bwMode="gray">
              <a:xfrm>
                <a:off x="7410639" y="3436622"/>
                <a:ext cx="1476420" cy="112998"/>
              </a:xfrm>
              <a:prstGeom prst="rect">
                <a:avLst/>
              </a:prstGeom>
              <a:solidFill>
                <a:srgbClr val="D5DADC"/>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1" name="Rectangle 200"/>
              <p:cNvSpPr/>
              <p:nvPr/>
            </p:nvSpPr>
            <p:spPr bwMode="gray">
              <a:xfrm>
                <a:off x="7408377" y="3436620"/>
                <a:ext cx="878754" cy="106897"/>
              </a:xfrm>
              <a:prstGeom prst="rect">
                <a:avLst/>
              </a:prstGeom>
              <a:solidFill>
                <a:srgbClr val="F3B2B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2" name="TextBox 201"/>
              <p:cNvSpPr txBox="1"/>
              <p:nvPr/>
            </p:nvSpPr>
            <p:spPr>
              <a:xfrm>
                <a:off x="8136371" y="3120267"/>
                <a:ext cx="478397" cy="219257"/>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125 M</a:t>
                </a:r>
              </a:p>
            </p:txBody>
          </p:sp>
          <p:sp>
            <p:nvSpPr>
              <p:cNvPr id="203" name="TextBox 202"/>
              <p:cNvSpPr txBox="1"/>
              <p:nvPr/>
            </p:nvSpPr>
            <p:spPr>
              <a:xfrm>
                <a:off x="7793362" y="3630036"/>
                <a:ext cx="493767" cy="219258"/>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454545"/>
                    </a:solidFill>
                    <a:ea typeface="Arial Unicode MS" pitchFamily="34" charset="-128"/>
                    <a:cs typeface="Arial Unicode MS" pitchFamily="34" charset="-128"/>
                  </a:rPr>
                  <a:t>75 M</a:t>
                </a:r>
              </a:p>
            </p:txBody>
          </p:sp>
          <p:sp>
            <p:nvSpPr>
              <p:cNvPr id="204" name="Rectangle 203"/>
              <p:cNvSpPr/>
              <p:nvPr/>
            </p:nvSpPr>
            <p:spPr bwMode="gray">
              <a:xfrm>
                <a:off x="7415401" y="3437975"/>
                <a:ext cx="961838" cy="108000"/>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5" name="Rectangle 204"/>
              <p:cNvSpPr/>
              <p:nvPr/>
            </p:nvSpPr>
            <p:spPr bwMode="gray">
              <a:xfrm>
                <a:off x="7989645" y="3364516"/>
                <a:ext cx="25737" cy="259698"/>
              </a:xfrm>
              <a:prstGeom prst="rect">
                <a:avLst/>
              </a:prstGeom>
              <a:solidFill>
                <a:srgbClr val="454545"/>
              </a:solidFill>
              <a:ln w="6350" algn="ctr">
                <a:solidFill>
                  <a:schemeClr val="bg1"/>
                </a:solidFill>
                <a:miter lim="800000"/>
                <a:headEnd/>
                <a:tailEnd/>
              </a:ln>
            </p:spPr>
            <p:txBody>
              <a:bodyPr lIns="90000" tIns="72000" rIns="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6" name="Diamond 205"/>
              <p:cNvSpPr/>
              <p:nvPr/>
            </p:nvSpPr>
            <p:spPr bwMode="gray">
              <a:xfrm>
                <a:off x="7388368" y="3547498"/>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7" name="Diamond 206"/>
              <p:cNvSpPr/>
              <p:nvPr/>
            </p:nvSpPr>
            <p:spPr bwMode="gray">
              <a:xfrm>
                <a:off x="8855576" y="3552865"/>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8" name="Rectangle 207"/>
              <p:cNvSpPr/>
              <p:nvPr/>
            </p:nvSpPr>
            <p:spPr bwMode="gray">
              <a:xfrm>
                <a:off x="8357699" y="3333930"/>
                <a:ext cx="18000" cy="144000"/>
              </a:xfrm>
              <a:prstGeom prst="rect">
                <a:avLst/>
              </a:prstGeom>
              <a:solidFill>
                <a:srgbClr val="D3203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10" name="Group 9"/>
          <p:cNvGrpSpPr/>
          <p:nvPr/>
        </p:nvGrpSpPr>
        <p:grpSpPr>
          <a:xfrm>
            <a:off x="273017" y="4809401"/>
            <a:ext cx="1744733" cy="1656372"/>
            <a:chOff x="273017" y="4809401"/>
            <a:chExt cx="1744733" cy="1656372"/>
          </a:xfrm>
        </p:grpSpPr>
        <p:sp>
          <p:nvSpPr>
            <p:cNvPr id="143" name="Rounded Rectangle 142"/>
            <p:cNvSpPr/>
            <p:nvPr/>
          </p:nvSpPr>
          <p:spPr>
            <a:xfrm>
              <a:off x="282786" y="4809401"/>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TextBox 145"/>
            <p:cNvSpPr txBox="1"/>
            <p:nvPr/>
          </p:nvSpPr>
          <p:spPr>
            <a:xfrm>
              <a:off x="283491" y="4811198"/>
              <a:ext cx="1733043" cy="467239"/>
            </a:xfrm>
            <a:prstGeom prst="rect">
              <a:avLst/>
            </a:prstGeom>
            <a:noFill/>
          </p:spPr>
          <p:txBody>
            <a:bodyPr wrap="square" tIns="36000" rtlCol="0">
              <a:spAutoFit/>
            </a:bodyPr>
            <a:lstStyle/>
            <a:p>
              <a:r>
                <a:rPr lang="en-US" sz="1200" dirty="0">
                  <a:solidFill>
                    <a:srgbClr val="333333"/>
                  </a:solidFill>
                  <a:latin typeface="Arial"/>
                  <a:cs typeface="Arial"/>
                </a:rPr>
                <a:t>This is the Headline</a:t>
              </a:r>
            </a:p>
            <a:p>
              <a:pPr>
                <a:spcBef>
                  <a:spcPts val="300"/>
                </a:spcBef>
              </a:pPr>
              <a:r>
                <a:rPr lang="en-US" sz="1050" dirty="0">
                  <a:solidFill>
                    <a:srgbClr val="666666"/>
                  </a:solidFill>
                  <a:cs typeface="Arial"/>
                </a:rPr>
                <a:t>This is the </a:t>
              </a:r>
              <a:r>
                <a:rPr lang="en-US" sz="1050" dirty="0" err="1">
                  <a:solidFill>
                    <a:srgbClr val="666666"/>
                  </a:solidFill>
                  <a:cs typeface="Arial"/>
                </a:rPr>
                <a:t>Subheadline</a:t>
              </a:r>
              <a:endParaRPr lang="en-US" sz="1200" dirty="0">
                <a:solidFill>
                  <a:srgbClr val="333333"/>
                </a:solidFill>
                <a:latin typeface="Arial"/>
                <a:cs typeface="Arial"/>
              </a:endParaRPr>
            </a:p>
          </p:txBody>
        </p:sp>
        <p:sp>
          <p:nvSpPr>
            <p:cNvPr id="147" name="TextBox 146"/>
            <p:cNvSpPr txBox="1"/>
            <p:nvPr/>
          </p:nvSpPr>
          <p:spPr>
            <a:xfrm>
              <a:off x="283491" y="6219817"/>
              <a:ext cx="1734258" cy="244101"/>
            </a:xfrm>
            <a:prstGeom prst="rect">
              <a:avLst/>
            </a:prstGeom>
            <a:noFill/>
          </p:spPr>
          <p:txBody>
            <a:bodyPr wrap="square" bIns="36000" rtlCol="0">
              <a:spAutoFit/>
            </a:bodyPr>
            <a:lstStyle/>
            <a:p>
              <a:pPr algn="r"/>
              <a:r>
                <a:rPr lang="en-US" sz="1050" dirty="0">
                  <a:solidFill>
                    <a:srgbClr val="666666"/>
                  </a:solidFill>
                  <a:latin typeface="Arial"/>
                  <a:cs typeface="Arial"/>
                </a:rPr>
                <a:t>USD</a:t>
              </a:r>
            </a:p>
          </p:txBody>
        </p:sp>
        <p:sp>
          <p:nvSpPr>
            <p:cNvPr id="149" name="TextBox 148"/>
            <p:cNvSpPr txBox="1"/>
            <p:nvPr/>
          </p:nvSpPr>
          <p:spPr>
            <a:xfrm>
              <a:off x="273017" y="5695798"/>
              <a:ext cx="479150" cy="477054"/>
            </a:xfrm>
            <a:prstGeom prst="rect">
              <a:avLst/>
            </a:prstGeom>
            <a:noFill/>
          </p:spPr>
          <p:txBody>
            <a:bodyPr wrap="square" rtlCol="0">
              <a:spAutoFit/>
            </a:bodyPr>
            <a:lstStyle>
              <a:defPPr>
                <a:defRPr lang="en-US"/>
              </a:defPPr>
              <a:lvl1pPr>
                <a:defRPr sz="2500">
                  <a:solidFill>
                    <a:srgbClr val="127DBE"/>
                  </a:solidFill>
                  <a:latin typeface="SAP-icons"/>
                  <a:cs typeface="SAP-icons"/>
                </a:defRPr>
              </a:lvl1pPr>
            </a:lstStyle>
            <a:p>
              <a:r>
                <a:rPr lang="en-US" dirty="0"/>
                <a:t></a:t>
              </a:r>
            </a:p>
          </p:txBody>
        </p:sp>
        <p:grpSp>
          <p:nvGrpSpPr>
            <p:cNvPr id="162" name="Group 161"/>
            <p:cNvGrpSpPr/>
            <p:nvPr/>
          </p:nvGrpSpPr>
          <p:grpSpPr>
            <a:xfrm>
              <a:off x="287206" y="5494375"/>
              <a:ext cx="1726970" cy="781366"/>
              <a:chOff x="5556567" y="3192546"/>
              <a:chExt cx="1640415" cy="742204"/>
            </a:xfrm>
          </p:grpSpPr>
          <p:sp>
            <p:nvSpPr>
              <p:cNvPr id="163" name="TextBox 162"/>
              <p:cNvSpPr txBox="1"/>
              <p:nvPr/>
            </p:nvSpPr>
            <p:spPr>
              <a:xfrm>
                <a:off x="5556567" y="3698493"/>
                <a:ext cx="513020" cy="131557"/>
              </a:xfrm>
              <a:prstGeom prst="rect">
                <a:avLst/>
              </a:prstGeom>
              <a:noFill/>
            </p:spPr>
            <p:txBody>
              <a:bodyPr wrap="square" tIns="0" rIns="0" bIns="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June 1</a:t>
                </a:r>
              </a:p>
            </p:txBody>
          </p:sp>
          <p:sp>
            <p:nvSpPr>
              <p:cNvPr id="164" name="TextBox 163"/>
              <p:cNvSpPr txBox="1"/>
              <p:nvPr/>
            </p:nvSpPr>
            <p:spPr>
              <a:xfrm>
                <a:off x="5556567" y="3192546"/>
                <a:ext cx="650076" cy="131557"/>
              </a:xfrm>
              <a:prstGeom prst="rect">
                <a:avLst/>
              </a:prstGeom>
              <a:noFill/>
            </p:spPr>
            <p:txBody>
              <a:bodyPr wrap="square" lIns="90000" tIns="0" rIns="0" bIns="0" rtlCol="0">
                <a:spAutoFit/>
              </a:bodyPr>
              <a:lstStyle/>
              <a:p>
                <a:pPr fontAlgn="base">
                  <a:spcBef>
                    <a:spcPct val="50000"/>
                  </a:spcBef>
                  <a:spcAft>
                    <a:spcPct val="0"/>
                  </a:spcAft>
                  <a:buClr>
                    <a:srgbClr val="F0AB00"/>
                  </a:buClr>
                  <a:buSzPct val="80000"/>
                </a:pPr>
                <a:r>
                  <a:rPr lang="en-US" sz="900" kern="0" dirty="0">
                    <a:solidFill>
                      <a:srgbClr val="007833"/>
                    </a:solidFill>
                    <a:ea typeface="Arial Unicode MS" pitchFamily="34" charset="-128"/>
                    <a:cs typeface="Arial Unicode MS" pitchFamily="34" charset="-128"/>
                  </a:rPr>
                  <a:t>0 M</a:t>
                </a:r>
              </a:p>
            </p:txBody>
          </p:sp>
          <p:sp>
            <p:nvSpPr>
              <p:cNvPr id="165" name="TextBox 164"/>
              <p:cNvSpPr txBox="1"/>
              <p:nvPr/>
            </p:nvSpPr>
            <p:spPr>
              <a:xfrm>
                <a:off x="6749694" y="3192546"/>
                <a:ext cx="447288" cy="131557"/>
              </a:xfrm>
              <a:prstGeom prst="rect">
                <a:avLst/>
              </a:prstGeom>
              <a:noFill/>
            </p:spPr>
            <p:txBody>
              <a:bodyPr wrap="square" tIns="0" rIns="90000" bIns="0" rtlCol="0">
                <a:spAutoFit/>
              </a:bodyPr>
              <a:lstStyle/>
              <a:p>
                <a:pPr algn="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80 M</a:t>
                </a:r>
              </a:p>
            </p:txBody>
          </p:sp>
          <p:sp>
            <p:nvSpPr>
              <p:cNvPr id="166" name="TextBox 165"/>
              <p:cNvSpPr txBox="1"/>
              <p:nvPr/>
            </p:nvSpPr>
            <p:spPr>
              <a:xfrm>
                <a:off x="6684300" y="3700870"/>
                <a:ext cx="512680" cy="233880"/>
              </a:xfrm>
              <a:prstGeom prst="rect">
                <a:avLst/>
              </a:prstGeom>
              <a:noFill/>
            </p:spPr>
            <p:txBody>
              <a:bodyPr wrap="square" lIns="0" tIns="0" rIns="90000" bIns="0" rtlCol="0">
                <a:spAutoFit/>
              </a:bodyPr>
              <a:lstStyle/>
              <a:p>
                <a:pPr algn="r" fontAlgn="base">
                  <a:spcAft>
                    <a:spcPct val="0"/>
                  </a:spcAft>
                  <a:buClr>
                    <a:srgbClr val="F0AB00"/>
                  </a:buClr>
                  <a:buSzPct val="80000"/>
                </a:pPr>
                <a:r>
                  <a:rPr lang="en-US" sz="900" kern="0" dirty="0">
                    <a:solidFill>
                      <a:srgbClr val="666666"/>
                    </a:solidFill>
                    <a:ea typeface="Arial Unicode MS" pitchFamily="34" charset="-128"/>
                    <a:cs typeface="Arial Unicode MS" pitchFamily="34" charset="-128"/>
                  </a:rPr>
                  <a:t>June 30</a:t>
                </a:r>
              </a:p>
              <a:p>
                <a:pPr algn="r" fontAlgn="base">
                  <a:spcAft>
                    <a:spcPct val="0"/>
                  </a:spcAft>
                  <a:buClr>
                    <a:srgbClr val="F0AB00"/>
                  </a:buClr>
                  <a:buSzPct val="80000"/>
                </a:pPr>
                <a:endParaRPr lang="en-US" sz="700" kern="0" dirty="0">
                  <a:solidFill>
                    <a:srgbClr val="666666"/>
                  </a:solidFill>
                  <a:ea typeface="Arial Unicode MS" pitchFamily="34" charset="-128"/>
                  <a:cs typeface="Arial Unicode MS" pitchFamily="34" charset="-128"/>
                </a:endParaRPr>
              </a:p>
            </p:txBody>
          </p:sp>
          <p:grpSp>
            <p:nvGrpSpPr>
              <p:cNvPr id="168" name="Group 167"/>
              <p:cNvGrpSpPr/>
              <p:nvPr/>
            </p:nvGrpSpPr>
            <p:grpSpPr>
              <a:xfrm>
                <a:off x="5640537" y="3328509"/>
                <a:ext cx="1476420" cy="350927"/>
                <a:chOff x="5640537" y="3328509"/>
                <a:chExt cx="1476420" cy="350927"/>
              </a:xfrm>
            </p:grpSpPr>
            <p:sp>
              <p:nvSpPr>
                <p:cNvPr id="169" name="Rectangle 168"/>
                <p:cNvSpPr/>
                <p:nvPr/>
              </p:nvSpPr>
              <p:spPr bwMode="gray">
                <a:xfrm>
                  <a:off x="5640537" y="3328509"/>
                  <a:ext cx="1476420" cy="350927"/>
                </a:xfrm>
                <a:prstGeom prst="rect">
                  <a:avLst/>
                </a:prstGeom>
                <a:solidFill>
                  <a:srgbClr val="9FCA9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70" name="Freeform 169"/>
                <p:cNvSpPr/>
                <p:nvPr/>
              </p:nvSpPr>
              <p:spPr bwMode="gray">
                <a:xfrm>
                  <a:off x="5648325" y="3338530"/>
                  <a:ext cx="1466850" cy="338137"/>
                </a:xfrm>
                <a:custGeom>
                  <a:avLst/>
                  <a:gdLst>
                    <a:gd name="connsiteX0" fmla="*/ 0 w 1466850"/>
                    <a:gd name="connsiteY0" fmla="*/ 338137 h 338137"/>
                    <a:gd name="connsiteX1" fmla="*/ 366712 w 1466850"/>
                    <a:gd name="connsiteY1" fmla="*/ 228600 h 338137"/>
                    <a:gd name="connsiteX2" fmla="*/ 1097756 w 1466850"/>
                    <a:gd name="connsiteY2" fmla="*/ 142875 h 338137"/>
                    <a:gd name="connsiteX3" fmla="*/ 1466850 w 1466850"/>
                    <a:gd name="connsiteY3" fmla="*/ 0 h 338137"/>
                    <a:gd name="connsiteX4" fmla="*/ 1466850 w 1466850"/>
                    <a:gd name="connsiteY4" fmla="*/ 338137 h 338137"/>
                    <a:gd name="connsiteX5" fmla="*/ 0 w 1466850"/>
                    <a:gd name="connsiteY5" fmla="*/ 338137 h 33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850" h="338137">
                      <a:moveTo>
                        <a:pt x="0" y="338137"/>
                      </a:moveTo>
                      <a:lnTo>
                        <a:pt x="366712" y="228600"/>
                      </a:lnTo>
                      <a:lnTo>
                        <a:pt x="1097756" y="142875"/>
                      </a:lnTo>
                      <a:lnTo>
                        <a:pt x="1466850" y="0"/>
                      </a:lnTo>
                      <a:lnTo>
                        <a:pt x="1466850" y="338137"/>
                      </a:lnTo>
                      <a:lnTo>
                        <a:pt x="0" y="338137"/>
                      </a:lnTo>
                      <a:close/>
                    </a:path>
                  </a:pathLst>
                </a:custGeom>
                <a:solidFill>
                  <a:srgbClr val="EDB17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1" name="Freeform 170"/>
                <p:cNvSpPr/>
                <p:nvPr/>
              </p:nvSpPr>
              <p:spPr bwMode="gray">
                <a:xfrm>
                  <a:off x="5645944" y="3348055"/>
                  <a:ext cx="1466850" cy="326232"/>
                </a:xfrm>
                <a:custGeom>
                  <a:avLst/>
                  <a:gdLst>
                    <a:gd name="connsiteX0" fmla="*/ 0 w 1466850"/>
                    <a:gd name="connsiteY0" fmla="*/ 326232 h 326232"/>
                    <a:gd name="connsiteX1" fmla="*/ 390525 w 1466850"/>
                    <a:gd name="connsiteY1" fmla="*/ 278607 h 326232"/>
                    <a:gd name="connsiteX2" fmla="*/ 1181100 w 1466850"/>
                    <a:gd name="connsiteY2" fmla="*/ 211932 h 326232"/>
                    <a:gd name="connsiteX3" fmla="*/ 1466850 w 1466850"/>
                    <a:gd name="connsiteY3" fmla="*/ 0 h 326232"/>
                    <a:gd name="connsiteX4" fmla="*/ 1464469 w 1466850"/>
                    <a:gd name="connsiteY4" fmla="*/ 326232 h 326232"/>
                    <a:gd name="connsiteX5" fmla="*/ 0 w 1466850"/>
                    <a:gd name="connsiteY5" fmla="*/ 326232 h 3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850" h="326232">
                      <a:moveTo>
                        <a:pt x="0" y="326232"/>
                      </a:moveTo>
                      <a:lnTo>
                        <a:pt x="390525" y="278607"/>
                      </a:lnTo>
                      <a:lnTo>
                        <a:pt x="1181100" y="211932"/>
                      </a:lnTo>
                      <a:lnTo>
                        <a:pt x="1466850" y="0"/>
                      </a:lnTo>
                      <a:cubicBezTo>
                        <a:pt x="1466056" y="108744"/>
                        <a:pt x="1465263" y="217488"/>
                        <a:pt x="1464469" y="326232"/>
                      </a:cubicBezTo>
                      <a:lnTo>
                        <a:pt x="0" y="326232"/>
                      </a:lnTo>
                      <a:close/>
                    </a:path>
                  </a:pathLst>
                </a:custGeom>
                <a:solidFill>
                  <a:srgbClr val="E9707B"/>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2" name="Straight Connector 171"/>
                <p:cNvCxnSpPr/>
                <p:nvPr/>
              </p:nvCxnSpPr>
              <p:spPr>
                <a:xfrm flipV="1">
                  <a:off x="5651304" y="3629043"/>
                  <a:ext cx="388144" cy="42864"/>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V="1">
                  <a:off x="6036469" y="3617132"/>
                  <a:ext cx="790575" cy="11911"/>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V="1">
                  <a:off x="6827044" y="3460387"/>
                  <a:ext cx="284283" cy="156147"/>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71" idx="0"/>
                </p:cNvCxnSpPr>
                <p:nvPr/>
              </p:nvCxnSpPr>
              <p:spPr>
                <a:xfrm flipV="1">
                  <a:off x="5645944" y="3579865"/>
                  <a:ext cx="498705" cy="94422"/>
                </a:xfrm>
                <a:prstGeom prst="line">
                  <a:avLst/>
                </a:prstGeom>
                <a:ln w="9525" cap="flat" cmpd="sng">
                  <a:solidFill>
                    <a:schemeClr val="bg1"/>
                  </a:solidFill>
                  <a:prstDash val="solid"/>
                  <a:round/>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V="1">
                  <a:off x="6144649" y="3552865"/>
                  <a:ext cx="475603" cy="27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V="1">
                  <a:off x="6620252" y="3344397"/>
                  <a:ext cx="492542" cy="20481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V="1">
                  <a:off x="6141567" y="3552865"/>
                  <a:ext cx="475603" cy="27000"/>
                </a:xfrm>
                <a:prstGeom prst="line">
                  <a:avLst/>
                </a:prstGeom>
                <a:ln w="9525" cap="flat">
                  <a:solidFill>
                    <a:srgbClr val="454545"/>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V="1">
                  <a:off x="6617170" y="3348055"/>
                  <a:ext cx="492542" cy="204810"/>
                </a:xfrm>
                <a:prstGeom prst="line">
                  <a:avLst/>
                </a:prstGeom>
                <a:ln w="9525" cap="sq">
                  <a:solidFill>
                    <a:srgbClr val="454545"/>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V="1">
                  <a:off x="5650722" y="3579881"/>
                  <a:ext cx="498705" cy="94422"/>
                </a:xfrm>
                <a:prstGeom prst="line">
                  <a:avLst/>
                </a:prstGeom>
                <a:ln w="9525" cap="flat" cmpd="sng">
                  <a:solidFill>
                    <a:srgbClr val="454545"/>
                  </a:solidFill>
                  <a:prstDash val="sysDot"/>
                  <a:round/>
                </a:ln>
              </p:spPr>
              <p:style>
                <a:lnRef idx="1">
                  <a:schemeClr val="accent1"/>
                </a:lnRef>
                <a:fillRef idx="0">
                  <a:schemeClr val="accent1"/>
                </a:fillRef>
                <a:effectRef idx="0">
                  <a:schemeClr val="accent1"/>
                </a:effectRef>
                <a:fontRef idx="minor">
                  <a:schemeClr val="tx1"/>
                </a:fontRef>
              </p:style>
            </p:cxnSp>
          </p:grpSp>
        </p:grpSp>
      </p:grpSp>
      <p:grpSp>
        <p:nvGrpSpPr>
          <p:cNvPr id="6" name="Group 5"/>
          <p:cNvGrpSpPr/>
          <p:nvPr/>
        </p:nvGrpSpPr>
        <p:grpSpPr>
          <a:xfrm>
            <a:off x="269444" y="3037147"/>
            <a:ext cx="1744733" cy="1656372"/>
            <a:chOff x="269444" y="3037147"/>
            <a:chExt cx="1744733" cy="1656372"/>
          </a:xfrm>
        </p:grpSpPr>
        <p:sp>
          <p:nvSpPr>
            <p:cNvPr id="52" name="Rounded Rectangle 51"/>
            <p:cNvSpPr/>
            <p:nvPr/>
          </p:nvSpPr>
          <p:spPr>
            <a:xfrm>
              <a:off x="279213" y="3037147"/>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279213" y="3898135"/>
              <a:ext cx="1734961" cy="646331"/>
            </a:xfrm>
            <a:prstGeom prst="rect">
              <a:avLst/>
            </a:prstGeom>
            <a:noFill/>
          </p:spPr>
          <p:txBody>
            <a:bodyPr wrap="square" rtlCol="0">
              <a:spAutoFit/>
            </a:bodyPr>
            <a:lstStyle/>
            <a:p>
              <a:pPr algn="r"/>
              <a:r>
                <a:rPr lang="en-US" sz="3600" dirty="0">
                  <a:solidFill>
                    <a:srgbClr val="D12435"/>
                  </a:solidFill>
                  <a:latin typeface="Arial"/>
                  <a:cs typeface="Arial"/>
                </a:rPr>
                <a:t>48.2</a:t>
              </a:r>
              <a:r>
                <a:rPr lang="en-US" sz="1200" dirty="0">
                  <a:solidFill>
                    <a:srgbClr val="D12435"/>
                  </a:solidFill>
                  <a:latin typeface="Arial"/>
                  <a:cs typeface="Arial"/>
                </a:rPr>
                <a:t> M</a:t>
              </a:r>
              <a:endParaRPr lang="en-US" sz="3600" dirty="0">
                <a:solidFill>
                  <a:srgbClr val="D12435"/>
                </a:solidFill>
                <a:latin typeface="Arial"/>
                <a:cs typeface="Arial"/>
              </a:endParaRPr>
            </a:p>
          </p:txBody>
        </p:sp>
        <p:sp>
          <p:nvSpPr>
            <p:cNvPr id="55" name="TextBox 54"/>
            <p:cNvSpPr txBox="1"/>
            <p:nvPr/>
          </p:nvSpPr>
          <p:spPr>
            <a:xfrm>
              <a:off x="273017" y="3038944"/>
              <a:ext cx="1741158" cy="859654"/>
            </a:xfrm>
            <a:prstGeom prst="rect">
              <a:avLst/>
            </a:prstGeom>
            <a:noFill/>
          </p:spPr>
          <p:txBody>
            <a:bodyPr wrap="square" tIns="36000" rtlCol="0">
              <a:spAutoFit/>
            </a:bodyPr>
            <a:lstStyle/>
            <a:p>
              <a:r>
                <a:rPr lang="en-US" sz="1200" dirty="0">
                  <a:solidFill>
                    <a:srgbClr val="333333"/>
                  </a:solidFill>
                  <a:latin typeface="Arial"/>
                  <a:cs typeface="Arial"/>
                </a:rPr>
                <a:t>Gross Revenue under Target</a:t>
              </a:r>
            </a:p>
            <a:p>
              <a:pPr>
                <a:spcBef>
                  <a:spcPts val="300"/>
                </a:spcBef>
              </a:pPr>
              <a:r>
                <a:rPr lang="en-US" sz="1050" dirty="0">
                  <a:solidFill>
                    <a:srgbClr val="666666"/>
                  </a:solidFill>
                  <a:cs typeface="Arial"/>
                </a:rPr>
                <a:t>Global – Year to Date</a:t>
              </a:r>
            </a:p>
            <a:p>
              <a:endParaRPr lang="en-US" sz="1200" dirty="0">
                <a:solidFill>
                  <a:srgbClr val="333333"/>
                </a:solidFill>
                <a:latin typeface="Arial"/>
                <a:cs typeface="Arial"/>
              </a:endParaRPr>
            </a:p>
          </p:txBody>
        </p:sp>
        <p:sp>
          <p:nvSpPr>
            <p:cNvPr id="56" name="TextBox 55"/>
            <p:cNvSpPr txBox="1"/>
            <p:nvPr/>
          </p:nvSpPr>
          <p:spPr>
            <a:xfrm>
              <a:off x="281140" y="4447563"/>
              <a:ext cx="1733036" cy="244101"/>
            </a:xfrm>
            <a:prstGeom prst="rect">
              <a:avLst/>
            </a:prstGeom>
            <a:noFill/>
          </p:spPr>
          <p:txBody>
            <a:bodyPr wrap="square" bIns="36000" rtlCol="0">
              <a:spAutoFit/>
            </a:bodyPr>
            <a:lstStyle/>
            <a:p>
              <a:pPr algn="r"/>
              <a:r>
                <a:rPr lang="en-US" sz="1050" dirty="0">
                  <a:solidFill>
                    <a:srgbClr val="666666"/>
                  </a:solidFill>
                  <a:cs typeface="Arial"/>
                </a:rPr>
                <a:t>USD, Absolute Deviation</a:t>
              </a:r>
            </a:p>
          </p:txBody>
        </p:sp>
        <p:sp>
          <p:nvSpPr>
            <p:cNvPr id="58" name="TextBox 57"/>
            <p:cNvSpPr txBox="1"/>
            <p:nvPr/>
          </p:nvSpPr>
          <p:spPr>
            <a:xfrm>
              <a:off x="269444" y="3923544"/>
              <a:ext cx="479150" cy="477054"/>
            </a:xfrm>
            <a:prstGeom prst="rect">
              <a:avLst/>
            </a:prstGeom>
            <a:noFill/>
          </p:spPr>
          <p:txBody>
            <a:bodyPr wrap="square" rtlCol="0">
              <a:spAutoFit/>
            </a:bodyPr>
            <a:lstStyle>
              <a:defPPr>
                <a:defRPr lang="en-US"/>
              </a:defPPr>
              <a:lvl1pPr>
                <a:defRPr sz="2500">
                  <a:solidFill>
                    <a:srgbClr val="127DBE"/>
                  </a:solidFill>
                  <a:latin typeface="SAP-icons"/>
                  <a:cs typeface="SAP-icons"/>
                </a:defRPr>
              </a:lvl1pPr>
            </a:lstStyle>
            <a:p>
              <a:r>
                <a:rPr lang="en-US" dirty="0"/>
                <a:t></a:t>
              </a:r>
            </a:p>
          </p:txBody>
        </p:sp>
        <p:sp>
          <p:nvSpPr>
            <p:cNvPr id="59" name="Isosceles Triangle 58"/>
            <p:cNvSpPr/>
            <p:nvPr/>
          </p:nvSpPr>
          <p:spPr bwMode="gray">
            <a:xfrm>
              <a:off x="1784062" y="4069177"/>
              <a:ext cx="146861" cy="75232"/>
            </a:xfrm>
            <a:prstGeom prst="triangle">
              <a:avLst/>
            </a:prstGeom>
            <a:solidFill>
              <a:srgbClr val="CC1919"/>
            </a:solidFill>
            <a:ln w="6350" algn="ctr">
              <a:noFill/>
              <a:miter lim="800000"/>
              <a:headEnd/>
              <a:tailEnd/>
            </a:ln>
            <a:scene3d>
              <a:camera prst="orthographicFront">
                <a:rot lat="0" lon="0" rev="10800000"/>
              </a:camera>
              <a:lightRig rig="threePt" dir="t"/>
            </a:scene3d>
          </p:spPr>
          <p:txBody>
            <a:bodyPr lIns="90000" tIns="72000" rIns="90000" bIns="72000" rtlCol="0" anchor="ctr"/>
            <a:lstStyle/>
            <a:p>
              <a:pPr algn="ctr" fontAlgn="base">
                <a:spcBef>
                  <a:spcPct val="50000"/>
                </a:spcBef>
                <a:spcAft>
                  <a:spcPct val="0"/>
                </a:spcAft>
                <a:buClr>
                  <a:srgbClr val="F0AB00"/>
                </a:buClr>
                <a:buSzPct val="80000"/>
              </a:pPr>
              <a:r>
                <a:rPr lang="en-US" sz="3200" kern="0" dirty="0">
                  <a:solidFill>
                    <a:srgbClr val="D32030"/>
                  </a:solidFill>
                  <a:ea typeface="Arial Unicode MS" pitchFamily="34" charset="-128"/>
                  <a:cs typeface="Arial Unicode MS" pitchFamily="34" charset="-128"/>
                </a:rPr>
                <a:t>   </a:t>
              </a:r>
            </a:p>
          </p:txBody>
        </p:sp>
      </p:grpSp>
      <p:grpSp>
        <p:nvGrpSpPr>
          <p:cNvPr id="5" name="Group 4"/>
          <p:cNvGrpSpPr/>
          <p:nvPr/>
        </p:nvGrpSpPr>
        <p:grpSpPr>
          <a:xfrm>
            <a:off x="5830402" y="3036360"/>
            <a:ext cx="1735813" cy="1656372"/>
            <a:chOff x="5830402" y="3036360"/>
            <a:chExt cx="1735813" cy="1656372"/>
          </a:xfrm>
        </p:grpSpPr>
        <p:sp>
          <p:nvSpPr>
            <p:cNvPr id="67" name="Rounded Rectangle 66"/>
            <p:cNvSpPr/>
            <p:nvPr/>
          </p:nvSpPr>
          <p:spPr>
            <a:xfrm>
              <a:off x="5831251" y="3036360"/>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5832064" y="3897348"/>
              <a:ext cx="1732085" cy="646331"/>
            </a:xfrm>
            <a:prstGeom prst="rect">
              <a:avLst/>
            </a:prstGeom>
            <a:noFill/>
          </p:spPr>
          <p:txBody>
            <a:bodyPr wrap="square" rtlCol="0">
              <a:spAutoFit/>
            </a:bodyPr>
            <a:lstStyle/>
            <a:p>
              <a:pPr algn="r"/>
              <a:r>
                <a:rPr lang="en-US" sz="3600" dirty="0">
                  <a:solidFill>
                    <a:srgbClr val="E48229"/>
                  </a:solidFill>
                  <a:latin typeface="Arial"/>
                  <a:cs typeface="Arial"/>
                </a:rPr>
                <a:t>45.2</a:t>
              </a:r>
              <a:r>
                <a:rPr lang="en-US" sz="1200" dirty="0">
                  <a:solidFill>
                    <a:srgbClr val="E48229"/>
                  </a:solidFill>
                  <a:latin typeface="Arial"/>
                  <a:cs typeface="Arial"/>
                </a:rPr>
                <a:t> M</a:t>
              </a:r>
              <a:endParaRPr lang="en-US" sz="3600" dirty="0">
                <a:solidFill>
                  <a:srgbClr val="E48229"/>
                </a:solidFill>
                <a:latin typeface="Arial"/>
                <a:cs typeface="Arial"/>
              </a:endParaRPr>
            </a:p>
          </p:txBody>
        </p:sp>
        <p:sp>
          <p:nvSpPr>
            <p:cNvPr id="84" name="TextBox 83"/>
            <p:cNvSpPr txBox="1"/>
            <p:nvPr/>
          </p:nvSpPr>
          <p:spPr>
            <a:xfrm>
              <a:off x="5830402" y="3038157"/>
              <a:ext cx="1734597" cy="605738"/>
            </a:xfrm>
            <a:prstGeom prst="rect">
              <a:avLst/>
            </a:prstGeom>
            <a:noFill/>
          </p:spPr>
          <p:txBody>
            <a:bodyPr wrap="square" tIns="36000" bIns="0" rtlCol="0">
              <a:spAutoFit/>
            </a:bodyPr>
            <a:lstStyle/>
            <a:p>
              <a:r>
                <a:rPr lang="en-US" sz="1200" dirty="0">
                  <a:solidFill>
                    <a:srgbClr val="333333"/>
                  </a:solidFill>
                  <a:latin typeface="Arial"/>
                  <a:cs typeface="Arial"/>
                </a:rPr>
                <a:t>This is the Headline</a:t>
              </a:r>
            </a:p>
            <a:p>
              <a:pPr>
                <a:spcBef>
                  <a:spcPts val="300"/>
                </a:spcBef>
              </a:pPr>
              <a:r>
                <a:rPr lang="en-US" sz="1050" dirty="0">
                  <a:solidFill>
                    <a:srgbClr val="666666"/>
                  </a:solidFill>
                  <a:cs typeface="Arial"/>
                </a:rPr>
                <a:t>This is the Subheadline</a:t>
              </a:r>
            </a:p>
            <a:p>
              <a:endParaRPr lang="en-US" sz="1200" dirty="0">
                <a:solidFill>
                  <a:srgbClr val="333333"/>
                </a:solidFill>
                <a:latin typeface="Arial"/>
                <a:cs typeface="Arial"/>
              </a:endParaRPr>
            </a:p>
          </p:txBody>
        </p:sp>
        <p:sp>
          <p:nvSpPr>
            <p:cNvPr id="86" name="TextBox 85"/>
            <p:cNvSpPr txBox="1"/>
            <p:nvPr/>
          </p:nvSpPr>
          <p:spPr>
            <a:xfrm>
              <a:off x="5830402" y="4446776"/>
              <a:ext cx="1735812" cy="244101"/>
            </a:xfrm>
            <a:prstGeom prst="rect">
              <a:avLst/>
            </a:prstGeom>
            <a:noFill/>
          </p:spPr>
          <p:txBody>
            <a:bodyPr wrap="square" bIns="36000" rtlCol="0">
              <a:spAutoFit/>
            </a:bodyPr>
            <a:lstStyle/>
            <a:p>
              <a:pPr algn="r"/>
              <a:r>
                <a:rPr lang="en-US" sz="1050" dirty="0">
                  <a:solidFill>
                    <a:srgbClr val="666666"/>
                  </a:solidFill>
                  <a:latin typeface="Arial"/>
                  <a:cs typeface="Arial"/>
                </a:rPr>
                <a:t>This is the value definition</a:t>
              </a:r>
            </a:p>
          </p:txBody>
        </p:sp>
        <p:sp>
          <p:nvSpPr>
            <p:cNvPr id="89" name="Isosceles Triangle 88"/>
            <p:cNvSpPr/>
            <p:nvPr/>
          </p:nvSpPr>
          <p:spPr bwMode="gray">
            <a:xfrm flipV="1">
              <a:off x="7332674" y="4061284"/>
              <a:ext cx="146861" cy="75232"/>
            </a:xfrm>
            <a:prstGeom prst="triangle">
              <a:avLst/>
            </a:prstGeom>
            <a:solidFill>
              <a:srgbClr val="E48229"/>
            </a:solidFill>
            <a:ln w="6350" algn="ctr">
              <a:noFill/>
              <a:miter lim="800000"/>
              <a:headEnd/>
              <a:tailEnd/>
            </a:ln>
            <a:scene3d>
              <a:camera prst="orthographicFront">
                <a:rot lat="0" lon="0" rev="10800000"/>
              </a:camera>
              <a:lightRig rig="threePt" dir="t"/>
            </a:scene3d>
          </p:spPr>
          <p:txBody>
            <a:bodyPr lIns="90000" tIns="72000" rIns="90000" bIns="72000" rtlCol="0" anchor="ctr"/>
            <a:lstStyle/>
            <a:p>
              <a:pPr algn="ctr" fontAlgn="base">
                <a:spcBef>
                  <a:spcPct val="50000"/>
                </a:spcBef>
                <a:spcAft>
                  <a:spcPct val="0"/>
                </a:spcAft>
                <a:buClr>
                  <a:srgbClr val="F0AB00"/>
                </a:buClr>
                <a:buSzPct val="80000"/>
              </a:pPr>
              <a:r>
                <a:rPr lang="en-US" sz="3200" kern="0" dirty="0">
                  <a:solidFill>
                    <a:srgbClr val="D32030"/>
                  </a:solidFill>
                  <a:ea typeface="Arial Unicode MS" pitchFamily="34" charset="-128"/>
                  <a:cs typeface="Arial Unicode MS" pitchFamily="34" charset="-128"/>
                </a:rPr>
                <a:t>   </a:t>
              </a:r>
            </a:p>
          </p:txBody>
        </p:sp>
      </p:grpSp>
      <p:grpSp>
        <p:nvGrpSpPr>
          <p:cNvPr id="60" name="Group 59"/>
          <p:cNvGrpSpPr/>
          <p:nvPr/>
        </p:nvGrpSpPr>
        <p:grpSpPr>
          <a:xfrm>
            <a:off x="2125964" y="3037649"/>
            <a:ext cx="3590613" cy="1658427"/>
            <a:chOff x="174572" y="2542972"/>
            <a:chExt cx="3425879" cy="1582340"/>
          </a:xfrm>
        </p:grpSpPr>
        <p:pic>
          <p:nvPicPr>
            <p:cNvPr id="61" name="Picture 60" descr="new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24" y="2542972"/>
              <a:ext cx="3425826" cy="1580377"/>
            </a:xfrm>
            <a:prstGeom prst="rect">
              <a:avLst/>
            </a:prstGeom>
            <a:noFill/>
            <a:ln w="6350" algn="ctr">
              <a:noFill/>
              <a:miter lim="800000"/>
              <a:headEnd/>
              <a:tailEnd/>
            </a:ln>
            <a:effectLst>
              <a:outerShdw blurRad="19050" dir="2700000" algn="tl" rotWithShape="0">
                <a:srgbClr val="000000">
                  <a:alpha val="25000"/>
                </a:srgbClr>
              </a:outerShdw>
            </a:effectLst>
          </p:spPr>
        </p:pic>
        <p:grpSp>
          <p:nvGrpSpPr>
            <p:cNvPr id="62" name="Group 61"/>
            <p:cNvGrpSpPr/>
            <p:nvPr/>
          </p:nvGrpSpPr>
          <p:grpSpPr>
            <a:xfrm>
              <a:off x="174572" y="3340733"/>
              <a:ext cx="3425879" cy="784579"/>
              <a:chOff x="174572" y="3340733"/>
              <a:chExt cx="3425879" cy="784579"/>
            </a:xfrm>
          </p:grpSpPr>
          <p:sp>
            <p:nvSpPr>
              <p:cNvPr id="63" name="TextBox 62"/>
              <p:cNvSpPr txBox="1"/>
              <p:nvPr/>
            </p:nvSpPr>
            <p:spPr>
              <a:xfrm>
                <a:off x="174625" y="3340733"/>
                <a:ext cx="3425826" cy="396435"/>
              </a:xfrm>
              <a:prstGeom prst="rect">
                <a:avLst/>
              </a:prstGeom>
              <a:noFill/>
            </p:spPr>
            <p:txBody>
              <a:bodyPr wrap="square" tIns="36000" rtlCol="0">
                <a:spAutoFit/>
              </a:bodyPr>
              <a:lstStyle/>
              <a:p>
                <a:pPr fontAlgn="base">
                  <a:spcBef>
                    <a:spcPct val="50000"/>
                  </a:spcBef>
                  <a:spcAft>
                    <a:spcPct val="0"/>
                  </a:spcAft>
                  <a:buClr>
                    <a:srgbClr val="F0AB00"/>
                  </a:buClr>
                  <a:buSzPct val="80000"/>
                </a:pPr>
                <a:r>
                  <a:rPr lang="en-US" sz="1050" kern="0" dirty="0">
                    <a:solidFill>
                      <a:srgbClr val="FFFFFF"/>
                    </a:solidFill>
                    <a:ea typeface="Arial Unicode MS" pitchFamily="34" charset="-128"/>
                    <a:cs typeface="Arial Unicode MS" pitchFamily="34" charset="-128"/>
                  </a:rPr>
                  <a:t>SAP Unveils Powerful New Player Comparison Tool Exclusively on </a:t>
                </a:r>
                <a:r>
                  <a:rPr lang="en-US" sz="1050" kern="0" dirty="0" err="1">
                    <a:solidFill>
                      <a:srgbClr val="FFFFFF"/>
                    </a:solidFill>
                    <a:ea typeface="Arial Unicode MS" pitchFamily="34" charset="-128"/>
                    <a:cs typeface="Arial Unicode MS" pitchFamily="34" charset="-128"/>
                  </a:rPr>
                  <a:t>SAP.com</a:t>
                </a:r>
                <a:endParaRPr lang="en-US" sz="1050" kern="0" dirty="0">
                  <a:solidFill>
                    <a:srgbClr val="FFFFFF"/>
                  </a:solidFill>
                  <a:ea typeface="Arial Unicode MS" pitchFamily="34" charset="-128"/>
                  <a:cs typeface="Arial Unicode MS" pitchFamily="34" charset="-128"/>
                </a:endParaRPr>
              </a:p>
            </p:txBody>
          </p:sp>
          <p:sp>
            <p:nvSpPr>
              <p:cNvPr id="64" name="TextBox 63"/>
              <p:cNvSpPr txBox="1"/>
              <p:nvPr/>
            </p:nvSpPr>
            <p:spPr>
              <a:xfrm>
                <a:off x="174572" y="3892410"/>
                <a:ext cx="3425879" cy="232902"/>
              </a:xfrm>
              <a:prstGeom prst="rect">
                <a:avLst/>
              </a:prstGeom>
              <a:noFill/>
            </p:spPr>
            <p:txBody>
              <a:bodyPr wrap="square" bIns="36000" rtlCol="0">
                <a:spAutoFit/>
              </a:bodyPr>
              <a:lstStyle/>
              <a:p>
                <a:pPr algn="r" fontAlgn="base">
                  <a:spcBef>
                    <a:spcPct val="50000"/>
                  </a:spcBef>
                  <a:spcAft>
                    <a:spcPct val="0"/>
                  </a:spcAft>
                  <a:buClr>
                    <a:srgbClr val="F0AB00"/>
                  </a:buClr>
                  <a:buSzPct val="80000"/>
                </a:pPr>
                <a:r>
                  <a:rPr lang="en-US" sz="1050" kern="0" dirty="0">
                    <a:solidFill>
                      <a:srgbClr val="FFFFFF"/>
                    </a:solidFill>
                    <a:ea typeface="Arial Unicode MS" pitchFamily="34" charset="-128"/>
                    <a:cs typeface="Arial Unicode MS" pitchFamily="34" charset="-128"/>
                  </a:rPr>
                  <a:t>SAP News</a:t>
                </a:r>
              </a:p>
            </p:txBody>
          </p:sp>
          <p:sp>
            <p:nvSpPr>
              <p:cNvPr id="65" name="TextBox 64"/>
              <p:cNvSpPr txBox="1"/>
              <p:nvPr/>
            </p:nvSpPr>
            <p:spPr>
              <a:xfrm>
                <a:off x="174572" y="3710192"/>
                <a:ext cx="3424107" cy="242267"/>
              </a:xfrm>
              <a:prstGeom prst="rect">
                <a:avLst/>
              </a:prstGeom>
              <a:noFill/>
            </p:spPr>
            <p:txBody>
              <a:bodyPr wrap="square" rtlCol="0">
                <a:spAutoFit/>
              </a:bodyPr>
              <a:lstStyle/>
              <a:p>
                <a:pPr fontAlgn="base">
                  <a:spcBef>
                    <a:spcPct val="50000"/>
                  </a:spcBef>
                  <a:spcAft>
                    <a:spcPct val="0"/>
                  </a:spcAft>
                  <a:buClr>
                    <a:srgbClr val="F0AB00"/>
                  </a:buClr>
                  <a:buSzPct val="80000"/>
                </a:pPr>
                <a:r>
                  <a:rPr lang="en-US" sz="1050" kern="0" dirty="0">
                    <a:solidFill>
                      <a:srgbClr val="FFFFFF"/>
                    </a:solidFill>
                    <a:ea typeface="Arial Unicode MS" pitchFamily="34" charset="-128"/>
                    <a:cs typeface="Arial Unicode MS" pitchFamily="34" charset="-128"/>
                  </a:rPr>
                  <a:t>December 06, 2013</a:t>
                </a:r>
              </a:p>
            </p:txBody>
          </p:sp>
        </p:grpSp>
      </p:grpSp>
      <p:grpSp>
        <p:nvGrpSpPr>
          <p:cNvPr id="14" name="Group 13"/>
          <p:cNvGrpSpPr/>
          <p:nvPr/>
        </p:nvGrpSpPr>
        <p:grpSpPr>
          <a:xfrm>
            <a:off x="5820633" y="1261403"/>
            <a:ext cx="1744733" cy="1657380"/>
            <a:chOff x="5820633" y="1261403"/>
            <a:chExt cx="1744733" cy="1657380"/>
          </a:xfrm>
        </p:grpSpPr>
        <p:sp>
          <p:nvSpPr>
            <p:cNvPr id="187" name="Rounded Rectangle 186"/>
            <p:cNvSpPr/>
            <p:nvPr/>
          </p:nvSpPr>
          <p:spPr>
            <a:xfrm>
              <a:off x="5830402" y="1262411"/>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p:cNvSpPr txBox="1"/>
            <p:nvPr/>
          </p:nvSpPr>
          <p:spPr>
            <a:xfrm>
              <a:off x="5830402" y="2123399"/>
              <a:ext cx="1733748" cy="646331"/>
            </a:xfrm>
            <a:prstGeom prst="rect">
              <a:avLst/>
            </a:prstGeom>
            <a:noFill/>
          </p:spPr>
          <p:txBody>
            <a:bodyPr wrap="square" rtlCol="0">
              <a:spAutoFit/>
            </a:bodyPr>
            <a:lstStyle/>
            <a:p>
              <a:pPr algn="r"/>
              <a:r>
                <a:rPr lang="en-US" sz="3600" dirty="0">
                  <a:solidFill>
                    <a:srgbClr val="5D9B55"/>
                  </a:solidFill>
                  <a:latin typeface="Arial"/>
                  <a:cs typeface="Arial"/>
                </a:rPr>
                <a:t>48.2</a:t>
              </a:r>
              <a:r>
                <a:rPr lang="en-US" sz="1200" dirty="0">
                  <a:solidFill>
                    <a:srgbClr val="5D9B55"/>
                  </a:solidFill>
                  <a:latin typeface="Arial"/>
                  <a:cs typeface="Arial"/>
                </a:rPr>
                <a:t> M</a:t>
              </a:r>
              <a:endParaRPr lang="en-US" sz="3600" dirty="0">
                <a:solidFill>
                  <a:srgbClr val="5D9B55"/>
                </a:solidFill>
                <a:latin typeface="Arial"/>
                <a:cs typeface="Arial"/>
              </a:endParaRPr>
            </a:p>
          </p:txBody>
        </p:sp>
        <p:sp>
          <p:nvSpPr>
            <p:cNvPr id="188" name="TextBox 187"/>
            <p:cNvSpPr txBox="1"/>
            <p:nvPr/>
          </p:nvSpPr>
          <p:spPr>
            <a:xfrm>
              <a:off x="5830402" y="1261403"/>
              <a:ext cx="1733748" cy="467239"/>
            </a:xfrm>
            <a:prstGeom prst="rect">
              <a:avLst/>
            </a:prstGeom>
            <a:noFill/>
          </p:spPr>
          <p:txBody>
            <a:bodyPr wrap="square" tIns="36000" rtlCol="0">
              <a:spAutoFit/>
            </a:bodyPr>
            <a:lstStyle/>
            <a:p>
              <a:r>
                <a:rPr lang="en-US" sz="1200" dirty="0">
                  <a:solidFill>
                    <a:srgbClr val="333333"/>
                  </a:solidFill>
                  <a:latin typeface="Arial"/>
                  <a:cs typeface="Arial"/>
                </a:rPr>
                <a:t>Gross Revenue</a:t>
              </a:r>
            </a:p>
            <a:p>
              <a:pPr>
                <a:spcBef>
                  <a:spcPts val="300"/>
                </a:spcBef>
              </a:pPr>
              <a:r>
                <a:rPr lang="en-US" sz="1050" dirty="0">
                  <a:solidFill>
                    <a:srgbClr val="666666"/>
                  </a:solidFill>
                  <a:cs typeface="Arial"/>
                </a:rPr>
                <a:t>Global – Year to Date</a:t>
              </a:r>
            </a:p>
          </p:txBody>
        </p:sp>
        <p:sp>
          <p:nvSpPr>
            <p:cNvPr id="192" name="TextBox 191"/>
            <p:cNvSpPr txBox="1"/>
            <p:nvPr/>
          </p:nvSpPr>
          <p:spPr>
            <a:xfrm>
              <a:off x="5830402" y="2672827"/>
              <a:ext cx="1734963" cy="244101"/>
            </a:xfrm>
            <a:prstGeom prst="rect">
              <a:avLst/>
            </a:prstGeom>
            <a:noFill/>
          </p:spPr>
          <p:txBody>
            <a:bodyPr wrap="square" bIns="36000" rtlCol="0">
              <a:spAutoFit/>
            </a:bodyPr>
            <a:lstStyle/>
            <a:p>
              <a:pPr algn="r"/>
              <a:r>
                <a:rPr lang="en-US" sz="1050" dirty="0">
                  <a:solidFill>
                    <a:srgbClr val="666666"/>
                  </a:solidFill>
                  <a:latin typeface="Arial"/>
                  <a:cs typeface="Arial"/>
                </a:rPr>
                <a:t>USD, Actual</a:t>
              </a:r>
            </a:p>
          </p:txBody>
        </p:sp>
        <p:sp>
          <p:nvSpPr>
            <p:cNvPr id="195" name="TextBox 194"/>
            <p:cNvSpPr txBox="1"/>
            <p:nvPr/>
          </p:nvSpPr>
          <p:spPr>
            <a:xfrm>
              <a:off x="5820633" y="2148808"/>
              <a:ext cx="479150" cy="477054"/>
            </a:xfrm>
            <a:prstGeom prst="rect">
              <a:avLst/>
            </a:prstGeom>
            <a:noFill/>
          </p:spPr>
          <p:txBody>
            <a:bodyPr wrap="square" rtlCol="0">
              <a:spAutoFit/>
            </a:bodyPr>
            <a:lstStyle>
              <a:defPPr>
                <a:defRPr lang="en-US"/>
              </a:defPPr>
              <a:lvl1pPr>
                <a:defRPr sz="2500">
                  <a:solidFill>
                    <a:srgbClr val="127DBE"/>
                  </a:solidFill>
                  <a:latin typeface="SAP-icons"/>
                  <a:cs typeface="SAP-icons"/>
                </a:defRPr>
              </a:lvl1pPr>
            </a:lstStyle>
            <a:p>
              <a:r>
                <a:rPr lang="en-US" dirty="0"/>
                <a:t></a:t>
              </a:r>
            </a:p>
          </p:txBody>
        </p:sp>
      </p:grpSp>
      <p:grpSp>
        <p:nvGrpSpPr>
          <p:cNvPr id="8" name="Group 7"/>
          <p:cNvGrpSpPr/>
          <p:nvPr/>
        </p:nvGrpSpPr>
        <p:grpSpPr>
          <a:xfrm>
            <a:off x="3979804" y="1261668"/>
            <a:ext cx="1734964" cy="1657380"/>
            <a:chOff x="3979804" y="1261668"/>
            <a:chExt cx="1734964" cy="1657380"/>
          </a:xfrm>
        </p:grpSpPr>
        <p:sp>
          <p:nvSpPr>
            <p:cNvPr id="167" name="Rounded Rectangle 166"/>
            <p:cNvSpPr/>
            <p:nvPr/>
          </p:nvSpPr>
          <p:spPr>
            <a:xfrm>
              <a:off x="3979804" y="1262676"/>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TextBox 172"/>
            <p:cNvSpPr txBox="1"/>
            <p:nvPr/>
          </p:nvSpPr>
          <p:spPr>
            <a:xfrm>
              <a:off x="3979804" y="1261668"/>
              <a:ext cx="1734916" cy="461665"/>
            </a:xfrm>
            <a:prstGeom prst="rect">
              <a:avLst/>
            </a:prstGeom>
            <a:noFill/>
          </p:spPr>
          <p:txBody>
            <a:bodyPr wrap="square" tIns="36000" rtlCol="0">
              <a:spAutoFit/>
            </a:bodyPr>
            <a:lstStyle/>
            <a:p>
              <a:r>
                <a:rPr lang="en-US" sz="1200" dirty="0">
                  <a:solidFill>
                    <a:srgbClr val="333333"/>
                  </a:solidFill>
                  <a:latin typeface="Arial"/>
                  <a:cs typeface="Arial"/>
                </a:rPr>
                <a:t>Approve Travel Request</a:t>
              </a:r>
            </a:p>
          </p:txBody>
        </p:sp>
        <p:sp>
          <p:nvSpPr>
            <p:cNvPr id="174" name="TextBox 173"/>
            <p:cNvSpPr txBox="1"/>
            <p:nvPr/>
          </p:nvSpPr>
          <p:spPr>
            <a:xfrm>
              <a:off x="3980637" y="2126267"/>
              <a:ext cx="1734083" cy="646331"/>
            </a:xfrm>
            <a:prstGeom prst="rect">
              <a:avLst/>
            </a:prstGeom>
            <a:noFill/>
          </p:spPr>
          <p:txBody>
            <a:bodyPr wrap="square" rtlCol="0">
              <a:spAutoFit/>
            </a:bodyPr>
            <a:lstStyle/>
            <a:p>
              <a:pPr algn="r"/>
              <a:r>
                <a:rPr lang="en-US" sz="3600" dirty="0">
                  <a:solidFill>
                    <a:srgbClr val="666666"/>
                  </a:solidFill>
                  <a:latin typeface="Arial"/>
                  <a:cs typeface="Arial"/>
                </a:rPr>
                <a:t>1</a:t>
              </a:r>
            </a:p>
          </p:txBody>
        </p:sp>
        <p:sp>
          <p:nvSpPr>
            <p:cNvPr id="179" name="TextBox 178"/>
            <p:cNvSpPr txBox="1"/>
            <p:nvPr/>
          </p:nvSpPr>
          <p:spPr>
            <a:xfrm>
              <a:off x="3979804" y="2673092"/>
              <a:ext cx="1734963" cy="244101"/>
            </a:xfrm>
            <a:prstGeom prst="rect">
              <a:avLst/>
            </a:prstGeom>
            <a:noFill/>
          </p:spPr>
          <p:txBody>
            <a:bodyPr wrap="square" bIns="36000" rtlCol="0">
              <a:spAutoFit/>
            </a:bodyPr>
            <a:lstStyle/>
            <a:p>
              <a:pPr algn="r"/>
              <a:r>
                <a:rPr lang="en-US" sz="1050" dirty="0">
                  <a:solidFill>
                    <a:srgbClr val="666666"/>
                  </a:solidFill>
                  <a:latin typeface="Arial"/>
                  <a:cs typeface="Arial"/>
                </a:rPr>
                <a:t>Request</a:t>
              </a:r>
            </a:p>
          </p:txBody>
        </p:sp>
        <p:sp>
          <p:nvSpPr>
            <p:cNvPr id="109" name="TextBox 108"/>
            <p:cNvSpPr txBox="1"/>
            <p:nvPr/>
          </p:nvSpPr>
          <p:spPr>
            <a:xfrm>
              <a:off x="3979804" y="2308247"/>
              <a:ext cx="1734916" cy="502702"/>
            </a:xfrm>
            <a:prstGeom prst="rect">
              <a:avLst/>
            </a:prstGeom>
            <a:noFill/>
          </p:spPr>
          <p:txBody>
            <a:bodyPr wrap="square" rtlCol="0">
              <a:spAutoFit/>
            </a:bodyPr>
            <a:lstStyle/>
            <a:p>
              <a:r>
                <a:rPr lang="en-US" sz="4000" baseline="30000" dirty="0">
                  <a:solidFill>
                    <a:srgbClr val="008FCC"/>
                  </a:solidFill>
                  <a:latin typeface="SAP-icons"/>
                  <a:cs typeface="SAP-icons"/>
                </a:rPr>
                <a:t></a:t>
              </a:r>
            </a:p>
          </p:txBody>
        </p:sp>
      </p:grpSp>
      <p:grpSp>
        <p:nvGrpSpPr>
          <p:cNvPr id="9" name="Group 8"/>
          <p:cNvGrpSpPr/>
          <p:nvPr/>
        </p:nvGrpSpPr>
        <p:grpSpPr>
          <a:xfrm>
            <a:off x="2126329" y="1258501"/>
            <a:ext cx="1736857" cy="1656372"/>
            <a:chOff x="2126329" y="1258501"/>
            <a:chExt cx="1736857" cy="1656372"/>
          </a:xfrm>
        </p:grpSpPr>
        <p:sp>
          <p:nvSpPr>
            <p:cNvPr id="125" name="Rounded Rectangle 124"/>
            <p:cNvSpPr/>
            <p:nvPr/>
          </p:nvSpPr>
          <p:spPr>
            <a:xfrm>
              <a:off x="2128221" y="1258501"/>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TextBox 125"/>
            <p:cNvSpPr txBox="1"/>
            <p:nvPr/>
          </p:nvSpPr>
          <p:spPr>
            <a:xfrm>
              <a:off x="2128221" y="1260298"/>
              <a:ext cx="1732706" cy="461665"/>
            </a:xfrm>
            <a:prstGeom prst="rect">
              <a:avLst/>
            </a:prstGeom>
            <a:noFill/>
          </p:spPr>
          <p:txBody>
            <a:bodyPr wrap="square" tIns="36000" rtlCol="0">
              <a:spAutoFit/>
            </a:bodyPr>
            <a:lstStyle/>
            <a:p>
              <a:r>
                <a:rPr lang="en-US" sz="1200" dirty="0">
                  <a:solidFill>
                    <a:srgbClr val="333333"/>
                  </a:solidFill>
                  <a:latin typeface="Arial"/>
                  <a:cs typeface="Arial"/>
                </a:rPr>
                <a:t>Comparative Annual Totals</a:t>
              </a:r>
            </a:p>
          </p:txBody>
        </p:sp>
        <p:sp>
          <p:nvSpPr>
            <p:cNvPr id="130" name="TextBox 129"/>
            <p:cNvSpPr txBox="1"/>
            <p:nvPr/>
          </p:nvSpPr>
          <p:spPr>
            <a:xfrm>
              <a:off x="2128221" y="2668917"/>
              <a:ext cx="1734963" cy="244101"/>
            </a:xfrm>
            <a:prstGeom prst="rect">
              <a:avLst/>
            </a:prstGeom>
            <a:noFill/>
          </p:spPr>
          <p:txBody>
            <a:bodyPr wrap="square" bIns="36000" rtlCol="0">
              <a:spAutoFit/>
            </a:bodyPr>
            <a:lstStyle/>
            <a:p>
              <a:pPr algn="r"/>
              <a:r>
                <a:rPr lang="en-US" sz="1050" dirty="0">
                  <a:solidFill>
                    <a:srgbClr val="666666"/>
                  </a:solidFill>
                  <a:latin typeface="Arial"/>
                  <a:cs typeface="Arial"/>
                </a:rPr>
                <a:t>USD, By Region</a:t>
              </a:r>
            </a:p>
          </p:txBody>
        </p:sp>
        <p:grpSp>
          <p:nvGrpSpPr>
            <p:cNvPr id="119" name="Group 118"/>
            <p:cNvGrpSpPr/>
            <p:nvPr/>
          </p:nvGrpSpPr>
          <p:grpSpPr>
            <a:xfrm>
              <a:off x="2126329" y="1782912"/>
              <a:ext cx="1736857" cy="762799"/>
              <a:chOff x="1958537" y="1349099"/>
              <a:chExt cx="1646771" cy="723236"/>
            </a:xfrm>
          </p:grpSpPr>
          <p:grpSp>
            <p:nvGrpSpPr>
              <p:cNvPr id="120" name="Group 119"/>
              <p:cNvGrpSpPr/>
              <p:nvPr/>
            </p:nvGrpSpPr>
            <p:grpSpPr>
              <a:xfrm>
                <a:off x="1958537" y="1349099"/>
                <a:ext cx="1646769" cy="236282"/>
                <a:chOff x="1973609" y="1350980"/>
                <a:chExt cx="1646769" cy="236282"/>
              </a:xfrm>
            </p:grpSpPr>
            <p:sp>
              <p:nvSpPr>
                <p:cNvPr id="135" name="Rectangle 134"/>
                <p:cNvSpPr/>
                <p:nvPr/>
              </p:nvSpPr>
              <p:spPr bwMode="gray">
                <a:xfrm>
                  <a:off x="2067843" y="1541543"/>
                  <a:ext cx="1459128" cy="45719"/>
                </a:xfrm>
                <a:prstGeom prst="rect">
                  <a:avLst/>
                </a:prstGeom>
                <a:solidFill>
                  <a:srgbClr val="67B25C"/>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36" name="TextBox 135"/>
                <p:cNvSpPr txBox="1"/>
                <p:nvPr/>
              </p:nvSpPr>
              <p:spPr>
                <a:xfrm>
                  <a:off x="1973609" y="1350981"/>
                  <a:ext cx="1032661" cy="218859"/>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1</a:t>
                  </a:r>
                </a:p>
              </p:txBody>
            </p:sp>
            <p:sp>
              <p:nvSpPr>
                <p:cNvPr id="137" name="TextBox 136"/>
                <p:cNvSpPr txBox="1"/>
                <p:nvPr/>
              </p:nvSpPr>
              <p:spPr>
                <a:xfrm>
                  <a:off x="2996746" y="1350980"/>
                  <a:ext cx="623632" cy="218859"/>
                </a:xfrm>
                <a:prstGeom prst="rect">
                  <a:avLst/>
                </a:prstGeom>
                <a:noFill/>
              </p:spPr>
              <p:txBody>
                <a:bodyPr wrap="square" rtlCol="0">
                  <a:spAutoFit/>
                </a:bodyPr>
                <a:lstStyle/>
                <a:p>
                  <a:pPr algn="r" fontAlgn="base">
                    <a:spcBef>
                      <a:spcPct val="50000"/>
                    </a:spcBef>
                    <a:spcAft>
                      <a:spcPct val="0"/>
                    </a:spcAft>
                    <a:buClr>
                      <a:srgbClr val="F0AB00"/>
                    </a:buClr>
                    <a:buSzPct val="80000"/>
                  </a:pPr>
                  <a:r>
                    <a:rPr lang="en-US" sz="900" kern="0" dirty="0">
                      <a:solidFill>
                        <a:srgbClr val="67B25C"/>
                      </a:solidFill>
                      <a:ea typeface="Arial Unicode MS" pitchFamily="34" charset="-128"/>
                      <a:cs typeface="Arial Unicode MS" pitchFamily="34" charset="-128"/>
                    </a:rPr>
                    <a:t>234 M</a:t>
                  </a:r>
                </a:p>
              </p:txBody>
            </p:sp>
          </p:grpSp>
          <p:grpSp>
            <p:nvGrpSpPr>
              <p:cNvPr id="121" name="Group 120"/>
              <p:cNvGrpSpPr/>
              <p:nvPr/>
            </p:nvGrpSpPr>
            <p:grpSpPr>
              <a:xfrm>
                <a:off x="1958537" y="1599924"/>
                <a:ext cx="1646771" cy="237461"/>
                <a:chOff x="3326159" y="1087455"/>
                <a:chExt cx="1646771" cy="237461"/>
              </a:xfrm>
            </p:grpSpPr>
            <p:sp>
              <p:nvSpPr>
                <p:cNvPr id="131" name="Rectangle 130"/>
                <p:cNvSpPr/>
                <p:nvPr/>
              </p:nvSpPr>
              <p:spPr bwMode="gray">
                <a:xfrm>
                  <a:off x="3420393" y="1278018"/>
                  <a:ext cx="662203" cy="46898"/>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32" name="TextBox 131"/>
                <p:cNvSpPr txBox="1"/>
                <p:nvPr/>
              </p:nvSpPr>
              <p:spPr>
                <a:xfrm>
                  <a:off x="3326159" y="1087455"/>
                  <a:ext cx="1032661" cy="21886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2</a:t>
                  </a:r>
                </a:p>
              </p:txBody>
            </p:sp>
            <p:sp>
              <p:nvSpPr>
                <p:cNvPr id="133" name="TextBox 132"/>
                <p:cNvSpPr txBox="1"/>
                <p:nvPr/>
              </p:nvSpPr>
              <p:spPr>
                <a:xfrm>
                  <a:off x="4349296" y="1087455"/>
                  <a:ext cx="623634" cy="218860"/>
                </a:xfrm>
                <a:prstGeom prst="rect">
                  <a:avLst/>
                </a:prstGeom>
                <a:noFill/>
              </p:spPr>
              <p:txBody>
                <a:bodyPr wrap="square" rtlCol="0">
                  <a:spAutoFit/>
                </a:bodyPr>
                <a:lstStyle/>
                <a:p>
                  <a:pPr algn="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97 M</a:t>
                  </a:r>
                </a:p>
              </p:txBody>
            </p:sp>
            <p:sp>
              <p:nvSpPr>
                <p:cNvPr id="134" name="Rectangle 133"/>
                <p:cNvSpPr/>
                <p:nvPr/>
              </p:nvSpPr>
              <p:spPr bwMode="gray">
                <a:xfrm>
                  <a:off x="4101646" y="1276959"/>
                  <a:ext cx="774700"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grpSp>
          <p:grpSp>
            <p:nvGrpSpPr>
              <p:cNvPr id="122" name="Group 121"/>
              <p:cNvGrpSpPr/>
              <p:nvPr/>
            </p:nvGrpSpPr>
            <p:grpSpPr>
              <a:xfrm>
                <a:off x="1958537" y="1838049"/>
                <a:ext cx="1646771" cy="234286"/>
                <a:chOff x="1958537" y="1838049"/>
                <a:chExt cx="1646771" cy="234286"/>
              </a:xfrm>
            </p:grpSpPr>
            <p:sp>
              <p:nvSpPr>
                <p:cNvPr id="123" name="Rectangle 122"/>
                <p:cNvSpPr/>
                <p:nvPr/>
              </p:nvSpPr>
              <p:spPr bwMode="gray">
                <a:xfrm>
                  <a:off x="2052770" y="2026495"/>
                  <a:ext cx="989851" cy="45840"/>
                </a:xfrm>
                <a:prstGeom prst="rect">
                  <a:avLst/>
                </a:prstGeom>
                <a:solidFill>
                  <a:srgbClr val="E17B24"/>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27" name="Rectangle 126"/>
                <p:cNvSpPr/>
                <p:nvPr/>
              </p:nvSpPr>
              <p:spPr bwMode="gray">
                <a:xfrm>
                  <a:off x="3051524" y="2026495"/>
                  <a:ext cx="456638" cy="45840"/>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28" name="TextBox 127"/>
                <p:cNvSpPr txBox="1"/>
                <p:nvPr/>
              </p:nvSpPr>
              <p:spPr>
                <a:xfrm>
                  <a:off x="1958537" y="1838049"/>
                  <a:ext cx="1032661" cy="21886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3</a:t>
                  </a:r>
                </a:p>
              </p:txBody>
            </p:sp>
            <p:sp>
              <p:nvSpPr>
                <p:cNvPr id="129" name="TextBox 128"/>
                <p:cNvSpPr txBox="1"/>
                <p:nvPr/>
              </p:nvSpPr>
              <p:spPr>
                <a:xfrm>
                  <a:off x="2981674" y="1838049"/>
                  <a:ext cx="623634" cy="218860"/>
                </a:xfrm>
                <a:prstGeom prst="rect">
                  <a:avLst/>
                </a:prstGeom>
                <a:noFill/>
              </p:spPr>
              <p:txBody>
                <a:bodyPr wrap="square" rtlCol="0">
                  <a:spAutoFit/>
                </a:bodyPr>
                <a:lstStyle/>
                <a:p>
                  <a:pPr algn="r" fontAlgn="base">
                    <a:spcBef>
                      <a:spcPct val="50000"/>
                    </a:spcBef>
                    <a:spcAft>
                      <a:spcPct val="0"/>
                    </a:spcAft>
                    <a:buClr>
                      <a:srgbClr val="F0AB00"/>
                    </a:buClr>
                    <a:buSzPct val="80000"/>
                  </a:pPr>
                  <a:r>
                    <a:rPr lang="en-US" sz="900" kern="0" dirty="0">
                      <a:solidFill>
                        <a:srgbClr val="E17B24"/>
                      </a:solidFill>
                      <a:ea typeface="Arial Unicode MS" pitchFamily="34" charset="-128"/>
                      <a:cs typeface="Arial Unicode MS" pitchFamily="34" charset="-128"/>
                    </a:rPr>
                    <a:t>197 M</a:t>
                  </a:r>
                </a:p>
              </p:txBody>
            </p:sp>
          </p:grpSp>
        </p:grpSp>
      </p:grpSp>
      <p:sp>
        <p:nvSpPr>
          <p:cNvPr id="7" name="TextBox 6"/>
          <p:cNvSpPr txBox="1"/>
          <p:nvPr/>
        </p:nvSpPr>
        <p:spPr>
          <a:xfrm>
            <a:off x="179327" y="693616"/>
            <a:ext cx="1279769" cy="369332"/>
          </a:xfrm>
          <a:prstGeom prst="rect">
            <a:avLst/>
          </a:prstGeom>
          <a:noFill/>
        </p:spPr>
        <p:txBody>
          <a:bodyPr wrap="square" rtlCol="0">
            <a:spAutoFit/>
          </a:bodyPr>
          <a:lstStyle/>
          <a:p>
            <a:r>
              <a:rPr lang="en-US" dirty="0">
                <a:solidFill>
                  <a:schemeClr val="bg1"/>
                </a:solidFill>
                <a:latin typeface="Arial"/>
                <a:cs typeface="Arial"/>
              </a:rPr>
              <a:t>My Home</a:t>
            </a:r>
          </a:p>
        </p:txBody>
      </p:sp>
      <p:grpSp>
        <p:nvGrpSpPr>
          <p:cNvPr id="72" name="Group 71"/>
          <p:cNvGrpSpPr/>
          <p:nvPr/>
        </p:nvGrpSpPr>
        <p:grpSpPr>
          <a:xfrm>
            <a:off x="-5474" y="0"/>
            <a:ext cx="9149474" cy="423865"/>
            <a:chOff x="-5474" y="0"/>
            <a:chExt cx="9149474" cy="423865"/>
          </a:xfrm>
        </p:grpSpPr>
        <p:sp>
          <p:nvSpPr>
            <p:cNvPr id="73" name="Rectangle 72"/>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 name="TextBox 75"/>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77" name="Straight Connector 76"/>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79" name="Rectangle 78"/>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81" name="TextBox 80"/>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82" name="Straight Connector 81"/>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38" name="TextBox 137"/>
          <p:cNvSpPr txBox="1"/>
          <p:nvPr/>
        </p:nvSpPr>
        <p:spPr>
          <a:xfrm>
            <a:off x="5828696" y="3980741"/>
            <a:ext cx="479150" cy="477054"/>
          </a:xfrm>
          <a:prstGeom prst="rect">
            <a:avLst/>
          </a:prstGeom>
          <a:noFill/>
        </p:spPr>
        <p:txBody>
          <a:bodyPr wrap="square" rtlCol="0">
            <a:spAutoFit/>
          </a:bodyPr>
          <a:lstStyle/>
          <a:p>
            <a:r>
              <a:rPr lang="en-US" sz="2500" dirty="0">
                <a:solidFill>
                  <a:srgbClr val="127DBE"/>
                </a:solidFill>
                <a:latin typeface="SAP-icons"/>
                <a:cs typeface="SAP-icons"/>
              </a:rPr>
              <a:t></a:t>
            </a:r>
          </a:p>
        </p:txBody>
      </p:sp>
      <p:grpSp>
        <p:nvGrpSpPr>
          <p:cNvPr id="139" name="Group 138"/>
          <p:cNvGrpSpPr/>
          <p:nvPr/>
        </p:nvGrpSpPr>
        <p:grpSpPr>
          <a:xfrm>
            <a:off x="5834006" y="4778815"/>
            <a:ext cx="1804070" cy="1680085"/>
            <a:chOff x="5804390" y="1258501"/>
            <a:chExt cx="1804070" cy="1680085"/>
          </a:xfrm>
        </p:grpSpPr>
        <p:sp>
          <p:nvSpPr>
            <p:cNvPr id="140" name="Rounded Rectangle 139"/>
            <p:cNvSpPr/>
            <p:nvPr/>
          </p:nvSpPr>
          <p:spPr>
            <a:xfrm>
              <a:off x="5830402" y="1281949"/>
              <a:ext cx="1734964" cy="1656372"/>
            </a:xfrm>
            <a:prstGeom prst="roundRect">
              <a:avLst>
                <a:gd name="adj" fmla="val 1568"/>
              </a:avLst>
            </a:prstGeom>
            <a:solidFill>
              <a:schemeClr val="bg1"/>
            </a:solidFill>
            <a:ln>
              <a:noFill/>
            </a:ln>
            <a:effectLst>
              <a:outerShdw blurRad="111125" dir="462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TextBox 140"/>
            <p:cNvSpPr txBox="1"/>
            <p:nvPr/>
          </p:nvSpPr>
          <p:spPr>
            <a:xfrm>
              <a:off x="5804390" y="1258501"/>
              <a:ext cx="1651670" cy="276999"/>
            </a:xfrm>
            <a:prstGeom prst="rect">
              <a:avLst/>
            </a:prstGeom>
            <a:noFill/>
          </p:spPr>
          <p:txBody>
            <a:bodyPr wrap="square" rtlCol="0">
              <a:spAutoFit/>
            </a:bodyPr>
            <a:lstStyle/>
            <a:p>
              <a:r>
                <a:rPr lang="en-US" sz="1200" dirty="0">
                  <a:solidFill>
                    <a:srgbClr val="404040"/>
                  </a:solidFill>
                  <a:latin typeface="Arial"/>
                  <a:cs typeface="Arial"/>
                </a:rPr>
                <a:t>I am a short title !</a:t>
              </a:r>
            </a:p>
          </p:txBody>
        </p:sp>
        <p:sp>
          <p:nvSpPr>
            <p:cNvPr id="142" name="TextBox 141"/>
            <p:cNvSpPr txBox="1"/>
            <p:nvPr/>
          </p:nvSpPr>
          <p:spPr>
            <a:xfrm>
              <a:off x="5806048" y="2692365"/>
              <a:ext cx="1759317" cy="246221"/>
            </a:xfrm>
            <a:prstGeom prst="rect">
              <a:avLst/>
            </a:prstGeom>
            <a:noFill/>
          </p:spPr>
          <p:txBody>
            <a:bodyPr wrap="square" rtlCol="0">
              <a:spAutoFit/>
            </a:bodyPr>
            <a:lstStyle/>
            <a:p>
              <a:pPr algn="r"/>
              <a:r>
                <a:rPr lang="en-US" sz="1000" dirty="0">
                  <a:solidFill>
                    <a:schemeClr val="tx1">
                      <a:lumMod val="75000"/>
                      <a:lumOff val="25000"/>
                    </a:schemeClr>
                  </a:solidFill>
                  <a:latin typeface="Arial"/>
                  <a:cs typeface="Arial"/>
                </a:rPr>
                <a:t>0 Days running without b…</a:t>
              </a:r>
            </a:p>
          </p:txBody>
        </p:sp>
        <p:sp>
          <p:nvSpPr>
            <p:cNvPr id="144" name="TextBox 143"/>
            <p:cNvSpPr txBox="1"/>
            <p:nvPr/>
          </p:nvSpPr>
          <p:spPr>
            <a:xfrm>
              <a:off x="5830402" y="1469515"/>
              <a:ext cx="1778058" cy="230832"/>
            </a:xfrm>
            <a:prstGeom prst="rect">
              <a:avLst/>
            </a:prstGeom>
            <a:noFill/>
          </p:spPr>
          <p:txBody>
            <a:bodyPr wrap="square" rtlCol="0">
              <a:spAutoFit/>
            </a:bodyPr>
            <a:lstStyle/>
            <a:p>
              <a:r>
                <a:rPr lang="en-US" sz="900" dirty="0">
                  <a:solidFill>
                    <a:schemeClr val="bg1">
                      <a:lumMod val="50000"/>
                    </a:schemeClr>
                  </a:solidFill>
                  <a:latin typeface="Arial"/>
                  <a:cs typeface="Arial"/>
                </a:rPr>
                <a:t>This shows a </a:t>
              </a:r>
              <a:r>
                <a:rPr lang="en-US" sz="900" dirty="0" err="1">
                  <a:solidFill>
                    <a:schemeClr val="bg1">
                      <a:lumMod val="50000"/>
                    </a:schemeClr>
                  </a:solidFill>
                  <a:latin typeface="Arial"/>
                  <a:cs typeface="Arial"/>
                </a:rPr>
                <a:t>StaticTile</a:t>
              </a:r>
              <a:r>
                <a:rPr lang="en-US" sz="900" dirty="0">
                  <a:solidFill>
                    <a:schemeClr val="bg1">
                      <a:lumMod val="50000"/>
                    </a:schemeClr>
                  </a:solidFill>
                  <a:latin typeface="Arial"/>
                  <a:cs typeface="Arial"/>
                </a:rPr>
                <a:t> wit…</a:t>
              </a:r>
            </a:p>
          </p:txBody>
        </p:sp>
        <p:sp>
          <p:nvSpPr>
            <p:cNvPr id="145" name="TextBox 144"/>
            <p:cNvSpPr txBox="1"/>
            <p:nvPr/>
          </p:nvSpPr>
          <p:spPr>
            <a:xfrm>
              <a:off x="5820633" y="2168346"/>
              <a:ext cx="479150" cy="477054"/>
            </a:xfrm>
            <a:prstGeom prst="rect">
              <a:avLst/>
            </a:prstGeom>
            <a:noFill/>
          </p:spPr>
          <p:txBody>
            <a:bodyPr wrap="square" rtlCol="0">
              <a:spAutoFit/>
            </a:bodyPr>
            <a:lstStyle>
              <a:defPPr>
                <a:defRPr lang="en-US"/>
              </a:defPPr>
              <a:lvl1pPr>
                <a:defRPr sz="2500">
                  <a:solidFill>
                    <a:srgbClr val="127DBE"/>
                  </a:solidFill>
                  <a:latin typeface="SAP-icons"/>
                  <a:cs typeface="SAP-icons"/>
                </a:defRPr>
              </a:lvl1pPr>
            </a:lstStyle>
            <a:p>
              <a:r>
                <a:rPr lang="en-US" dirty="0"/>
                <a:t></a:t>
              </a:r>
            </a:p>
          </p:txBody>
        </p:sp>
      </p:grpSp>
      <p:grpSp>
        <p:nvGrpSpPr>
          <p:cNvPr id="124" name="Group 123"/>
          <p:cNvGrpSpPr/>
          <p:nvPr/>
        </p:nvGrpSpPr>
        <p:grpSpPr>
          <a:xfrm>
            <a:off x="262326" y="1230761"/>
            <a:ext cx="1760977" cy="1680085"/>
            <a:chOff x="257479" y="1235318"/>
            <a:chExt cx="1760977" cy="1680085"/>
          </a:xfrm>
        </p:grpSpPr>
        <p:sp>
          <p:nvSpPr>
            <p:cNvPr id="148" name="Rounded Rectangle 147"/>
            <p:cNvSpPr/>
            <p:nvPr/>
          </p:nvSpPr>
          <p:spPr>
            <a:xfrm>
              <a:off x="283491" y="1258766"/>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TextBox 149"/>
            <p:cNvSpPr txBox="1"/>
            <p:nvPr/>
          </p:nvSpPr>
          <p:spPr>
            <a:xfrm>
              <a:off x="257479" y="1235318"/>
              <a:ext cx="1651670" cy="276999"/>
            </a:xfrm>
            <a:prstGeom prst="rect">
              <a:avLst/>
            </a:prstGeom>
            <a:noFill/>
          </p:spPr>
          <p:txBody>
            <a:bodyPr wrap="square" rtlCol="0">
              <a:spAutoFit/>
            </a:bodyPr>
            <a:lstStyle/>
            <a:p>
              <a:r>
                <a:rPr lang="en-US" sz="1200" dirty="0">
                  <a:solidFill>
                    <a:srgbClr val="404040"/>
                  </a:solidFill>
                  <a:latin typeface="Arial"/>
                  <a:cs typeface="Arial"/>
                </a:rPr>
                <a:t>Net Order Value is at</a:t>
              </a:r>
            </a:p>
          </p:txBody>
        </p:sp>
        <p:sp>
          <p:nvSpPr>
            <p:cNvPr id="151" name="TextBox 150"/>
            <p:cNvSpPr txBox="1"/>
            <p:nvPr/>
          </p:nvSpPr>
          <p:spPr>
            <a:xfrm>
              <a:off x="760231" y="2122357"/>
              <a:ext cx="1154541" cy="646331"/>
            </a:xfrm>
            <a:prstGeom prst="rect">
              <a:avLst/>
            </a:prstGeom>
            <a:noFill/>
          </p:spPr>
          <p:txBody>
            <a:bodyPr wrap="square" rtlCol="0">
              <a:spAutoFit/>
            </a:bodyPr>
            <a:lstStyle/>
            <a:p>
              <a:r>
                <a:rPr lang="en-US" sz="3600" dirty="0">
                  <a:solidFill>
                    <a:srgbClr val="D12435"/>
                  </a:solidFill>
                  <a:latin typeface="Arial"/>
                  <a:cs typeface="Arial"/>
                </a:rPr>
                <a:t>21,5</a:t>
              </a:r>
            </a:p>
          </p:txBody>
        </p:sp>
        <p:sp>
          <p:nvSpPr>
            <p:cNvPr id="152" name="Isosceles Triangle 151"/>
            <p:cNvSpPr/>
            <p:nvPr/>
          </p:nvSpPr>
          <p:spPr>
            <a:xfrm>
              <a:off x="1778000" y="2325077"/>
              <a:ext cx="136772" cy="82061"/>
            </a:xfrm>
            <a:prstGeom prst="triangle">
              <a:avLst/>
            </a:prstGeom>
            <a:solidFill>
              <a:srgbClr val="D124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D12435"/>
                  </a:solidFill>
                </a:rPr>
                <a:t>v</a:t>
              </a:r>
            </a:p>
          </p:txBody>
        </p:sp>
        <p:sp>
          <p:nvSpPr>
            <p:cNvPr id="156" name="TextBox 155"/>
            <p:cNvSpPr txBox="1"/>
            <p:nvPr/>
          </p:nvSpPr>
          <p:spPr>
            <a:xfrm>
              <a:off x="1688554" y="2454739"/>
              <a:ext cx="329902" cy="261610"/>
            </a:xfrm>
            <a:prstGeom prst="rect">
              <a:avLst/>
            </a:prstGeom>
            <a:noFill/>
          </p:spPr>
          <p:txBody>
            <a:bodyPr wrap="square" rtlCol="0">
              <a:spAutoFit/>
            </a:bodyPr>
            <a:lstStyle/>
            <a:p>
              <a:r>
                <a:rPr lang="en-US" sz="1100" dirty="0">
                  <a:solidFill>
                    <a:srgbClr val="D12435"/>
                  </a:solidFill>
                  <a:latin typeface="Arial"/>
                  <a:cs typeface="Arial"/>
                </a:rPr>
                <a:t>%</a:t>
              </a:r>
            </a:p>
          </p:txBody>
        </p:sp>
        <p:sp>
          <p:nvSpPr>
            <p:cNvPr id="157" name="TextBox 156"/>
            <p:cNvSpPr txBox="1"/>
            <p:nvPr/>
          </p:nvSpPr>
          <p:spPr>
            <a:xfrm>
              <a:off x="259137" y="2669182"/>
              <a:ext cx="1759317" cy="246221"/>
            </a:xfrm>
            <a:prstGeom prst="rect">
              <a:avLst/>
            </a:prstGeom>
            <a:noFill/>
          </p:spPr>
          <p:txBody>
            <a:bodyPr wrap="square" rtlCol="0">
              <a:spAutoFit/>
            </a:bodyPr>
            <a:lstStyle/>
            <a:p>
              <a:pPr algn="r"/>
              <a:r>
                <a:rPr lang="en-US" sz="1000" dirty="0">
                  <a:solidFill>
                    <a:schemeClr val="tx1">
                      <a:lumMod val="95000"/>
                      <a:lumOff val="5000"/>
                    </a:schemeClr>
                  </a:solidFill>
                  <a:latin typeface="Arial"/>
                  <a:cs typeface="Arial"/>
                </a:rPr>
                <a:t>Relative </a:t>
              </a:r>
              <a:r>
                <a:rPr lang="en-US" sz="1000" dirty="0" err="1">
                  <a:solidFill>
                    <a:schemeClr val="tx1">
                      <a:lumMod val="95000"/>
                      <a:lumOff val="5000"/>
                    </a:schemeClr>
                  </a:solidFill>
                  <a:latin typeface="Arial"/>
                  <a:cs typeface="Arial"/>
                </a:rPr>
                <a:t>Imporvement</a:t>
              </a:r>
              <a:endParaRPr lang="en-US" sz="1000" dirty="0">
                <a:solidFill>
                  <a:schemeClr val="tx1">
                    <a:lumMod val="95000"/>
                    <a:lumOff val="5000"/>
                  </a:schemeClr>
                </a:solidFill>
                <a:latin typeface="Arial"/>
                <a:cs typeface="Arial"/>
              </a:endParaRPr>
            </a:p>
          </p:txBody>
        </p:sp>
      </p:grpSp>
    </p:spTree>
    <p:extLst>
      <p:ext uri="{BB962C8B-B14F-4D97-AF65-F5344CB8AC3E}">
        <p14:creationId xmlns:p14="http://schemas.microsoft.com/office/powerpoint/2010/main" val="39569375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49"/>
          <p:cNvSpPr>
            <a:spLocks noGrp="1"/>
          </p:cNvSpPr>
          <p:nvPr>
            <p:ph type="title"/>
          </p:nvPr>
        </p:nvSpPr>
        <p:spPr/>
        <p:txBody>
          <a:bodyPr>
            <a:normAutofit/>
          </a:bodyPr>
          <a:lstStyle/>
          <a:p>
            <a:r>
              <a:rPr lang="en-US" dirty="0" err="1">
                <a:solidFill>
                  <a:srgbClr val="666666"/>
                </a:solidFill>
                <a:latin typeface="BentonSans Light" panose="02000503000000020004" pitchFamily="2" charset="0"/>
                <a:cs typeface="Arial"/>
              </a:rPr>
              <a:t>BusyIndicator</a:t>
            </a:r>
            <a:endParaRPr lang="en-US" kern="0" dirty="0">
              <a:solidFill>
                <a:srgbClr val="666666"/>
              </a:solidFill>
              <a:latin typeface="BentonSans Light" panose="02000503000000020004" pitchFamily="2" charset="0"/>
              <a:ea typeface="Arial Unicode MS" pitchFamily="34" charset="-128"/>
              <a:cs typeface="Arial"/>
            </a:endParaRPr>
          </a:p>
        </p:txBody>
      </p:sp>
      <p:sp>
        <p:nvSpPr>
          <p:cNvPr id="2" name="Text Placeholder 1"/>
          <p:cNvSpPr>
            <a:spLocks noGrp="1"/>
          </p:cNvSpPr>
          <p:nvPr>
            <p:ph type="body" sz="quarter" idx="10"/>
          </p:nvPr>
        </p:nvSpPr>
        <p:spPr/>
        <p:txBody>
          <a:bodyPr>
            <a:normAutofit/>
          </a:bodyPr>
          <a:lstStyle/>
          <a:p>
            <a:pPr marL="0" indent="0">
              <a:buNone/>
            </a:pPr>
            <a:r>
              <a:rPr lang="en-US" sz="2800" dirty="0">
                <a:solidFill>
                  <a:srgbClr val="006CA7"/>
                </a:solidFill>
                <a:latin typeface="BentonSans Light" panose="02000503000000020004" pitchFamily="2" charset="0"/>
                <a:cs typeface="Arial"/>
              </a:rPr>
              <a:t>Control						Example</a:t>
            </a:r>
            <a:endParaRPr lang="en-US" sz="2800" dirty="0">
              <a:latin typeface="BentonSans Light" panose="02000503000000020004" pitchFamily="2" charset="0"/>
              <a:cs typeface="Arial"/>
            </a:endParaRPr>
          </a:p>
        </p:txBody>
      </p:sp>
      <p:sp>
        <p:nvSpPr>
          <p:cNvPr id="190" name="Block Arc 189"/>
          <p:cNvSpPr/>
          <p:nvPr/>
        </p:nvSpPr>
        <p:spPr bwMode="gray">
          <a:xfrm>
            <a:off x="1924027" y="1896160"/>
            <a:ext cx="226881" cy="226881"/>
          </a:xfrm>
          <a:prstGeom prst="blockArc">
            <a:avLst>
              <a:gd name="adj1" fmla="val 3920863"/>
              <a:gd name="adj2" fmla="val 21265763"/>
              <a:gd name="adj3" fmla="val 18791"/>
            </a:avLst>
          </a:prstGeom>
          <a:solidFill>
            <a:srgbClr val="007CC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63" name="Group 62"/>
          <p:cNvGrpSpPr/>
          <p:nvPr/>
        </p:nvGrpSpPr>
        <p:grpSpPr>
          <a:xfrm>
            <a:off x="5927022" y="1363014"/>
            <a:ext cx="2884011" cy="5073788"/>
            <a:chOff x="1118077" y="891244"/>
            <a:chExt cx="2884011" cy="5073788"/>
          </a:xfrm>
        </p:grpSpPr>
        <p:pic>
          <p:nvPicPr>
            <p:cNvPr id="64" name="Picture 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205" y="892968"/>
              <a:ext cx="2857500" cy="5072063"/>
            </a:xfrm>
            <a:prstGeom prst="rect">
              <a:avLst/>
            </a:prstGeom>
          </p:spPr>
        </p:pic>
        <p:grpSp>
          <p:nvGrpSpPr>
            <p:cNvPr id="65" name="Group 64"/>
            <p:cNvGrpSpPr/>
            <p:nvPr/>
          </p:nvGrpSpPr>
          <p:grpSpPr>
            <a:xfrm>
              <a:off x="1132205" y="3155658"/>
              <a:ext cx="2855279" cy="2318105"/>
              <a:chOff x="5145088" y="3313885"/>
              <a:chExt cx="2855279" cy="2318105"/>
            </a:xfrm>
          </p:grpSpPr>
          <p:sp>
            <p:nvSpPr>
              <p:cNvPr id="100" name="Rectangle 99"/>
              <p:cNvSpPr/>
              <p:nvPr/>
            </p:nvSpPr>
            <p:spPr bwMode="gray">
              <a:xfrm>
                <a:off x="5145088" y="3313885"/>
                <a:ext cx="2855279" cy="2318105"/>
              </a:xfrm>
              <a:prstGeom prst="rect">
                <a:avLst/>
              </a:prstGeom>
              <a:solidFill>
                <a:schemeClr val="bg1"/>
              </a:solidFill>
              <a:ln w="6350" algn="ctr">
                <a:noFill/>
                <a:miter lim="800000"/>
                <a:headEnd/>
                <a:tailEnd/>
              </a:ln>
              <a:effectLst>
                <a:innerShdw dist="12700" dir="16200000">
                  <a:prstClr val="black">
                    <a:alpha val="15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05" name="Straight Connector 104"/>
              <p:cNvCxnSpPr/>
              <p:nvPr/>
            </p:nvCxnSpPr>
            <p:spPr>
              <a:xfrm>
                <a:off x="5145088" y="5628418"/>
                <a:ext cx="2855279"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bwMode="gray">
            <a:xfrm rot="2700000">
              <a:off x="1389827" y="3087941"/>
              <a:ext cx="135222" cy="135222"/>
            </a:xfrm>
            <a:prstGeom prst="rect">
              <a:avLst/>
            </a:prstGeom>
            <a:solidFill>
              <a:schemeClr val="bg1"/>
            </a:solidFill>
            <a:ln w="6350" algn="ctr">
              <a:noFill/>
              <a:miter lim="800000"/>
              <a:headEnd/>
              <a:tailEnd/>
            </a:ln>
            <a:effectLst>
              <a:innerShdw dist="25400" dir="138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2" name="Oval 71"/>
            <p:cNvSpPr/>
            <p:nvPr/>
          </p:nvSpPr>
          <p:spPr bwMode="gray">
            <a:xfrm>
              <a:off x="1246838" y="2555270"/>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kumimoji="0" lang="en-US" sz="1600" b="0" i="0" u="none" strike="noStrike" kern="0" cap="none" spc="0" normalizeH="0" baseline="0" noProof="0" dirty="0">
                <a:ln>
                  <a:noFill/>
                </a:ln>
                <a:solidFill>
                  <a:schemeClr val="bg1"/>
                </a:solidFill>
                <a:effectLst/>
                <a:uLnTx/>
                <a:uFillTx/>
                <a:latin typeface="SAP-icons" pitchFamily="2" charset="0"/>
                <a:ea typeface="Arial Unicode MS" pitchFamily="34" charset="-128"/>
                <a:cs typeface="Arial Unicode MS" pitchFamily="34" charset="-128"/>
              </a:endParaRPr>
            </a:p>
          </p:txBody>
        </p:sp>
        <p:sp>
          <p:nvSpPr>
            <p:cNvPr id="80" name="TextBox 79"/>
            <p:cNvSpPr txBox="1"/>
            <p:nvPr/>
          </p:nvSpPr>
          <p:spPr>
            <a:xfrm>
              <a:off x="2398419" y="2521998"/>
              <a:ext cx="15143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3</a:t>
              </a:r>
            </a:p>
          </p:txBody>
        </p:sp>
        <p:sp>
          <p:nvSpPr>
            <p:cNvPr id="81" name="Oval 80"/>
            <p:cNvSpPr/>
            <p:nvPr/>
          </p:nvSpPr>
          <p:spPr bwMode="gray">
            <a:xfrm>
              <a:off x="1962806" y="2555270"/>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82" name="Oval 81"/>
            <p:cNvSpPr/>
            <p:nvPr/>
          </p:nvSpPr>
          <p:spPr bwMode="gray">
            <a:xfrm>
              <a:off x="2683205" y="2555270"/>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grpSp>
          <p:nvGrpSpPr>
            <p:cNvPr id="83" name="Group 82"/>
            <p:cNvGrpSpPr/>
            <p:nvPr/>
          </p:nvGrpSpPr>
          <p:grpSpPr>
            <a:xfrm>
              <a:off x="1124342" y="5540285"/>
              <a:ext cx="2877746" cy="424747"/>
              <a:chOff x="1124342" y="5540285"/>
              <a:chExt cx="2877746" cy="424747"/>
            </a:xfrm>
          </p:grpSpPr>
          <p:sp>
            <p:nvSpPr>
              <p:cNvPr id="94" name="Rectangle 93"/>
              <p:cNvSpPr/>
              <p:nvPr/>
            </p:nvSpPr>
            <p:spPr>
              <a:xfrm>
                <a:off x="1130059" y="5541168"/>
                <a:ext cx="2872029" cy="4238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p:cNvSpPr txBox="1"/>
              <p:nvPr/>
            </p:nvSpPr>
            <p:spPr>
              <a:xfrm>
                <a:off x="1124342" y="5631990"/>
                <a:ext cx="42858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700" dirty="0">
                  <a:solidFill>
                    <a:schemeClr val="bg1"/>
                  </a:solidFill>
                  <a:latin typeface="Open Sans" pitchFamily="34" charset="0"/>
                  <a:ea typeface="Open Sans" pitchFamily="34" charset="0"/>
                  <a:cs typeface="Open Sans" pitchFamily="34" charset="0"/>
                </a:endParaRPr>
              </a:p>
            </p:txBody>
          </p:sp>
          <p:cxnSp>
            <p:nvCxnSpPr>
              <p:cNvPr id="96" name="Straight Connector 95"/>
              <p:cNvCxnSpPr/>
              <p:nvPr/>
            </p:nvCxnSpPr>
            <p:spPr>
              <a:xfrm>
                <a:off x="1552925" y="5541168"/>
                <a:ext cx="0" cy="4238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3571240" y="5631108"/>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98" name="Rectangle 97"/>
              <p:cNvSpPr/>
              <p:nvPr/>
            </p:nvSpPr>
            <p:spPr>
              <a:xfrm>
                <a:off x="1618887" y="5540286"/>
                <a:ext cx="976537" cy="424746"/>
              </a:xfrm>
              <a:prstGeom prst="rect">
                <a:avLst/>
              </a:prstGeom>
              <a:solidFill>
                <a:srgbClr val="007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endParaRPr lang="en-US" dirty="0"/>
              </a:p>
            </p:txBody>
          </p:sp>
          <p:sp>
            <p:nvSpPr>
              <p:cNvPr id="99" name="Rectangle 98"/>
              <p:cNvSpPr/>
              <p:nvPr/>
            </p:nvSpPr>
            <p:spPr>
              <a:xfrm>
                <a:off x="2595424" y="5540285"/>
                <a:ext cx="975816" cy="423863"/>
              </a:xfrm>
              <a:prstGeom prst="rect">
                <a:avLst/>
              </a:prstGeom>
              <a:solidFill>
                <a:srgbClr val="CC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dirty="0"/>
              </a:p>
            </p:txBody>
          </p:sp>
        </p:grpSp>
        <p:grpSp>
          <p:nvGrpSpPr>
            <p:cNvPr id="84" name="Group 83"/>
            <p:cNvGrpSpPr/>
            <p:nvPr/>
          </p:nvGrpSpPr>
          <p:grpSpPr>
            <a:xfrm>
              <a:off x="1118077" y="891244"/>
              <a:ext cx="2871307" cy="431706"/>
              <a:chOff x="1127602" y="891244"/>
              <a:chExt cx="2871307" cy="431706"/>
            </a:xfrm>
          </p:grpSpPr>
          <p:sp>
            <p:nvSpPr>
              <p:cNvPr id="88" name="Rectangle 87"/>
              <p:cNvSpPr/>
              <p:nvPr/>
            </p:nvSpPr>
            <p:spPr>
              <a:xfrm>
                <a:off x="1137603"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p:nvPr/>
            </p:nvCxnSpPr>
            <p:spPr>
              <a:xfrm>
                <a:off x="1141412" y="1322950"/>
                <a:ext cx="285749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1629320" y="1033926"/>
                <a:ext cx="1884860"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Request</a:t>
                </a:r>
              </a:p>
            </p:txBody>
          </p:sp>
          <p:sp>
            <p:nvSpPr>
              <p:cNvPr id="91" name="TextBox 90"/>
              <p:cNvSpPr txBox="1"/>
              <p:nvPr/>
            </p:nvSpPr>
            <p:spPr>
              <a:xfrm>
                <a:off x="1127602" y="1013605"/>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cxnSp>
            <p:nvCxnSpPr>
              <p:cNvPr id="92" name="Straight Connector 91"/>
              <p:cNvCxnSpPr/>
              <p:nvPr/>
            </p:nvCxnSpPr>
            <p:spPr>
              <a:xfrm>
                <a:off x="1552925" y="891244"/>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flipV="1">
                <a:off x="1137603"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1126808" y="894006"/>
              <a:ext cx="2862897" cy="5071026"/>
              <a:chOff x="1132205" y="892785"/>
              <a:chExt cx="2862897" cy="5071026"/>
            </a:xfrm>
          </p:grpSpPr>
          <p:sp>
            <p:nvSpPr>
              <p:cNvPr id="86" name="Rectangle 85"/>
              <p:cNvSpPr/>
              <p:nvPr/>
            </p:nvSpPr>
            <p:spPr bwMode="gray">
              <a:xfrm>
                <a:off x="1132205" y="892785"/>
                <a:ext cx="2862897" cy="5071026"/>
              </a:xfrm>
              <a:prstGeom prst="rect">
                <a:avLst/>
              </a:prstGeom>
              <a:solidFill>
                <a:schemeClr val="tx1">
                  <a:alpha val="68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7" name="Block Arc 86"/>
              <p:cNvSpPr/>
              <p:nvPr/>
            </p:nvSpPr>
            <p:spPr bwMode="gray">
              <a:xfrm>
                <a:off x="2448307" y="3309255"/>
                <a:ext cx="226881" cy="226881"/>
              </a:xfrm>
              <a:prstGeom prst="blockArc">
                <a:avLst>
                  <a:gd name="adj1" fmla="val 3920863"/>
                  <a:gd name="adj2" fmla="val 21265763"/>
                  <a:gd name="adj3" fmla="val 18791"/>
                </a:avLst>
              </a:prstGeom>
              <a:solidFill>
                <a:srgbClr val="007CC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
        <p:nvSpPr>
          <p:cNvPr id="3" name="Rectangle 2"/>
          <p:cNvSpPr/>
          <p:nvPr/>
        </p:nvSpPr>
        <p:spPr>
          <a:xfrm>
            <a:off x="4251145" y="3244334"/>
            <a:ext cx="184666" cy="369332"/>
          </a:xfrm>
          <a:prstGeom prst="rect">
            <a:avLst/>
          </a:prstGeom>
        </p:spPr>
        <p:txBody>
          <a:bodyPr wrap="none">
            <a:spAutoFit/>
          </a:bodyPr>
          <a:lstStyle/>
          <a:p>
            <a:endParaRPr lang="en-US" dirty="0"/>
          </a:p>
        </p:txBody>
      </p:sp>
    </p:spTree>
    <p:extLst>
      <p:ext uri="{BB962C8B-B14F-4D97-AF65-F5344CB8AC3E}">
        <p14:creationId xmlns:p14="http://schemas.microsoft.com/office/powerpoint/2010/main" val="25891359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49"/>
          <p:cNvSpPr>
            <a:spLocks noGrp="1"/>
          </p:cNvSpPr>
          <p:nvPr>
            <p:ph type="title"/>
          </p:nvPr>
        </p:nvSpPr>
        <p:spPr/>
        <p:txBody>
          <a:bodyPr>
            <a:normAutofit/>
          </a:bodyPr>
          <a:lstStyle/>
          <a:p>
            <a:r>
              <a:rPr lang="en-US" kern="0" dirty="0">
                <a:solidFill>
                  <a:srgbClr val="666666"/>
                </a:solidFill>
                <a:latin typeface="BentonSans Light" panose="02000503000000020004" pitchFamily="2" charset="0"/>
                <a:ea typeface="Arial Unicode MS" pitchFamily="34" charset="-128"/>
                <a:cs typeface="Arial"/>
              </a:rPr>
              <a:t>Button</a:t>
            </a:r>
            <a:endParaRPr lang="en-US" dirty="0">
              <a:latin typeface="BentonSans Light" panose="02000503000000020004" pitchFamily="2" charset="0"/>
              <a:cs typeface="Arial"/>
            </a:endParaRPr>
          </a:p>
        </p:txBody>
      </p:sp>
      <p:sp>
        <p:nvSpPr>
          <p:cNvPr id="53" name="Rectangle 52"/>
          <p:cNvSpPr/>
          <p:nvPr/>
        </p:nvSpPr>
        <p:spPr>
          <a:xfrm>
            <a:off x="4911455" y="2031043"/>
            <a:ext cx="465312"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latin typeface="SAP-icons" pitchFamily="2" charset="0"/>
              </a:rPr>
              <a:t></a:t>
            </a:r>
            <a:endParaRPr lang="en-US" dirty="0"/>
          </a:p>
        </p:txBody>
      </p:sp>
      <p:sp>
        <p:nvSpPr>
          <p:cNvPr id="66" name="Rectangle 65"/>
          <p:cNvSpPr/>
          <p:nvPr/>
        </p:nvSpPr>
        <p:spPr>
          <a:xfrm>
            <a:off x="5532770" y="2033043"/>
            <a:ext cx="971645"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Action1</a:t>
            </a:r>
            <a:endParaRPr lang="en-US" dirty="0"/>
          </a:p>
        </p:txBody>
      </p:sp>
      <p:sp>
        <p:nvSpPr>
          <p:cNvPr id="79" name="Rectangle 78"/>
          <p:cNvSpPr/>
          <p:nvPr/>
        </p:nvSpPr>
        <p:spPr>
          <a:xfrm>
            <a:off x="7775406" y="2031043"/>
            <a:ext cx="465312"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latin typeface="SAP-icons" pitchFamily="2" charset="0"/>
              </a:rPr>
              <a:t></a:t>
            </a:r>
            <a:endParaRPr lang="en-US" dirty="0"/>
          </a:p>
        </p:txBody>
      </p:sp>
      <p:sp>
        <p:nvSpPr>
          <p:cNvPr id="128" name="Rectangle 127"/>
          <p:cNvSpPr/>
          <p:nvPr/>
        </p:nvSpPr>
        <p:spPr bwMode="gray">
          <a:xfrm>
            <a:off x="1171021" y="2038518"/>
            <a:ext cx="426015" cy="426015"/>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600" dirty="0">
                <a:solidFill>
                  <a:srgbClr val="666666"/>
                </a:solidFill>
                <a:latin typeface="SAP-icons" pitchFamily="2" charset="0"/>
              </a:rPr>
              <a:t> </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9" name="Rectangle 128"/>
          <p:cNvSpPr/>
          <p:nvPr/>
        </p:nvSpPr>
        <p:spPr bwMode="gray">
          <a:xfrm>
            <a:off x="1171020" y="2819143"/>
            <a:ext cx="426015" cy="426015"/>
          </a:xfrm>
          <a:prstGeom prst="rect">
            <a:avLst/>
          </a:prstGeom>
          <a:solidFill>
            <a:srgbClr val="007CC0"/>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kumimoji="0" lang="en-US"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154" name="Rectangle 153"/>
          <p:cNvSpPr/>
          <p:nvPr/>
        </p:nvSpPr>
        <p:spPr>
          <a:xfrm>
            <a:off x="4911455" y="2808966"/>
            <a:ext cx="465312"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latin typeface="SAP-icons" pitchFamily="2" charset="0"/>
              </a:rPr>
              <a:t></a:t>
            </a:r>
            <a:endParaRPr lang="en-US" dirty="0"/>
          </a:p>
        </p:txBody>
      </p:sp>
      <p:sp>
        <p:nvSpPr>
          <p:cNvPr id="157" name="Rectangle 156"/>
          <p:cNvSpPr/>
          <p:nvPr/>
        </p:nvSpPr>
        <p:spPr>
          <a:xfrm>
            <a:off x="5532424" y="2810966"/>
            <a:ext cx="971645"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Action1</a:t>
            </a:r>
            <a:endParaRPr lang="en-US" sz="1000" dirty="0">
              <a:solidFill>
                <a:srgbClr val="000000"/>
              </a:solidFill>
              <a:latin typeface="Arial" panose="020B0604020202020204" pitchFamily="34" charset="0"/>
              <a:ea typeface="Open Sans" panose="020B0606030504020204" pitchFamily="34" charset="0"/>
              <a:cs typeface="Arial" panose="020B0604020202020204" pitchFamily="34" charset="0"/>
            </a:endParaRPr>
          </a:p>
        </p:txBody>
      </p:sp>
      <p:sp>
        <p:nvSpPr>
          <p:cNvPr id="161" name="Rectangle 160"/>
          <p:cNvSpPr/>
          <p:nvPr/>
        </p:nvSpPr>
        <p:spPr>
          <a:xfrm>
            <a:off x="6650366" y="2810966"/>
            <a:ext cx="975816"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Action2</a:t>
            </a:r>
            <a:endParaRPr lang="en-US" sz="1000" dirty="0">
              <a:solidFill>
                <a:srgbClr val="000000"/>
              </a:solidFill>
              <a:latin typeface="Arial" panose="020B0604020202020204" pitchFamily="34" charset="0"/>
              <a:ea typeface="Open Sans" panose="020B0606030504020204" pitchFamily="34" charset="0"/>
              <a:cs typeface="Arial" panose="020B0604020202020204" pitchFamily="34" charset="0"/>
            </a:endParaRPr>
          </a:p>
        </p:txBody>
      </p:sp>
      <p:sp>
        <p:nvSpPr>
          <p:cNvPr id="165" name="Rectangle 164"/>
          <p:cNvSpPr/>
          <p:nvPr/>
        </p:nvSpPr>
        <p:spPr>
          <a:xfrm>
            <a:off x="7775406" y="2808966"/>
            <a:ext cx="465312"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50000"/>
              </a:spcBef>
              <a:spcAft>
                <a:spcPct val="0"/>
              </a:spcAft>
              <a:buClr>
                <a:srgbClr val="F0AB00"/>
              </a:buClr>
              <a:buSzPct val="80000"/>
            </a:pPr>
            <a:r>
              <a:rPr lang="en-US" sz="1600" dirty="0">
                <a:solidFill>
                  <a:srgbClr val="FFFFFF"/>
                </a:solidFill>
                <a:latin typeface="SAP-icons" pitchFamily="2" charset="0"/>
              </a:rPr>
              <a:t></a:t>
            </a:r>
            <a:endParaRPr lang="en-US" sz="1600" dirty="0">
              <a:solidFill>
                <a:srgbClr val="FFFFFF"/>
              </a:solidFill>
              <a:latin typeface="Open Sans" pitchFamily="34" charset="0"/>
              <a:ea typeface="Open Sans" pitchFamily="34" charset="0"/>
              <a:cs typeface="Open Sans" pitchFamily="34" charset="0"/>
            </a:endParaRPr>
          </a:p>
        </p:txBody>
      </p:sp>
      <p:grpSp>
        <p:nvGrpSpPr>
          <p:cNvPr id="3" name="Group 2"/>
          <p:cNvGrpSpPr/>
          <p:nvPr/>
        </p:nvGrpSpPr>
        <p:grpSpPr>
          <a:xfrm>
            <a:off x="3003802" y="2761210"/>
            <a:ext cx="867997" cy="514252"/>
            <a:chOff x="3003802" y="2761210"/>
            <a:chExt cx="867997" cy="514252"/>
          </a:xfrm>
        </p:grpSpPr>
        <p:grpSp>
          <p:nvGrpSpPr>
            <p:cNvPr id="147" name="Group 146"/>
            <p:cNvGrpSpPr/>
            <p:nvPr/>
          </p:nvGrpSpPr>
          <p:grpSpPr>
            <a:xfrm>
              <a:off x="3006266" y="2802954"/>
              <a:ext cx="865533" cy="423863"/>
              <a:chOff x="0" y="7115272"/>
              <a:chExt cx="9144000" cy="423863"/>
            </a:xfrm>
          </p:grpSpPr>
          <p:sp>
            <p:nvSpPr>
              <p:cNvPr id="150" name="Rectangle 149"/>
              <p:cNvSpPr/>
              <p:nvPr/>
            </p:nvSpPr>
            <p:spPr>
              <a:xfrm>
                <a:off x="0" y="711527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Connector 150"/>
              <p:cNvCxnSpPr/>
              <p:nvPr/>
            </p:nvCxnSpPr>
            <p:spPr>
              <a:xfrm>
                <a:off x="0" y="7539135"/>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2" name="Rectangle 151"/>
              <p:cNvSpPr/>
              <p:nvPr/>
            </p:nvSpPr>
            <p:spPr>
              <a:xfrm flipV="1">
                <a:off x="0" y="7115273"/>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Rectangle 147"/>
            <p:cNvSpPr/>
            <p:nvPr/>
          </p:nvSpPr>
          <p:spPr bwMode="gray">
            <a:xfrm>
              <a:off x="3003802" y="2802957"/>
              <a:ext cx="428624" cy="428624"/>
            </a:xfrm>
            <a:prstGeom prst="rect">
              <a:avLst/>
            </a:prstGeom>
            <a:solidFill>
              <a:srgbClr val="007CC0"/>
            </a:solid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500" dirty="0">
                  <a:solidFill>
                    <a:srgbClr val="FFFFFF"/>
                  </a:solidFill>
                  <a:latin typeface="SAP-icons" pitchFamily="2" charset="0"/>
                </a:rPr>
                <a:t></a:t>
              </a:r>
            </a:p>
          </p:txBody>
        </p:sp>
        <p:sp>
          <p:nvSpPr>
            <p:cNvPr id="172" name="Rectangle 171"/>
            <p:cNvSpPr/>
            <p:nvPr/>
          </p:nvSpPr>
          <p:spPr bwMode="gray">
            <a:xfrm>
              <a:off x="3496555" y="2761210"/>
              <a:ext cx="375244" cy="514252"/>
            </a:xfrm>
            <a:prstGeom prst="rect">
              <a:avLst/>
            </a:prstGeom>
            <a:gradFill>
              <a:gsLst>
                <a:gs pos="0">
                  <a:schemeClr val="bg1">
                    <a:alpha val="0"/>
                  </a:schemeClr>
                </a:gs>
                <a:gs pos="100000">
                  <a:schemeClr val="bg1"/>
                </a:gs>
              </a:gsLst>
              <a:lin ang="0" scaled="0"/>
            </a:gra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sp>
        <p:nvSpPr>
          <p:cNvPr id="191" name="Rectangle 190"/>
          <p:cNvSpPr/>
          <p:nvPr/>
        </p:nvSpPr>
        <p:spPr bwMode="gray">
          <a:xfrm>
            <a:off x="1744160" y="2038518"/>
            <a:ext cx="426015" cy="426015"/>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600" dirty="0">
                <a:solidFill>
                  <a:srgbClr val="666666"/>
                </a:solidFill>
                <a:latin typeface="SAP-icons" pitchFamily="2" charset="0"/>
              </a:rPr>
              <a:t></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2" name="Rectangle 191"/>
          <p:cNvSpPr/>
          <p:nvPr/>
        </p:nvSpPr>
        <p:spPr bwMode="gray">
          <a:xfrm>
            <a:off x="1744159" y="2819143"/>
            <a:ext cx="426015" cy="426015"/>
          </a:xfrm>
          <a:prstGeom prst="rect">
            <a:avLst/>
          </a:prstGeom>
          <a:solidFill>
            <a:srgbClr val="007CC0"/>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kumimoji="0" lang="en-US"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54" name="Rectangle 53"/>
          <p:cNvSpPr/>
          <p:nvPr/>
        </p:nvSpPr>
        <p:spPr>
          <a:xfrm>
            <a:off x="5532770" y="4928674"/>
            <a:ext cx="976537" cy="424746"/>
          </a:xfrm>
          <a:prstGeom prst="rect">
            <a:avLst/>
          </a:prstGeom>
          <a:solidFill>
            <a:srgbClr val="007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endParaRPr lang="en-US" dirty="0"/>
          </a:p>
        </p:txBody>
      </p:sp>
      <p:sp>
        <p:nvSpPr>
          <p:cNvPr id="57" name="Rectangle 56"/>
          <p:cNvSpPr/>
          <p:nvPr/>
        </p:nvSpPr>
        <p:spPr>
          <a:xfrm>
            <a:off x="5521766" y="5826194"/>
            <a:ext cx="975816" cy="423863"/>
          </a:xfrm>
          <a:prstGeom prst="rect">
            <a:avLst/>
          </a:prstGeom>
          <a:solidFill>
            <a:srgbClr val="CC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dirty="0"/>
          </a:p>
        </p:txBody>
      </p:sp>
      <p:sp>
        <p:nvSpPr>
          <p:cNvPr id="58" name="Rectangle 57"/>
          <p:cNvSpPr/>
          <p:nvPr/>
        </p:nvSpPr>
        <p:spPr>
          <a:xfrm>
            <a:off x="6644825" y="2033043"/>
            <a:ext cx="971645"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Action2</a:t>
            </a:r>
            <a:endParaRPr lang="en-US" dirty="0"/>
          </a:p>
        </p:txBody>
      </p:sp>
      <p:sp>
        <p:nvSpPr>
          <p:cNvPr id="59" name="Rectangle 58"/>
          <p:cNvSpPr/>
          <p:nvPr/>
        </p:nvSpPr>
        <p:spPr>
          <a:xfrm>
            <a:off x="7269072" y="4928674"/>
            <a:ext cx="971645"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endParaRPr lang="en-US" sz="1000" dirty="0">
              <a:solidFill>
                <a:srgbClr val="000000"/>
              </a:solidFill>
              <a:latin typeface="Arial" panose="020B0604020202020204" pitchFamily="34" charset="0"/>
              <a:ea typeface="Open Sans" panose="020B0606030504020204" pitchFamily="34" charset="0"/>
              <a:cs typeface="Arial" panose="020B0604020202020204" pitchFamily="34" charset="0"/>
            </a:endParaRPr>
          </a:p>
        </p:txBody>
      </p:sp>
      <p:sp>
        <p:nvSpPr>
          <p:cNvPr id="60" name="Rectangle 59"/>
          <p:cNvSpPr/>
          <p:nvPr/>
        </p:nvSpPr>
        <p:spPr>
          <a:xfrm>
            <a:off x="7264901" y="5826195"/>
            <a:ext cx="975816"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sz="1000" dirty="0">
              <a:solidFill>
                <a:srgbClr val="000000"/>
              </a:solidFill>
              <a:latin typeface="Arial" panose="020B0604020202020204" pitchFamily="34" charset="0"/>
              <a:ea typeface="Open Sans" panose="020B0606030504020204" pitchFamily="34" charset="0"/>
              <a:cs typeface="Arial" panose="020B0604020202020204" pitchFamily="34" charset="0"/>
            </a:endParaRPr>
          </a:p>
        </p:txBody>
      </p:sp>
      <p:sp>
        <p:nvSpPr>
          <p:cNvPr id="52" name="Rectangle 51"/>
          <p:cNvSpPr/>
          <p:nvPr/>
        </p:nvSpPr>
        <p:spPr>
          <a:xfrm>
            <a:off x="5532770" y="3696791"/>
            <a:ext cx="971645" cy="423863"/>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Action1</a:t>
            </a:r>
            <a:endParaRPr lang="en-US" sz="1000" dirty="0">
              <a:solidFill>
                <a:srgbClr val="000000"/>
              </a:solidFill>
              <a:latin typeface="Arial" panose="020B0604020202020204" pitchFamily="34" charset="0"/>
              <a:ea typeface="Open Sans" panose="020B0606030504020204" pitchFamily="34" charset="0"/>
              <a:cs typeface="Arial" panose="020B0604020202020204" pitchFamily="34" charset="0"/>
            </a:endParaRPr>
          </a:p>
        </p:txBody>
      </p:sp>
      <p:sp>
        <p:nvSpPr>
          <p:cNvPr id="55" name="Rectangle 54"/>
          <p:cNvSpPr/>
          <p:nvPr/>
        </p:nvSpPr>
        <p:spPr>
          <a:xfrm>
            <a:off x="7269073" y="3696790"/>
            <a:ext cx="971645"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Action1</a:t>
            </a:r>
          </a:p>
        </p:txBody>
      </p:sp>
      <p:sp>
        <p:nvSpPr>
          <p:cNvPr id="5" name="Right Arrow 4"/>
          <p:cNvSpPr/>
          <p:nvPr/>
        </p:nvSpPr>
        <p:spPr bwMode="gray">
          <a:xfrm>
            <a:off x="6724650" y="3696791"/>
            <a:ext cx="333375" cy="423862"/>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4" name="Right Arrow 63"/>
          <p:cNvSpPr/>
          <p:nvPr/>
        </p:nvSpPr>
        <p:spPr bwMode="gray">
          <a:xfrm>
            <a:off x="6724650" y="4928674"/>
            <a:ext cx="333375" cy="423862"/>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5" name="Right Arrow 64"/>
          <p:cNvSpPr/>
          <p:nvPr/>
        </p:nvSpPr>
        <p:spPr bwMode="gray">
          <a:xfrm>
            <a:off x="6724650" y="5826194"/>
            <a:ext cx="333375" cy="423862"/>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7" name="Straight Connector 6"/>
          <p:cNvCxnSpPr/>
          <p:nvPr/>
        </p:nvCxnSpPr>
        <p:spPr>
          <a:xfrm>
            <a:off x="333375" y="3523979"/>
            <a:ext cx="8477250"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003802" y="1981287"/>
            <a:ext cx="867997" cy="514252"/>
            <a:chOff x="3003802" y="1981287"/>
            <a:chExt cx="867997" cy="514252"/>
          </a:xfrm>
        </p:grpSpPr>
        <p:sp>
          <p:nvSpPr>
            <p:cNvPr id="120" name="Rectangle 119"/>
            <p:cNvSpPr/>
            <p:nvPr/>
          </p:nvSpPr>
          <p:spPr>
            <a:xfrm>
              <a:off x="3006266" y="2026482"/>
              <a:ext cx="865533"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cxnSp>
          <p:nvCxnSpPr>
            <p:cNvPr id="121" name="Straight Connector 120"/>
            <p:cNvCxnSpPr/>
            <p:nvPr/>
          </p:nvCxnSpPr>
          <p:spPr>
            <a:xfrm>
              <a:off x="3006266" y="2450345"/>
              <a:ext cx="71313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6" name="Rectangle 125"/>
            <p:cNvSpPr/>
            <p:nvPr/>
          </p:nvSpPr>
          <p:spPr bwMode="gray">
            <a:xfrm>
              <a:off x="3496555" y="1981287"/>
              <a:ext cx="375244" cy="514252"/>
            </a:xfrm>
            <a:prstGeom prst="rect">
              <a:avLst/>
            </a:prstGeom>
            <a:gradFill>
              <a:gsLst>
                <a:gs pos="0">
                  <a:schemeClr val="bg1">
                    <a:alpha val="0"/>
                  </a:schemeClr>
                </a:gs>
                <a:gs pos="100000">
                  <a:schemeClr val="bg1"/>
                </a:gs>
              </a:gsLst>
              <a:lin ang="0" scaled="0"/>
            </a:gra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7" name="Rectangle 66"/>
            <p:cNvSpPr/>
            <p:nvPr/>
          </p:nvSpPr>
          <p:spPr bwMode="gray">
            <a:xfrm>
              <a:off x="3003802" y="2031043"/>
              <a:ext cx="428624" cy="428624"/>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500" dirty="0">
                  <a:solidFill>
                    <a:srgbClr val="666666"/>
                  </a:solidFill>
                  <a:latin typeface="SAP-icons" pitchFamily="2" charset="0"/>
                </a:rPr>
                <a:t></a:t>
              </a:r>
              <a:endParaRPr lang="en-US" sz="1500" dirty="0">
                <a:solidFill>
                  <a:srgbClr val="FFFFFF"/>
                </a:solidFill>
                <a:latin typeface="SAP-icons" pitchFamily="2" charset="0"/>
              </a:endParaRPr>
            </a:p>
          </p:txBody>
        </p:sp>
        <p:cxnSp>
          <p:nvCxnSpPr>
            <p:cNvPr id="68" name="Straight Connector 67"/>
            <p:cNvCxnSpPr/>
            <p:nvPr/>
          </p:nvCxnSpPr>
          <p:spPr>
            <a:xfrm>
              <a:off x="3429507" y="2031043"/>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flipV="1">
              <a:off x="3006266" y="2026482"/>
              <a:ext cx="865533" cy="45719"/>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1171019" y="1507514"/>
            <a:ext cx="7069697" cy="369332"/>
          </a:xfrm>
          <a:prstGeom prst="rect">
            <a:avLst/>
          </a:prstGeom>
          <a:noFill/>
        </p:spPr>
        <p:txBody>
          <a:bodyPr wrap="square" rtlCol="0">
            <a:spAutoFit/>
          </a:bodyPr>
          <a:lstStyle/>
          <a:p>
            <a:r>
              <a:rPr lang="en-US" dirty="0">
                <a:solidFill>
                  <a:schemeClr val="accent1"/>
                </a:solidFill>
                <a:latin typeface="BentonSans Light" panose="02000503000000020004" pitchFamily="2" charset="0"/>
              </a:rPr>
              <a:t>Content			Header			Footer</a:t>
            </a:r>
          </a:p>
        </p:txBody>
      </p:sp>
      <p:sp>
        <p:nvSpPr>
          <p:cNvPr id="56" name="TextBox 55"/>
          <p:cNvSpPr txBox="1"/>
          <p:nvPr/>
        </p:nvSpPr>
        <p:spPr>
          <a:xfrm>
            <a:off x="199376" y="2169915"/>
            <a:ext cx="4712079" cy="3471720"/>
          </a:xfrm>
          <a:prstGeom prst="rect">
            <a:avLst/>
          </a:prstGeom>
          <a:noFill/>
        </p:spPr>
        <p:txBody>
          <a:bodyPr wrap="square" rtlCol="0">
            <a:spAutoFit/>
          </a:bodyPr>
          <a:lstStyle/>
          <a:p>
            <a:r>
              <a:rPr lang="en-US" dirty="0">
                <a:solidFill>
                  <a:schemeClr val="accent1"/>
                </a:solidFill>
                <a:latin typeface="BentonSans Light" panose="02000503000000020004" pitchFamily="2" charset="0"/>
              </a:rPr>
              <a:t>Content</a:t>
            </a:r>
          </a:p>
          <a:p>
            <a:endParaRPr lang="en-US" dirty="0">
              <a:solidFill>
                <a:schemeClr val="accent1"/>
              </a:solidFill>
              <a:latin typeface="BentonSans Light" panose="02000503000000020004" pitchFamily="2" charset="0"/>
            </a:endParaRPr>
          </a:p>
          <a:p>
            <a:endParaRPr lang="en-US" dirty="0">
              <a:solidFill>
                <a:schemeClr val="accent1"/>
              </a:solidFill>
              <a:latin typeface="BentonSans Light" panose="02000503000000020004" pitchFamily="2" charset="0"/>
            </a:endParaRPr>
          </a:p>
          <a:p>
            <a:pPr>
              <a:lnSpc>
                <a:spcPct val="110000"/>
              </a:lnSpc>
            </a:pPr>
            <a:r>
              <a:rPr lang="en-US" dirty="0">
                <a:solidFill>
                  <a:schemeClr val="accent1"/>
                </a:solidFill>
                <a:latin typeface="BentonSans Light" panose="02000503000000020004" pitchFamily="2" charset="0"/>
              </a:rPr>
              <a:t>Pressed</a:t>
            </a:r>
          </a:p>
          <a:p>
            <a:pPr>
              <a:lnSpc>
                <a:spcPct val="110000"/>
              </a:lnSpc>
            </a:pPr>
            <a:endParaRPr lang="en-US" dirty="0">
              <a:solidFill>
                <a:schemeClr val="accent1"/>
              </a:solidFill>
              <a:latin typeface="BentonSans Light" panose="02000503000000020004" pitchFamily="2" charset="0"/>
            </a:endParaRPr>
          </a:p>
          <a:p>
            <a:pPr>
              <a:lnSpc>
                <a:spcPct val="110000"/>
              </a:lnSpc>
            </a:pPr>
            <a:r>
              <a:rPr lang="en-US" dirty="0">
                <a:solidFill>
                  <a:schemeClr val="accent1"/>
                </a:solidFill>
                <a:latin typeface="BentonSans Light" panose="02000503000000020004" pitchFamily="2" charset="0"/>
              </a:rPr>
              <a:t>Default Action</a:t>
            </a:r>
          </a:p>
          <a:p>
            <a:pPr>
              <a:lnSpc>
                <a:spcPct val="110000"/>
              </a:lnSpc>
            </a:pPr>
            <a:r>
              <a:rPr lang="en-US" dirty="0">
                <a:solidFill>
                  <a:schemeClr val="accent1"/>
                </a:solidFill>
                <a:latin typeface="BentonSans Light" panose="02000503000000020004" pitchFamily="2" charset="0"/>
              </a:rPr>
              <a:t>(First and most frequently used action in footer)</a:t>
            </a:r>
          </a:p>
          <a:p>
            <a:pPr>
              <a:lnSpc>
                <a:spcPct val="110000"/>
              </a:lnSpc>
            </a:pPr>
            <a:endParaRPr lang="en-US" dirty="0">
              <a:solidFill>
                <a:schemeClr val="accent1"/>
              </a:solidFill>
            </a:endParaRPr>
          </a:p>
          <a:p>
            <a:pPr>
              <a:lnSpc>
                <a:spcPct val="150000"/>
              </a:lnSpc>
            </a:pPr>
            <a:endParaRPr lang="en-US" dirty="0">
              <a:solidFill>
                <a:schemeClr val="accent1"/>
              </a:solidFill>
            </a:endParaRPr>
          </a:p>
          <a:p>
            <a:pPr>
              <a:lnSpc>
                <a:spcPct val="110000"/>
              </a:lnSpc>
            </a:pPr>
            <a:r>
              <a:rPr lang="en-US" dirty="0">
                <a:solidFill>
                  <a:schemeClr val="accent1"/>
                </a:solidFill>
                <a:latin typeface="BentonSans Light" panose="02000503000000020004" pitchFamily="2" charset="0"/>
              </a:rPr>
              <a:t>Approve / Reject</a:t>
            </a:r>
          </a:p>
        </p:txBody>
      </p:sp>
      <p:pic>
        <p:nvPicPr>
          <p:cNvPr id="51"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3657" y="4025633"/>
            <a:ext cx="626524" cy="74505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7302" y="5141952"/>
            <a:ext cx="626524" cy="74505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1944" y="5935768"/>
            <a:ext cx="626524" cy="745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4261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666666"/>
                </a:solidFill>
                <a:latin typeface="BentonSans Light" panose="02000503000000020004" pitchFamily="2" charset="0"/>
                <a:cs typeface="Arial"/>
              </a:rPr>
              <a:t>Checkbox</a:t>
            </a:r>
          </a:p>
        </p:txBody>
      </p:sp>
      <p:sp>
        <p:nvSpPr>
          <p:cNvPr id="3" name="Text Placeholder 2"/>
          <p:cNvSpPr>
            <a:spLocks noGrp="1"/>
          </p:cNvSpPr>
          <p:nvPr>
            <p:ph type="body" sz="quarter" idx="10"/>
          </p:nvPr>
        </p:nvSpPr>
        <p:spPr/>
        <p:txBody>
          <a:bodyPr/>
          <a:lstStyle/>
          <a:p>
            <a:r>
              <a:rPr lang="en-US" sz="1400" dirty="0">
                <a:solidFill>
                  <a:srgbClr val="006CA7"/>
                </a:solidFill>
                <a:latin typeface="BentonSans Light" panose="02000503000000020004" pitchFamily="2" charset="0"/>
              </a:rPr>
              <a:t>Enabled		Disabled</a:t>
            </a:r>
          </a:p>
        </p:txBody>
      </p:sp>
      <p:sp>
        <p:nvSpPr>
          <p:cNvPr id="6" name="Rounded Rectangle 5"/>
          <p:cNvSpPr/>
          <p:nvPr/>
        </p:nvSpPr>
        <p:spPr bwMode="gray">
          <a:xfrm>
            <a:off x="350102" y="2113330"/>
            <a:ext cx="171737"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r>
              <a:rPr lang="en-US" sz="1050" dirty="0">
                <a:solidFill>
                  <a:srgbClr val="007CC0"/>
                </a:solidFill>
                <a:latin typeface="SAP-icons"/>
              </a:rPr>
              <a:t></a:t>
            </a:r>
            <a:endParaRPr kumimoji="0" lang="en-US" sz="1050" b="0" i="0" u="none" strike="noStrike" kern="0" cap="none" spc="0" normalizeH="0" baseline="0" noProof="0" dirty="0">
              <a:ln>
                <a:noFill/>
              </a:ln>
              <a:solidFill>
                <a:srgbClr val="007CC0"/>
              </a:solidFill>
              <a:effectLst/>
              <a:uLnTx/>
              <a:uFillTx/>
              <a:ea typeface="Arial Unicode MS" pitchFamily="34" charset="-128"/>
              <a:cs typeface="Arial Unicode MS" pitchFamily="34" charset="-128"/>
            </a:endParaRPr>
          </a:p>
        </p:txBody>
      </p:sp>
      <p:sp>
        <p:nvSpPr>
          <p:cNvPr id="14" name="Rounded Rectangle 13"/>
          <p:cNvSpPr/>
          <p:nvPr/>
        </p:nvSpPr>
        <p:spPr bwMode="gray">
          <a:xfrm>
            <a:off x="2171154" y="2113330"/>
            <a:ext cx="171737" cy="171737"/>
          </a:xfrm>
          <a:prstGeom prst="roundRect">
            <a:avLst>
              <a:gd name="adj" fmla="val 4188"/>
            </a:avLst>
          </a:prstGeom>
          <a:solidFill>
            <a:schemeClr val="bg1"/>
          </a:solidFill>
          <a:ln w="19050" algn="ctr">
            <a:solidFill>
              <a:schemeClr val="bg1">
                <a:lumMod val="85000"/>
              </a:schemeClr>
            </a:solidFill>
            <a:miter lim="800000"/>
            <a:headEnd/>
            <a:tailEnd/>
          </a:ln>
        </p:spPr>
        <p:txBody>
          <a:bodyPr lIns="0" tIns="18000" rIns="0" bIns="0" rtlCol="0" anchor="ctr"/>
          <a:lstStyle/>
          <a:p>
            <a:pPr algn="ctr" fontAlgn="base">
              <a:spcBef>
                <a:spcPct val="50000"/>
              </a:spcBef>
              <a:spcAft>
                <a:spcPct val="0"/>
              </a:spcAft>
              <a:buClr>
                <a:srgbClr val="F0AB00"/>
              </a:buClr>
              <a:buSzPct val="80000"/>
            </a:pPr>
            <a:r>
              <a:rPr lang="en-US" sz="1050" dirty="0">
                <a:solidFill>
                  <a:srgbClr val="BFDEEF"/>
                </a:solidFill>
                <a:latin typeface="SAP-icons"/>
              </a:rPr>
              <a:t></a:t>
            </a:r>
            <a:endParaRPr kumimoji="0" lang="en-US" sz="1050" b="0" i="0" u="none" strike="noStrike" kern="0" cap="none" spc="0" normalizeH="0" baseline="0" noProof="0" dirty="0">
              <a:ln>
                <a:noFill/>
              </a:ln>
              <a:solidFill>
                <a:srgbClr val="BFDEEF"/>
              </a:solidFill>
              <a:effectLst/>
              <a:uLnTx/>
              <a:uFillTx/>
              <a:ea typeface="Arial Unicode MS" pitchFamily="34" charset="-128"/>
              <a:cs typeface="Arial Unicode MS" pitchFamily="34" charset="-128"/>
            </a:endParaRPr>
          </a:p>
        </p:txBody>
      </p:sp>
      <p:sp>
        <p:nvSpPr>
          <p:cNvPr id="16" name="Rectangle 343"/>
          <p:cNvSpPr>
            <a:spLocks noChangeArrowheads="1"/>
          </p:cNvSpPr>
          <p:nvPr/>
        </p:nvSpPr>
        <p:spPr bwMode="auto">
          <a:xfrm>
            <a:off x="668507" y="2122252"/>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333333"/>
                </a:solidFill>
                <a:effectLst/>
                <a:latin typeface="Arial" panose="020B0604020202020204" pitchFamily="34" charset="0"/>
                <a:ea typeface="Open Sans" panose="020B0606030504020204" pitchFamily="34" charset="0"/>
                <a:cs typeface="Arial" panose="020B0604020202020204" pitchFamily="34" charset="0"/>
              </a:rPr>
              <a:t>Option 1</a:t>
            </a:r>
            <a:endParaRPr kumimoji="0" lang="en-US" sz="4000" b="0" i="0" u="none" strike="noStrike" cap="none" normalizeH="0" baseline="0" dirty="0">
              <a:ln>
                <a:noFill/>
              </a:ln>
              <a:solidFill>
                <a:schemeClr val="tx1"/>
              </a:solidFill>
              <a:effectLst/>
              <a:latin typeface="Arial" panose="020B0604020202020204" pitchFamily="34" charset="0"/>
              <a:ea typeface="Open Sans" panose="020B0606030504020204" pitchFamily="34" charset="0"/>
              <a:cs typeface="Arial" panose="020B0604020202020204" pitchFamily="34" charset="0"/>
            </a:endParaRPr>
          </a:p>
        </p:txBody>
      </p:sp>
      <p:sp>
        <p:nvSpPr>
          <p:cNvPr id="17" name="Rectangle 343"/>
          <p:cNvSpPr>
            <a:spLocks noChangeArrowheads="1"/>
          </p:cNvSpPr>
          <p:nvPr/>
        </p:nvSpPr>
        <p:spPr bwMode="auto">
          <a:xfrm>
            <a:off x="668507" y="2560402"/>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333333"/>
                </a:solidFill>
                <a:effectLst/>
                <a:latin typeface="Arial" panose="020B0604020202020204" pitchFamily="34" charset="0"/>
                <a:ea typeface="Open Sans" panose="020B0606030504020204" pitchFamily="34" charset="0"/>
                <a:cs typeface="Arial" panose="020B0604020202020204" pitchFamily="34" charset="0"/>
              </a:rPr>
              <a:t>Option 2</a:t>
            </a:r>
            <a:endParaRPr kumimoji="0" lang="en-US" sz="4000" b="0" i="0" u="none" strike="noStrike" cap="none" normalizeH="0" baseline="0" dirty="0">
              <a:ln>
                <a:noFill/>
              </a:ln>
              <a:solidFill>
                <a:schemeClr val="tx1"/>
              </a:solidFill>
              <a:effectLst/>
              <a:latin typeface="Arial" panose="020B0604020202020204" pitchFamily="34" charset="0"/>
              <a:ea typeface="Open Sans" panose="020B0606030504020204" pitchFamily="34" charset="0"/>
              <a:cs typeface="Arial" panose="020B0604020202020204" pitchFamily="34" charset="0"/>
            </a:endParaRPr>
          </a:p>
        </p:txBody>
      </p:sp>
      <p:sp>
        <p:nvSpPr>
          <p:cNvPr id="19" name="Rectangle 343"/>
          <p:cNvSpPr>
            <a:spLocks noChangeArrowheads="1"/>
          </p:cNvSpPr>
          <p:nvPr/>
        </p:nvSpPr>
        <p:spPr bwMode="auto">
          <a:xfrm>
            <a:off x="2489559" y="2122252"/>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BFBFBF"/>
                </a:solidFill>
                <a:effectLst/>
                <a:latin typeface="Arial" panose="020B0604020202020204" pitchFamily="34" charset="0"/>
                <a:ea typeface="Open Sans" panose="020B0606030504020204" pitchFamily="34" charset="0"/>
                <a:cs typeface="Arial" panose="020B0604020202020204" pitchFamily="34" charset="0"/>
              </a:rPr>
              <a:t>Option 1</a:t>
            </a:r>
            <a:endParaRPr kumimoji="0" lang="en-US" sz="4000" b="0" i="0" u="none" strike="noStrike" cap="none" normalizeH="0" baseline="0" dirty="0">
              <a:ln>
                <a:noFill/>
              </a:ln>
              <a:solidFill>
                <a:srgbClr val="BFBFBF"/>
              </a:solidFill>
              <a:effectLst/>
              <a:latin typeface="Arial" panose="020B0604020202020204" pitchFamily="34" charset="0"/>
              <a:ea typeface="Open Sans" panose="020B0606030504020204" pitchFamily="34" charset="0"/>
              <a:cs typeface="Arial" panose="020B0604020202020204" pitchFamily="34" charset="0"/>
            </a:endParaRPr>
          </a:p>
        </p:txBody>
      </p:sp>
      <p:sp>
        <p:nvSpPr>
          <p:cNvPr id="20" name="Rectangle 343"/>
          <p:cNvSpPr>
            <a:spLocks noChangeArrowheads="1"/>
          </p:cNvSpPr>
          <p:nvPr/>
        </p:nvSpPr>
        <p:spPr bwMode="auto">
          <a:xfrm>
            <a:off x="2489559" y="2560402"/>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kumimoji="0" lang="en-US" sz="1000" b="0" i="0" u="none" strike="noStrike" cap="none" normalizeH="0" baseline="0" dirty="0">
                <a:ln>
                  <a:noFill/>
                </a:ln>
                <a:solidFill>
                  <a:srgbClr val="BFBFBF"/>
                </a:solidFill>
                <a:effectLst/>
                <a:latin typeface="Arial" panose="020B0604020202020204" pitchFamily="34" charset="0"/>
                <a:ea typeface="Open Sans" panose="020B0606030504020204" pitchFamily="34" charset="0"/>
                <a:cs typeface="Arial" panose="020B0604020202020204" pitchFamily="34" charset="0"/>
              </a:rPr>
              <a:t>Option 2</a:t>
            </a:r>
            <a:endParaRPr lang="en-US" sz="4000" dirty="0">
              <a:solidFill>
                <a:srgbClr val="BFBFBF"/>
              </a:solidFill>
              <a:latin typeface="Arial" panose="020B0604020202020204" pitchFamily="34" charset="0"/>
              <a:ea typeface="Open Sans" panose="020B0606030504020204" pitchFamily="34" charset="0"/>
              <a:cs typeface="Arial" panose="020B0604020202020204" pitchFamily="34" charset="0"/>
            </a:endParaRPr>
          </a:p>
        </p:txBody>
      </p:sp>
      <p:sp>
        <p:nvSpPr>
          <p:cNvPr id="66" name="Rounded Rectangle 65"/>
          <p:cNvSpPr/>
          <p:nvPr/>
        </p:nvSpPr>
        <p:spPr bwMode="gray">
          <a:xfrm>
            <a:off x="350102" y="2989630"/>
            <a:ext cx="171737"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kumimoji="0" lang="en-US" sz="1050" b="0" i="0" u="none" strike="noStrike" kern="0" cap="none" spc="0" normalizeH="0" baseline="0" noProof="0" dirty="0">
              <a:ln>
                <a:noFill/>
              </a:ln>
              <a:solidFill>
                <a:srgbClr val="007CC0"/>
              </a:solidFill>
              <a:effectLst/>
              <a:uLnTx/>
              <a:uFillTx/>
              <a:ea typeface="Arial Unicode MS" pitchFamily="34" charset="-128"/>
              <a:cs typeface="Arial Unicode MS" pitchFamily="34" charset="-128"/>
            </a:endParaRPr>
          </a:p>
        </p:txBody>
      </p:sp>
      <p:sp>
        <p:nvSpPr>
          <p:cNvPr id="67" name="Rounded Rectangle 66"/>
          <p:cNvSpPr/>
          <p:nvPr/>
        </p:nvSpPr>
        <p:spPr bwMode="gray">
          <a:xfrm>
            <a:off x="2171154" y="2989630"/>
            <a:ext cx="171737" cy="171737"/>
          </a:xfrm>
          <a:prstGeom prst="roundRect">
            <a:avLst>
              <a:gd name="adj" fmla="val 4188"/>
            </a:avLst>
          </a:prstGeom>
          <a:solidFill>
            <a:schemeClr val="bg1"/>
          </a:solidFill>
          <a:ln w="19050" algn="ctr">
            <a:solidFill>
              <a:schemeClr val="bg1">
                <a:lumMod val="85000"/>
              </a:schemeClr>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kumimoji="0" lang="en-US" sz="1050" b="0" i="0" u="none" strike="noStrike" kern="0" cap="none" spc="0" normalizeH="0" baseline="0" noProof="0" dirty="0">
              <a:ln>
                <a:noFill/>
              </a:ln>
              <a:solidFill>
                <a:srgbClr val="007CC0"/>
              </a:solidFill>
              <a:effectLst/>
              <a:uLnTx/>
              <a:uFillTx/>
              <a:ea typeface="Arial Unicode MS" pitchFamily="34" charset="-128"/>
              <a:cs typeface="Arial Unicode MS" pitchFamily="34" charset="-128"/>
            </a:endParaRPr>
          </a:p>
        </p:txBody>
      </p:sp>
      <p:sp>
        <p:nvSpPr>
          <p:cNvPr id="68" name="Rectangle 343"/>
          <p:cNvSpPr>
            <a:spLocks noChangeArrowheads="1"/>
          </p:cNvSpPr>
          <p:nvPr/>
        </p:nvSpPr>
        <p:spPr bwMode="auto">
          <a:xfrm>
            <a:off x="668507" y="2998552"/>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333333"/>
                </a:solidFill>
                <a:effectLst/>
                <a:latin typeface="Arial" panose="020B0604020202020204" pitchFamily="34" charset="0"/>
                <a:ea typeface="Open Sans" panose="020B0606030504020204" pitchFamily="34" charset="0"/>
                <a:cs typeface="Arial" panose="020B0604020202020204" pitchFamily="34" charset="0"/>
              </a:rPr>
              <a:t>Option 3</a:t>
            </a:r>
            <a:endParaRPr kumimoji="0" lang="en-US" sz="4000" b="0" i="0" u="none" strike="noStrike" cap="none" normalizeH="0" baseline="0" dirty="0">
              <a:ln>
                <a:noFill/>
              </a:ln>
              <a:solidFill>
                <a:schemeClr val="tx1"/>
              </a:solidFill>
              <a:effectLst/>
              <a:latin typeface="Arial" panose="020B0604020202020204" pitchFamily="34" charset="0"/>
              <a:ea typeface="Open Sans" panose="020B0606030504020204" pitchFamily="34" charset="0"/>
              <a:cs typeface="Arial" panose="020B0604020202020204" pitchFamily="34" charset="0"/>
            </a:endParaRPr>
          </a:p>
        </p:txBody>
      </p:sp>
      <p:sp>
        <p:nvSpPr>
          <p:cNvPr id="69" name="Rectangle 343"/>
          <p:cNvSpPr>
            <a:spLocks noChangeArrowheads="1"/>
          </p:cNvSpPr>
          <p:nvPr/>
        </p:nvSpPr>
        <p:spPr bwMode="auto">
          <a:xfrm>
            <a:off x="2489559" y="2998552"/>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kumimoji="0" lang="en-US" sz="1000" b="0" i="0" u="none" strike="noStrike" cap="none" normalizeH="0" baseline="0" dirty="0">
                <a:ln>
                  <a:noFill/>
                </a:ln>
                <a:solidFill>
                  <a:srgbClr val="BFBFBF"/>
                </a:solidFill>
                <a:effectLst/>
                <a:latin typeface="Arial" panose="020B0604020202020204" pitchFamily="34" charset="0"/>
                <a:ea typeface="Open Sans" panose="020B0606030504020204" pitchFamily="34" charset="0"/>
                <a:cs typeface="Arial" panose="020B0604020202020204" pitchFamily="34" charset="0"/>
              </a:rPr>
              <a:t>Option 3</a:t>
            </a:r>
            <a:endParaRPr lang="en-US" sz="4000" dirty="0">
              <a:solidFill>
                <a:srgbClr val="BFBFBF"/>
              </a:solidFill>
              <a:latin typeface="Arial" panose="020B0604020202020204" pitchFamily="34" charset="0"/>
              <a:ea typeface="Open Sans" panose="020B0606030504020204" pitchFamily="34" charset="0"/>
              <a:cs typeface="Arial" panose="020B0604020202020204" pitchFamily="34" charset="0"/>
            </a:endParaRPr>
          </a:p>
        </p:txBody>
      </p:sp>
      <p:sp>
        <p:nvSpPr>
          <p:cNvPr id="72" name="Rectangle 343"/>
          <p:cNvSpPr>
            <a:spLocks noChangeArrowheads="1"/>
          </p:cNvSpPr>
          <p:nvPr/>
        </p:nvSpPr>
        <p:spPr bwMode="auto">
          <a:xfrm>
            <a:off x="668507" y="3436701"/>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333333"/>
                </a:solidFill>
                <a:effectLst/>
                <a:latin typeface="Arial" panose="020B0604020202020204" pitchFamily="34" charset="0"/>
                <a:ea typeface="Open Sans" panose="020B0606030504020204" pitchFamily="34" charset="0"/>
                <a:cs typeface="Arial" panose="020B0604020202020204" pitchFamily="34" charset="0"/>
              </a:rPr>
              <a:t>Option 4</a:t>
            </a:r>
            <a:endParaRPr kumimoji="0" lang="en-US" sz="4000" b="0" i="0" u="none" strike="noStrike" cap="none" normalizeH="0" baseline="0" dirty="0">
              <a:ln>
                <a:noFill/>
              </a:ln>
              <a:solidFill>
                <a:schemeClr val="tx1"/>
              </a:solidFill>
              <a:effectLst/>
              <a:latin typeface="Arial" panose="020B0604020202020204" pitchFamily="34" charset="0"/>
              <a:ea typeface="Open Sans" panose="020B0606030504020204" pitchFamily="34" charset="0"/>
              <a:cs typeface="Arial" panose="020B0604020202020204" pitchFamily="34" charset="0"/>
            </a:endParaRPr>
          </a:p>
        </p:txBody>
      </p:sp>
      <p:sp>
        <p:nvSpPr>
          <p:cNvPr id="73" name="Rectangle 343"/>
          <p:cNvSpPr>
            <a:spLocks noChangeArrowheads="1"/>
          </p:cNvSpPr>
          <p:nvPr/>
        </p:nvSpPr>
        <p:spPr bwMode="auto">
          <a:xfrm>
            <a:off x="2489559" y="3436701"/>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kumimoji="0" lang="en-US" sz="1000" b="0" i="0" u="none" strike="noStrike" cap="none" normalizeH="0" baseline="0" dirty="0">
                <a:ln>
                  <a:noFill/>
                </a:ln>
                <a:solidFill>
                  <a:srgbClr val="BFBFBF"/>
                </a:solidFill>
                <a:effectLst/>
                <a:latin typeface="Arial" panose="020B0604020202020204" pitchFamily="34" charset="0"/>
                <a:ea typeface="Open Sans" panose="020B0606030504020204" pitchFamily="34" charset="0"/>
                <a:cs typeface="Arial" panose="020B0604020202020204" pitchFamily="34" charset="0"/>
              </a:rPr>
              <a:t>Option 4</a:t>
            </a:r>
            <a:endParaRPr lang="en-US" sz="4000" dirty="0">
              <a:solidFill>
                <a:srgbClr val="BFBFBF"/>
              </a:solidFill>
              <a:latin typeface="Arial" panose="020B0604020202020204" pitchFamily="34" charset="0"/>
              <a:ea typeface="Open Sans" panose="020B0606030504020204" pitchFamily="34" charset="0"/>
              <a:cs typeface="Arial" panose="020B0604020202020204" pitchFamily="34" charset="0"/>
            </a:endParaRPr>
          </a:p>
        </p:txBody>
      </p:sp>
      <p:sp>
        <p:nvSpPr>
          <p:cNvPr id="74" name="Rounded Rectangle 73"/>
          <p:cNvSpPr/>
          <p:nvPr/>
        </p:nvSpPr>
        <p:spPr bwMode="gray">
          <a:xfrm>
            <a:off x="350102" y="3865929"/>
            <a:ext cx="171737"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kumimoji="0" lang="en-US" sz="1050" b="0" i="0" u="none" strike="noStrike" kern="0" cap="none" spc="0" normalizeH="0" baseline="0" noProof="0" dirty="0">
              <a:ln>
                <a:noFill/>
              </a:ln>
              <a:solidFill>
                <a:srgbClr val="007CC0"/>
              </a:solidFill>
              <a:effectLst/>
              <a:uLnTx/>
              <a:uFillTx/>
              <a:ea typeface="Arial Unicode MS" pitchFamily="34" charset="-128"/>
              <a:cs typeface="Arial Unicode MS" pitchFamily="34" charset="-128"/>
            </a:endParaRPr>
          </a:p>
        </p:txBody>
      </p:sp>
      <p:sp>
        <p:nvSpPr>
          <p:cNvPr id="75" name="Rounded Rectangle 74"/>
          <p:cNvSpPr/>
          <p:nvPr/>
        </p:nvSpPr>
        <p:spPr bwMode="gray">
          <a:xfrm>
            <a:off x="2171154" y="3865929"/>
            <a:ext cx="171737" cy="171737"/>
          </a:xfrm>
          <a:prstGeom prst="roundRect">
            <a:avLst>
              <a:gd name="adj" fmla="val 4188"/>
            </a:avLst>
          </a:prstGeom>
          <a:solidFill>
            <a:schemeClr val="bg1"/>
          </a:solidFill>
          <a:ln w="19050" algn="ctr">
            <a:solidFill>
              <a:schemeClr val="bg1">
                <a:lumMod val="85000"/>
              </a:schemeClr>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kumimoji="0" lang="en-US" sz="1050" b="0" i="0" u="none" strike="noStrike" kern="0" cap="none" spc="0" normalizeH="0" baseline="0" noProof="0" dirty="0">
              <a:ln>
                <a:noFill/>
              </a:ln>
              <a:solidFill>
                <a:srgbClr val="007CC0"/>
              </a:solidFill>
              <a:effectLst/>
              <a:uLnTx/>
              <a:uFillTx/>
              <a:ea typeface="Arial Unicode MS" pitchFamily="34" charset="-128"/>
              <a:cs typeface="Arial Unicode MS" pitchFamily="34" charset="-128"/>
            </a:endParaRPr>
          </a:p>
        </p:txBody>
      </p:sp>
      <p:sp>
        <p:nvSpPr>
          <p:cNvPr id="76" name="Rectangle 343"/>
          <p:cNvSpPr>
            <a:spLocks noChangeArrowheads="1"/>
          </p:cNvSpPr>
          <p:nvPr/>
        </p:nvSpPr>
        <p:spPr bwMode="auto">
          <a:xfrm>
            <a:off x="668507" y="3874851"/>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333333"/>
                </a:solidFill>
                <a:effectLst/>
                <a:latin typeface="Arial" panose="020B0604020202020204" pitchFamily="34" charset="0"/>
                <a:ea typeface="Open Sans" panose="020B0606030504020204" pitchFamily="34" charset="0"/>
                <a:cs typeface="Arial" panose="020B0604020202020204" pitchFamily="34" charset="0"/>
              </a:rPr>
              <a:t>Option 5</a:t>
            </a:r>
            <a:endParaRPr kumimoji="0" lang="en-US" sz="4000" b="0" i="0" u="none" strike="noStrike" cap="none" normalizeH="0" baseline="0" dirty="0">
              <a:ln>
                <a:noFill/>
              </a:ln>
              <a:solidFill>
                <a:schemeClr val="tx1"/>
              </a:solidFill>
              <a:effectLst/>
              <a:latin typeface="Arial" panose="020B0604020202020204" pitchFamily="34" charset="0"/>
              <a:ea typeface="Open Sans" panose="020B0606030504020204" pitchFamily="34" charset="0"/>
              <a:cs typeface="Arial" panose="020B0604020202020204" pitchFamily="34" charset="0"/>
            </a:endParaRPr>
          </a:p>
        </p:txBody>
      </p:sp>
      <p:sp>
        <p:nvSpPr>
          <p:cNvPr id="77" name="Rectangle 343"/>
          <p:cNvSpPr>
            <a:spLocks noChangeArrowheads="1"/>
          </p:cNvSpPr>
          <p:nvPr/>
        </p:nvSpPr>
        <p:spPr bwMode="auto">
          <a:xfrm>
            <a:off x="2489559" y="3874851"/>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kumimoji="0" lang="en-US" sz="1000" b="0" i="0" u="none" strike="noStrike" cap="none" normalizeH="0" baseline="0" dirty="0">
                <a:ln>
                  <a:noFill/>
                </a:ln>
                <a:solidFill>
                  <a:srgbClr val="BFBFBF"/>
                </a:solidFill>
                <a:effectLst/>
                <a:latin typeface="Arial" panose="020B0604020202020204" pitchFamily="34" charset="0"/>
                <a:ea typeface="Open Sans" panose="020B0606030504020204" pitchFamily="34" charset="0"/>
                <a:cs typeface="Arial" panose="020B0604020202020204" pitchFamily="34" charset="0"/>
              </a:rPr>
              <a:t>Option 5</a:t>
            </a:r>
            <a:endParaRPr lang="en-US" sz="4000" dirty="0">
              <a:solidFill>
                <a:srgbClr val="BFBFBF"/>
              </a:solidFill>
              <a:latin typeface="Arial" panose="020B0604020202020204" pitchFamily="34" charset="0"/>
              <a:ea typeface="Open Sans" panose="020B0606030504020204" pitchFamily="34" charset="0"/>
              <a:cs typeface="Arial" panose="020B0604020202020204" pitchFamily="34" charset="0"/>
            </a:endParaRPr>
          </a:p>
        </p:txBody>
      </p:sp>
      <p:sp>
        <p:nvSpPr>
          <p:cNvPr id="80" name="Rounded Rectangle 79"/>
          <p:cNvSpPr/>
          <p:nvPr/>
        </p:nvSpPr>
        <p:spPr bwMode="gray">
          <a:xfrm>
            <a:off x="350102" y="2553314"/>
            <a:ext cx="171737"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r>
              <a:rPr lang="en-US" sz="1050" dirty="0">
                <a:solidFill>
                  <a:srgbClr val="007CC0"/>
                </a:solidFill>
                <a:latin typeface="SAP-icons"/>
              </a:rPr>
              <a:t></a:t>
            </a:r>
            <a:endParaRPr kumimoji="0" lang="en-US" sz="1050" b="0" i="0" u="none" strike="noStrike" kern="0" cap="none" spc="0" normalizeH="0" baseline="0" noProof="0" dirty="0">
              <a:ln>
                <a:noFill/>
              </a:ln>
              <a:solidFill>
                <a:srgbClr val="007CC0"/>
              </a:solidFill>
              <a:effectLst/>
              <a:uLnTx/>
              <a:uFillTx/>
              <a:ea typeface="Arial Unicode MS" pitchFamily="34" charset="-128"/>
              <a:cs typeface="Arial Unicode MS" pitchFamily="34" charset="-128"/>
            </a:endParaRPr>
          </a:p>
        </p:txBody>
      </p:sp>
      <p:sp>
        <p:nvSpPr>
          <p:cNvPr id="81" name="Rounded Rectangle 80"/>
          <p:cNvSpPr/>
          <p:nvPr/>
        </p:nvSpPr>
        <p:spPr bwMode="gray">
          <a:xfrm>
            <a:off x="2171154" y="2553314"/>
            <a:ext cx="171737" cy="171737"/>
          </a:xfrm>
          <a:prstGeom prst="roundRect">
            <a:avLst>
              <a:gd name="adj" fmla="val 4188"/>
            </a:avLst>
          </a:prstGeom>
          <a:solidFill>
            <a:schemeClr val="bg1"/>
          </a:solidFill>
          <a:ln w="19050" algn="ctr">
            <a:solidFill>
              <a:schemeClr val="bg1">
                <a:lumMod val="85000"/>
              </a:schemeClr>
            </a:solidFill>
            <a:miter lim="800000"/>
            <a:headEnd/>
            <a:tailEnd/>
          </a:ln>
        </p:spPr>
        <p:txBody>
          <a:bodyPr lIns="0" tIns="18000" rIns="0" bIns="0" rtlCol="0" anchor="ctr"/>
          <a:lstStyle/>
          <a:p>
            <a:pPr algn="ctr" fontAlgn="base">
              <a:spcBef>
                <a:spcPct val="50000"/>
              </a:spcBef>
              <a:spcAft>
                <a:spcPct val="0"/>
              </a:spcAft>
              <a:buClr>
                <a:srgbClr val="F0AB00"/>
              </a:buClr>
              <a:buSzPct val="80000"/>
            </a:pPr>
            <a:r>
              <a:rPr lang="en-US" sz="1050" dirty="0">
                <a:solidFill>
                  <a:srgbClr val="BFDEEF"/>
                </a:solidFill>
                <a:latin typeface="SAP-icons"/>
              </a:rPr>
              <a:t></a:t>
            </a:r>
            <a:endParaRPr kumimoji="0" lang="en-US" sz="1050" b="0" i="0" u="none" strike="noStrike" kern="0" cap="none" spc="0" normalizeH="0" baseline="0" noProof="0" dirty="0">
              <a:ln>
                <a:noFill/>
              </a:ln>
              <a:solidFill>
                <a:srgbClr val="BFDEEF"/>
              </a:solidFill>
              <a:effectLst/>
              <a:uLnTx/>
              <a:uFillTx/>
              <a:ea typeface="Arial Unicode MS" pitchFamily="34" charset="-128"/>
              <a:cs typeface="Arial Unicode MS" pitchFamily="34" charset="-128"/>
            </a:endParaRPr>
          </a:p>
        </p:txBody>
      </p:sp>
      <p:sp>
        <p:nvSpPr>
          <p:cNvPr id="86" name="Rounded Rectangle 85"/>
          <p:cNvSpPr/>
          <p:nvPr/>
        </p:nvSpPr>
        <p:spPr bwMode="gray">
          <a:xfrm>
            <a:off x="350102" y="3427779"/>
            <a:ext cx="171737"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r>
              <a:rPr lang="en-US" sz="1050" dirty="0">
                <a:solidFill>
                  <a:srgbClr val="007CC0"/>
                </a:solidFill>
                <a:latin typeface="SAP-icons"/>
              </a:rPr>
              <a:t></a:t>
            </a:r>
            <a:endParaRPr kumimoji="0" lang="en-US" sz="1050" b="0" i="0" u="none" strike="noStrike" kern="0" cap="none" spc="0" normalizeH="0" baseline="0" noProof="0" dirty="0">
              <a:ln>
                <a:noFill/>
              </a:ln>
              <a:solidFill>
                <a:srgbClr val="007CC0"/>
              </a:solidFill>
              <a:effectLst/>
              <a:uLnTx/>
              <a:uFillTx/>
              <a:ea typeface="Arial Unicode MS" pitchFamily="34" charset="-128"/>
              <a:cs typeface="Arial Unicode MS" pitchFamily="34" charset="-128"/>
            </a:endParaRPr>
          </a:p>
        </p:txBody>
      </p:sp>
      <p:sp>
        <p:nvSpPr>
          <p:cNvPr id="87" name="Rounded Rectangle 86"/>
          <p:cNvSpPr/>
          <p:nvPr/>
        </p:nvSpPr>
        <p:spPr bwMode="gray">
          <a:xfrm>
            <a:off x="2171154" y="3427779"/>
            <a:ext cx="171737" cy="171737"/>
          </a:xfrm>
          <a:prstGeom prst="roundRect">
            <a:avLst>
              <a:gd name="adj" fmla="val 4188"/>
            </a:avLst>
          </a:prstGeom>
          <a:solidFill>
            <a:schemeClr val="bg1"/>
          </a:solidFill>
          <a:ln w="19050" algn="ctr">
            <a:solidFill>
              <a:schemeClr val="bg1">
                <a:lumMod val="85000"/>
              </a:schemeClr>
            </a:solidFill>
            <a:miter lim="800000"/>
            <a:headEnd/>
            <a:tailEnd/>
          </a:ln>
        </p:spPr>
        <p:txBody>
          <a:bodyPr lIns="0" tIns="18000" rIns="0" bIns="0" rtlCol="0" anchor="ctr"/>
          <a:lstStyle/>
          <a:p>
            <a:pPr algn="ctr" fontAlgn="base">
              <a:spcBef>
                <a:spcPct val="50000"/>
              </a:spcBef>
              <a:spcAft>
                <a:spcPct val="0"/>
              </a:spcAft>
              <a:buClr>
                <a:srgbClr val="F0AB00"/>
              </a:buClr>
              <a:buSzPct val="80000"/>
            </a:pPr>
            <a:r>
              <a:rPr lang="en-US" sz="1050" dirty="0">
                <a:solidFill>
                  <a:srgbClr val="BFDEEF"/>
                </a:solidFill>
                <a:latin typeface="SAP-icons"/>
              </a:rPr>
              <a:t></a:t>
            </a:r>
            <a:endParaRPr kumimoji="0" lang="en-US" sz="1050" b="0" i="0" u="none" strike="noStrike" kern="0" cap="none" spc="0" normalizeH="0" baseline="0" noProof="0" dirty="0">
              <a:ln>
                <a:noFill/>
              </a:ln>
              <a:solidFill>
                <a:srgbClr val="BFDEEF"/>
              </a:solidFill>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6206898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a:solidFill>
                  <a:srgbClr val="666666"/>
                </a:solidFill>
                <a:latin typeface="BentonSans Light" panose="02000503000000020004" pitchFamily="2" charset="0"/>
                <a:ea typeface="Arial Unicode MS" pitchFamily="34" charset="-128"/>
                <a:cs typeface="Arial"/>
              </a:rPr>
              <a:t>Dialog</a:t>
            </a:r>
            <a:endParaRPr lang="en-US" dirty="0">
              <a:solidFill>
                <a:srgbClr val="666666"/>
              </a:solidFill>
              <a:latin typeface="BentonSans Light" panose="02000503000000020004" pitchFamily="2" charset="0"/>
              <a:cs typeface="Arial"/>
            </a:endParaRPr>
          </a:p>
        </p:txBody>
      </p:sp>
      <p:grpSp>
        <p:nvGrpSpPr>
          <p:cNvPr id="18" name="Group 17"/>
          <p:cNvGrpSpPr/>
          <p:nvPr/>
        </p:nvGrpSpPr>
        <p:grpSpPr>
          <a:xfrm>
            <a:off x="3343285" y="1787036"/>
            <a:ext cx="2490788" cy="2172873"/>
            <a:chOff x="347523" y="2444847"/>
            <a:chExt cx="2490788" cy="2172873"/>
          </a:xfrm>
        </p:grpSpPr>
        <p:sp>
          <p:nvSpPr>
            <p:cNvPr id="8" name="Rectangle 7"/>
            <p:cNvSpPr/>
            <p:nvPr/>
          </p:nvSpPr>
          <p:spPr bwMode="gray">
            <a:xfrm>
              <a:off x="347523" y="2444847"/>
              <a:ext cx="2490787" cy="2172873"/>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Quick Entry</a:t>
              </a:r>
            </a:p>
          </p:txBody>
        </p:sp>
        <p:sp>
          <p:nvSpPr>
            <p:cNvPr id="9" name="Rectangle 8"/>
            <p:cNvSpPr/>
            <p:nvPr/>
          </p:nvSpPr>
          <p:spPr bwMode="gray">
            <a:xfrm>
              <a:off x="347523" y="2873472"/>
              <a:ext cx="2490787" cy="1744248"/>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endParaRPr kumimoji="0" lang="en-US" sz="1200" b="0" i="0" u="none" strike="noStrike" kern="0" cap="none" spc="0" normalizeH="0" baseline="0" noProof="0" dirty="0">
                <a:ln>
                  <a:noFill/>
                </a:ln>
                <a:solidFill>
                  <a:srgbClr val="666666"/>
                </a:solidFill>
                <a:effectLst/>
                <a:uLnTx/>
                <a:uFillTx/>
                <a:latin typeface="Arial" panose="020B0604020202020204" pitchFamily="34" charset="0"/>
                <a:ea typeface="Open Sans" pitchFamily="34" charset="0"/>
                <a:cs typeface="Arial" panose="020B0604020202020204" pitchFamily="34" charset="0"/>
              </a:endParaRPr>
            </a:p>
          </p:txBody>
        </p:sp>
        <p:grpSp>
          <p:nvGrpSpPr>
            <p:cNvPr id="17" name="Group 16"/>
            <p:cNvGrpSpPr/>
            <p:nvPr/>
          </p:nvGrpSpPr>
          <p:grpSpPr>
            <a:xfrm>
              <a:off x="347523" y="4193857"/>
              <a:ext cx="2490788" cy="423863"/>
              <a:chOff x="347523" y="4798369"/>
              <a:chExt cx="2490788" cy="423863"/>
            </a:xfrm>
          </p:grpSpPr>
          <p:sp>
            <p:nvSpPr>
              <p:cNvPr id="10" name="Rectangle 9"/>
              <p:cNvSpPr/>
              <p:nvPr/>
            </p:nvSpPr>
            <p:spPr>
              <a:xfrm>
                <a:off x="347523" y="4798369"/>
                <a:ext cx="2490788"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 name="Rectangle 10"/>
              <p:cNvSpPr/>
              <p:nvPr/>
            </p:nvSpPr>
            <p:spPr>
              <a:xfrm>
                <a:off x="347523" y="4868139"/>
                <a:ext cx="1246560"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OK</a:t>
                </a:r>
                <a:endParaRPr lang="en-US" sz="1000" dirty="0">
                  <a:latin typeface="Arial" panose="020B0604020202020204" pitchFamily="34" charset="0"/>
                  <a:ea typeface="Open Sans" pitchFamily="34" charset="0"/>
                  <a:cs typeface="Arial" panose="020B0604020202020204" pitchFamily="34" charset="0"/>
                </a:endParaRPr>
              </a:p>
            </p:txBody>
          </p:sp>
          <p:sp>
            <p:nvSpPr>
              <p:cNvPr id="12" name="Rectangle 11"/>
              <p:cNvSpPr/>
              <p:nvPr/>
            </p:nvSpPr>
            <p:spPr>
              <a:xfrm>
                <a:off x="1594083" y="4868139"/>
                <a:ext cx="1244227"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Cancel</a:t>
                </a:r>
                <a:endParaRPr lang="en-US" sz="1000" dirty="0">
                  <a:latin typeface="Arial" panose="020B0604020202020204" pitchFamily="34" charset="0"/>
                  <a:ea typeface="Open Sans" pitchFamily="34" charset="0"/>
                  <a:cs typeface="Arial" panose="020B0604020202020204" pitchFamily="34" charset="0"/>
                </a:endParaRPr>
              </a:p>
            </p:txBody>
          </p:sp>
          <p:cxnSp>
            <p:nvCxnSpPr>
              <p:cNvPr id="13" name="Straight Connector 12"/>
              <p:cNvCxnSpPr>
                <a:stCxn id="10" idx="0"/>
                <a:endCxn id="10" idx="2"/>
              </p:cNvCxnSpPr>
              <p:nvPr/>
            </p:nvCxnSpPr>
            <p:spPr>
              <a:xfrm>
                <a:off x="1592917" y="4798369"/>
                <a:ext cx="0" cy="4238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a:off x="467546" y="3046959"/>
              <a:ext cx="2250747" cy="230832"/>
            </a:xfrm>
            <a:prstGeom prst="rect">
              <a:avLst/>
            </a:prstGeom>
          </p:spPr>
          <p:txBody>
            <a:bodyPr wrap="square">
              <a:spAutoFit/>
            </a:bodyPr>
            <a:lstStyle/>
            <a:p>
              <a:r>
                <a:rPr lang="en-US" sz="900" dirty="0">
                  <a:latin typeface="Arial" panose="020B0604020202020204" pitchFamily="34" charset="0"/>
                  <a:ea typeface="Open Sans Semibold" pitchFamily="34" charset="0"/>
                  <a:cs typeface="Arial" panose="020B0604020202020204" pitchFamily="34" charset="0"/>
                </a:rPr>
                <a:t>Lorem ipsum dolor sit amet?</a:t>
              </a:r>
            </a:p>
          </p:txBody>
        </p:sp>
        <p:sp>
          <p:nvSpPr>
            <p:cNvPr id="16" name="Rectangle 364"/>
            <p:cNvSpPr>
              <a:spLocks noChangeArrowheads="1"/>
            </p:cNvSpPr>
            <p:nvPr/>
          </p:nvSpPr>
          <p:spPr bwMode="auto">
            <a:xfrm>
              <a:off x="467544" y="3329304"/>
              <a:ext cx="2250746" cy="718548"/>
            </a:xfrm>
            <a:prstGeom prst="rect">
              <a:avLst/>
            </a:prstGeom>
            <a:solidFill>
              <a:srgbClr val="FFFFFF"/>
            </a:solidFill>
            <a:ln w="9525">
              <a:solidFill>
                <a:schemeClr val="bg1">
                  <a:lumMod val="75000"/>
                </a:schemeClr>
              </a:solidFill>
              <a:miter lim="800000"/>
              <a:headEnd/>
              <a:tailEnd/>
            </a:ln>
          </p:spPr>
          <p:txBody>
            <a:bodyPr vert="horz" wrap="square" lIns="91440" tIns="45720" rIns="91440" bIns="45720" numCol="1" anchor="t" anchorCtr="0" compatLnSpc="1">
              <a:prstTxWarp prst="textNoShape">
                <a:avLst/>
              </a:prstTxWarp>
            </a:bodyPr>
            <a:lstStyle/>
            <a:p>
              <a:r>
                <a:rPr lang="en-US" sz="900" dirty="0">
                  <a:solidFill>
                    <a:srgbClr val="707070"/>
                  </a:solidFill>
                  <a:latin typeface="Arial" panose="020B0604020202020204" pitchFamily="34" charset="0"/>
                  <a:ea typeface="Open Sans" pitchFamily="34" charset="0"/>
                  <a:cs typeface="Arial" panose="020B0604020202020204" pitchFamily="34" charset="0"/>
                </a:rPr>
                <a:t>Add note</a:t>
              </a:r>
            </a:p>
          </p:txBody>
        </p:sp>
      </p:grpSp>
      <p:grpSp>
        <p:nvGrpSpPr>
          <p:cNvPr id="40" name="Group 39"/>
          <p:cNvGrpSpPr/>
          <p:nvPr/>
        </p:nvGrpSpPr>
        <p:grpSpPr>
          <a:xfrm>
            <a:off x="340650" y="1787036"/>
            <a:ext cx="2490788" cy="2172873"/>
            <a:chOff x="3455108" y="2444847"/>
            <a:chExt cx="2490788" cy="2172873"/>
          </a:xfrm>
        </p:grpSpPr>
        <p:grpSp>
          <p:nvGrpSpPr>
            <p:cNvPr id="29" name="Group 28"/>
            <p:cNvGrpSpPr/>
            <p:nvPr/>
          </p:nvGrpSpPr>
          <p:grpSpPr>
            <a:xfrm>
              <a:off x="3455108" y="2444847"/>
              <a:ext cx="2490788" cy="2172873"/>
              <a:chOff x="347523" y="2444847"/>
              <a:chExt cx="2490788" cy="2172873"/>
            </a:xfrm>
          </p:grpSpPr>
          <p:sp>
            <p:nvSpPr>
              <p:cNvPr id="30" name="Rectangle 29"/>
              <p:cNvSpPr/>
              <p:nvPr/>
            </p:nvSpPr>
            <p:spPr bwMode="gray">
              <a:xfrm>
                <a:off x="347523" y="2444847"/>
                <a:ext cx="2490787" cy="2172873"/>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Lorem ipsum</a:t>
                </a:r>
              </a:p>
            </p:txBody>
          </p:sp>
          <p:sp>
            <p:nvSpPr>
              <p:cNvPr id="31" name="Rectangle 30"/>
              <p:cNvSpPr/>
              <p:nvPr/>
            </p:nvSpPr>
            <p:spPr bwMode="gray">
              <a:xfrm>
                <a:off x="347523" y="2873472"/>
                <a:ext cx="2490787" cy="1744248"/>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endParaRPr kumimoji="0" lang="en-US" sz="1200" b="0" i="0" u="none" strike="noStrike" kern="0" cap="none" spc="0" normalizeH="0" baseline="0" noProof="0" dirty="0">
                  <a:ln>
                    <a:noFill/>
                  </a:ln>
                  <a:solidFill>
                    <a:srgbClr val="666666"/>
                  </a:solidFill>
                  <a:effectLst/>
                  <a:uLnTx/>
                  <a:uFillTx/>
                  <a:latin typeface="Arial" panose="020B0604020202020204" pitchFamily="34" charset="0"/>
                  <a:ea typeface="Open Sans" pitchFamily="34" charset="0"/>
                  <a:cs typeface="Arial" panose="020B0604020202020204" pitchFamily="34" charset="0"/>
                </a:endParaRPr>
              </a:p>
            </p:txBody>
          </p:sp>
          <p:grpSp>
            <p:nvGrpSpPr>
              <p:cNvPr id="32" name="Group 31"/>
              <p:cNvGrpSpPr/>
              <p:nvPr/>
            </p:nvGrpSpPr>
            <p:grpSpPr>
              <a:xfrm>
                <a:off x="347523" y="4193857"/>
                <a:ext cx="2490788" cy="423863"/>
                <a:chOff x="347523" y="4798369"/>
                <a:chExt cx="2490788" cy="423863"/>
              </a:xfrm>
            </p:grpSpPr>
            <p:sp>
              <p:nvSpPr>
                <p:cNvPr id="35" name="Rectangle 34"/>
                <p:cNvSpPr/>
                <p:nvPr/>
              </p:nvSpPr>
              <p:spPr>
                <a:xfrm>
                  <a:off x="347523" y="4798369"/>
                  <a:ext cx="2490788"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6" name="Rectangle 35"/>
                <p:cNvSpPr/>
                <p:nvPr/>
              </p:nvSpPr>
              <p:spPr>
                <a:xfrm>
                  <a:off x="347523" y="4868139"/>
                  <a:ext cx="1246560"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Dolor</a:t>
                  </a:r>
                  <a:endParaRPr lang="en-US" sz="1000" dirty="0">
                    <a:latin typeface="Arial" panose="020B0604020202020204" pitchFamily="34" charset="0"/>
                    <a:ea typeface="Open Sans" pitchFamily="34" charset="0"/>
                    <a:cs typeface="Arial" panose="020B0604020202020204" pitchFamily="34" charset="0"/>
                  </a:endParaRPr>
                </a:p>
              </p:txBody>
            </p:sp>
            <p:sp>
              <p:nvSpPr>
                <p:cNvPr id="37" name="Rectangle 36"/>
                <p:cNvSpPr/>
                <p:nvPr/>
              </p:nvSpPr>
              <p:spPr>
                <a:xfrm>
                  <a:off x="1594083" y="4868139"/>
                  <a:ext cx="1244227"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Sit</a:t>
                  </a:r>
                  <a:endParaRPr lang="en-US" sz="1000" dirty="0">
                    <a:latin typeface="Arial" panose="020B0604020202020204" pitchFamily="34" charset="0"/>
                    <a:ea typeface="Open Sans" pitchFamily="34" charset="0"/>
                    <a:cs typeface="Arial" panose="020B0604020202020204" pitchFamily="34" charset="0"/>
                  </a:endParaRPr>
                </a:p>
              </p:txBody>
            </p:sp>
            <p:cxnSp>
              <p:nvCxnSpPr>
                <p:cNvPr id="38" name="Straight Connector 37"/>
                <p:cNvCxnSpPr>
                  <a:stCxn id="35" idx="0"/>
                  <a:endCxn id="35" idx="2"/>
                </p:cNvCxnSpPr>
                <p:nvPr/>
              </p:nvCxnSpPr>
              <p:spPr>
                <a:xfrm>
                  <a:off x="1592917" y="4798369"/>
                  <a:ext cx="0" cy="4238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9" name="Rectangle 38"/>
            <p:cNvSpPr/>
            <p:nvPr/>
          </p:nvSpPr>
          <p:spPr bwMode="gray">
            <a:xfrm>
              <a:off x="3657600" y="3046960"/>
              <a:ext cx="2085804" cy="97341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a:ln>
                    <a:noFill/>
                  </a:ln>
                  <a:solidFill>
                    <a:schemeClr val="bg1">
                      <a:lumMod val="95000"/>
                    </a:schemeClr>
                  </a:solidFill>
                  <a:effectLst/>
                  <a:uLnTx/>
                  <a:uFillTx/>
                  <a:latin typeface="Arial" panose="020B0604020202020204" pitchFamily="34" charset="0"/>
                  <a:ea typeface="Arial Unicode MS" pitchFamily="34" charset="-128"/>
                  <a:cs typeface="Arial" panose="020B0604020202020204" pitchFamily="34" charset="0"/>
                </a:rPr>
                <a:t>Container can be filled with any content </a:t>
              </a:r>
            </a:p>
          </p:txBody>
        </p:sp>
      </p:grpSp>
      <p:grpSp>
        <p:nvGrpSpPr>
          <p:cNvPr id="43" name="Group 42"/>
          <p:cNvGrpSpPr/>
          <p:nvPr/>
        </p:nvGrpSpPr>
        <p:grpSpPr>
          <a:xfrm>
            <a:off x="6402871" y="1831564"/>
            <a:ext cx="2490788" cy="2172873"/>
            <a:chOff x="347523" y="2444847"/>
            <a:chExt cx="2490788" cy="2172873"/>
          </a:xfrm>
        </p:grpSpPr>
        <p:sp>
          <p:nvSpPr>
            <p:cNvPr id="44" name="Rectangle 43"/>
            <p:cNvSpPr/>
            <p:nvPr/>
          </p:nvSpPr>
          <p:spPr bwMode="gray">
            <a:xfrm>
              <a:off x="347523" y="2444847"/>
              <a:ext cx="2490787" cy="2172873"/>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Alert</a:t>
              </a:r>
            </a:p>
          </p:txBody>
        </p:sp>
        <p:sp>
          <p:nvSpPr>
            <p:cNvPr id="45" name="Rectangle 44"/>
            <p:cNvSpPr/>
            <p:nvPr/>
          </p:nvSpPr>
          <p:spPr bwMode="gray">
            <a:xfrm>
              <a:off x="347523" y="2873472"/>
              <a:ext cx="2490787" cy="1744248"/>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endParaRPr kumimoji="0" lang="en-US" sz="1200" b="0" i="0" u="none" strike="noStrike" kern="0" cap="none" spc="0" normalizeH="0" baseline="0" noProof="0" dirty="0">
                <a:ln>
                  <a:noFill/>
                </a:ln>
                <a:solidFill>
                  <a:srgbClr val="666666"/>
                </a:solidFill>
                <a:effectLst/>
                <a:uLnTx/>
                <a:uFillTx/>
                <a:latin typeface="Arial" panose="020B0604020202020204" pitchFamily="34" charset="0"/>
                <a:ea typeface="Open Sans" pitchFamily="34" charset="0"/>
                <a:cs typeface="Arial" panose="020B0604020202020204" pitchFamily="34" charset="0"/>
              </a:endParaRPr>
            </a:p>
          </p:txBody>
        </p:sp>
        <p:grpSp>
          <p:nvGrpSpPr>
            <p:cNvPr id="46" name="Group 45"/>
            <p:cNvGrpSpPr/>
            <p:nvPr/>
          </p:nvGrpSpPr>
          <p:grpSpPr>
            <a:xfrm>
              <a:off x="347523" y="4193857"/>
              <a:ext cx="2490788" cy="423863"/>
              <a:chOff x="347523" y="4798369"/>
              <a:chExt cx="2490788" cy="423863"/>
            </a:xfrm>
          </p:grpSpPr>
          <p:sp>
            <p:nvSpPr>
              <p:cNvPr id="49" name="Rectangle 48"/>
              <p:cNvSpPr/>
              <p:nvPr/>
            </p:nvSpPr>
            <p:spPr>
              <a:xfrm>
                <a:off x="347523" y="4798369"/>
                <a:ext cx="2490788"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Rectangle 49"/>
              <p:cNvSpPr/>
              <p:nvPr/>
            </p:nvSpPr>
            <p:spPr>
              <a:xfrm>
                <a:off x="347523" y="4868139"/>
                <a:ext cx="1246560"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OK</a:t>
                </a:r>
                <a:endParaRPr lang="en-US" sz="1000" dirty="0">
                  <a:latin typeface="Arial" panose="020B0604020202020204" pitchFamily="34" charset="0"/>
                  <a:ea typeface="Open Sans" pitchFamily="34" charset="0"/>
                  <a:cs typeface="Arial" panose="020B0604020202020204" pitchFamily="34" charset="0"/>
                </a:endParaRPr>
              </a:p>
            </p:txBody>
          </p:sp>
          <p:sp>
            <p:nvSpPr>
              <p:cNvPr id="51" name="Rectangle 50"/>
              <p:cNvSpPr/>
              <p:nvPr/>
            </p:nvSpPr>
            <p:spPr>
              <a:xfrm>
                <a:off x="1594083" y="4868139"/>
                <a:ext cx="1244227"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Cancel</a:t>
                </a:r>
                <a:endParaRPr lang="en-US" sz="1000" dirty="0">
                  <a:latin typeface="Arial" panose="020B0604020202020204" pitchFamily="34" charset="0"/>
                  <a:ea typeface="Open Sans" pitchFamily="34" charset="0"/>
                  <a:cs typeface="Arial" panose="020B0604020202020204" pitchFamily="34" charset="0"/>
                </a:endParaRPr>
              </a:p>
            </p:txBody>
          </p:sp>
          <p:cxnSp>
            <p:nvCxnSpPr>
              <p:cNvPr id="52" name="Straight Connector 51"/>
              <p:cNvCxnSpPr>
                <a:stCxn id="49" idx="0"/>
                <a:endCxn id="49" idx="2"/>
              </p:cNvCxnSpPr>
              <p:nvPr/>
            </p:nvCxnSpPr>
            <p:spPr>
              <a:xfrm>
                <a:off x="1592917" y="4798369"/>
                <a:ext cx="0" cy="4238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Rectangle 46"/>
            <p:cNvSpPr/>
            <p:nvPr/>
          </p:nvSpPr>
          <p:spPr>
            <a:xfrm>
              <a:off x="467546" y="2962991"/>
              <a:ext cx="2250747" cy="1107996"/>
            </a:xfrm>
            <a:prstGeom prst="rect">
              <a:avLst/>
            </a:prstGeom>
          </p:spPr>
          <p:txBody>
            <a:bodyPr wrap="square">
              <a:spAutoFit/>
            </a:bodyPr>
            <a:lstStyle/>
            <a:p>
              <a:r>
                <a:rPr lang="en-US" sz="1100" dirty="0" err="1"/>
                <a:t>Lorem</a:t>
              </a:r>
              <a:r>
                <a:rPr lang="en-US" sz="1100" dirty="0"/>
                <a:t> </a:t>
              </a:r>
              <a:r>
                <a:rPr lang="en-US" sz="1100" dirty="0" err="1"/>
                <a:t>ipsum</a:t>
              </a:r>
              <a:r>
                <a:rPr lang="en-US" sz="1100" dirty="0"/>
                <a:t> dolor </a:t>
              </a:r>
              <a:r>
                <a:rPr lang="en-US" sz="1100" dirty="0" err="1"/>
                <a:t>st</a:t>
              </a:r>
              <a:r>
                <a:rPr lang="en-US" sz="1100" dirty="0"/>
                <a:t> </a:t>
              </a:r>
              <a:r>
                <a:rPr lang="en-US" sz="1100" dirty="0" err="1"/>
                <a:t>amet</a:t>
              </a:r>
              <a:r>
                <a:rPr lang="en-US" sz="1100" dirty="0"/>
                <a:t>, </a:t>
              </a:r>
              <a:r>
                <a:rPr lang="en-US" sz="1100" dirty="0" err="1"/>
                <a:t>consetetur</a:t>
              </a:r>
              <a:r>
                <a:rPr lang="en-US" sz="1100" dirty="0"/>
                <a:t> </a:t>
              </a:r>
              <a:r>
                <a:rPr lang="en-US" sz="1100" dirty="0" err="1"/>
                <a:t>sadipscing</a:t>
              </a:r>
              <a:r>
                <a:rPr lang="en-US" sz="1100" dirty="0"/>
                <a:t> </a:t>
              </a:r>
              <a:r>
                <a:rPr lang="en-US" sz="1100" dirty="0" err="1"/>
                <a:t>elitr</a:t>
              </a:r>
              <a:r>
                <a:rPr lang="en-US" sz="1100" dirty="0"/>
                <a:t>, </a:t>
              </a:r>
              <a:r>
                <a:rPr lang="en-US" sz="1100" dirty="0" err="1"/>
                <a:t>sed</a:t>
              </a:r>
              <a:r>
                <a:rPr lang="en-US" sz="1100" dirty="0"/>
                <a:t> </a:t>
              </a:r>
              <a:r>
                <a:rPr lang="en-US" sz="1100" dirty="0" err="1"/>
                <a:t>diam</a:t>
              </a:r>
              <a:r>
                <a:rPr lang="en-US" sz="1100" dirty="0"/>
                <a:t> </a:t>
              </a:r>
              <a:r>
                <a:rPr lang="en-US" sz="1100" dirty="0" err="1"/>
                <a:t>nonumy</a:t>
              </a:r>
              <a:r>
                <a:rPr lang="en-US" sz="1100" dirty="0"/>
                <a:t> </a:t>
              </a:r>
              <a:r>
                <a:rPr lang="en-US" sz="1100" dirty="0" err="1"/>
                <a:t>eirmod</a:t>
              </a:r>
              <a:r>
                <a:rPr lang="en-US" sz="1100" dirty="0"/>
                <a:t> </a:t>
              </a:r>
              <a:r>
                <a:rPr lang="en-US" sz="1100" dirty="0" err="1"/>
                <a:t>tempor</a:t>
              </a:r>
              <a:r>
                <a:rPr lang="en-US" sz="1100" dirty="0"/>
                <a:t> </a:t>
              </a:r>
              <a:r>
                <a:rPr lang="en-US" sz="1100" dirty="0" err="1"/>
                <a:t>invidunt</a:t>
              </a:r>
              <a:r>
                <a:rPr lang="en-US" sz="1100" dirty="0"/>
                <a:t> </a:t>
              </a:r>
              <a:r>
                <a:rPr lang="en-US" sz="1100" dirty="0" err="1"/>
                <a:t>ut</a:t>
              </a:r>
              <a:r>
                <a:rPr lang="en-US" sz="1100" dirty="0"/>
                <a:t> </a:t>
              </a:r>
              <a:r>
                <a:rPr lang="en-US" sz="1100" dirty="0" err="1"/>
                <a:t>labore</a:t>
              </a:r>
              <a:r>
                <a:rPr lang="en-US" sz="1100" dirty="0"/>
                <a:t> et </a:t>
              </a:r>
              <a:r>
                <a:rPr lang="en-US" sz="1100" dirty="0" err="1"/>
                <a:t>dolore</a:t>
              </a:r>
              <a:r>
                <a:rPr lang="en-US" sz="1100" dirty="0"/>
                <a:t> magna </a:t>
              </a:r>
              <a:r>
                <a:rPr lang="en-US" sz="1100" dirty="0" err="1"/>
                <a:t>aliquyam</a:t>
              </a:r>
              <a:r>
                <a:rPr lang="en-US" sz="1100" dirty="0"/>
                <a:t> </a:t>
              </a:r>
              <a:r>
                <a:rPr lang="en-US" sz="1100" dirty="0" err="1"/>
                <a:t>erat</a:t>
              </a:r>
              <a:r>
                <a:rPr lang="en-US" sz="1100" dirty="0"/>
                <a:t>, </a:t>
              </a:r>
              <a:r>
                <a:rPr lang="en-US" sz="1100" dirty="0" err="1"/>
                <a:t>sed</a:t>
              </a:r>
              <a:r>
                <a:rPr lang="en-US" sz="1100" dirty="0"/>
                <a:t> </a:t>
              </a:r>
              <a:r>
                <a:rPr lang="en-US" sz="1100" dirty="0" err="1"/>
                <a:t>diam</a:t>
              </a:r>
              <a:r>
                <a:rPr lang="en-US" sz="1100" dirty="0"/>
                <a:t> </a:t>
              </a:r>
              <a:r>
                <a:rPr lang="en-US" sz="1100" dirty="0" err="1"/>
                <a:t>voluptua</a:t>
              </a:r>
              <a:r>
                <a:rPr lang="en-US" sz="1100" dirty="0"/>
                <a:t>. At </a:t>
              </a:r>
              <a:r>
                <a:rPr lang="en-US" sz="1100" dirty="0" err="1"/>
                <a:t>vero</a:t>
              </a:r>
              <a:r>
                <a:rPr lang="en-US" sz="1100" dirty="0"/>
                <a:t> </a:t>
              </a:r>
              <a:r>
                <a:rPr lang="en-US" sz="1100" dirty="0" err="1"/>
                <a:t>eos</a:t>
              </a:r>
              <a:r>
                <a:rPr lang="en-US" sz="1100" dirty="0"/>
                <a:t> et </a:t>
              </a:r>
              <a:r>
                <a:rPr lang="en-US" sz="1100" dirty="0" err="1"/>
                <a:t>accusam</a:t>
              </a:r>
              <a:r>
                <a:rPr lang="en-US" sz="1100" dirty="0"/>
                <a:t> et </a:t>
              </a:r>
              <a:r>
                <a:rPr lang="en-US" sz="1100" dirty="0" err="1"/>
                <a:t>justo</a:t>
              </a:r>
              <a:r>
                <a:rPr lang="en-US" sz="1100" dirty="0"/>
                <a:t> duo </a:t>
              </a:r>
              <a:r>
                <a:rPr lang="en-US" sz="1100" dirty="0" err="1"/>
                <a:t>dolores</a:t>
              </a:r>
              <a:r>
                <a:rPr lang="en-US" sz="1100" dirty="0"/>
                <a:t>.</a:t>
              </a:r>
              <a:endParaRPr lang="en-US" sz="1100" dirty="0">
                <a:latin typeface="Arial" panose="020B0604020202020204" pitchFamily="34" charset="0"/>
                <a:ea typeface="Open Sans Semibold" pitchFamily="34" charset="0"/>
                <a:cs typeface="Arial" panose="020B0604020202020204" pitchFamily="34" charset="0"/>
              </a:endParaRPr>
            </a:p>
          </p:txBody>
        </p:sp>
      </p:grpSp>
    </p:spTree>
    <p:extLst>
      <p:ext uri="{BB962C8B-B14F-4D97-AF65-F5344CB8AC3E}">
        <p14:creationId xmlns:p14="http://schemas.microsoft.com/office/powerpoint/2010/main" val="14641302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solidFill>
                  <a:srgbClr val="666666"/>
                </a:solidFill>
                <a:latin typeface="BentonSans Light" panose="02000503000000020004" pitchFamily="2" charset="0"/>
              </a:rPr>
              <a:t>FileUploader</a:t>
            </a:r>
            <a:endParaRPr lang="en-US" dirty="0">
              <a:solidFill>
                <a:srgbClr val="666666"/>
              </a:solidFill>
              <a:latin typeface="BentonSans Light" panose="02000503000000020004" pitchFamily="2" charset="0"/>
            </a:endParaRPr>
          </a:p>
        </p:txBody>
      </p:sp>
    </p:spTree>
    <p:extLst>
      <p:ext uri="{BB962C8B-B14F-4D97-AF65-F5344CB8AC3E}">
        <p14:creationId xmlns:p14="http://schemas.microsoft.com/office/powerpoint/2010/main" val="540267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Tickets (3)</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endParaRPr lang="en-US" sz="1100" dirty="0">
                  <a:solidFill>
                    <a:srgbClr val="666666"/>
                  </a:solidFill>
                  <a:latin typeface="Arial" pitchFamily="34" charset="0"/>
                  <a:ea typeface="Open Sans" pitchFamily="34" charset="0"/>
                  <a:cs typeface="Arial" pitchFamily="34" charset="0"/>
                </a:endParaRP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7471" y="1281028"/>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My Tickets</a:t>
            </a:r>
          </a:p>
        </p:txBody>
      </p:sp>
      <p:sp>
        <p:nvSpPr>
          <p:cNvPr id="187" name="Rectangle 186"/>
          <p:cNvSpPr/>
          <p:nvPr/>
        </p:nvSpPr>
        <p:spPr>
          <a:xfrm>
            <a:off x="-5473" y="2541852"/>
            <a:ext cx="2922795" cy="118079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722640"/>
            <a:ext cx="2922795" cy="117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5" name="TextBox 194"/>
          <p:cNvSpPr txBox="1"/>
          <p:nvPr/>
        </p:nvSpPr>
        <p:spPr>
          <a:xfrm>
            <a:off x="6114" y="2866679"/>
            <a:ext cx="2915324" cy="261610"/>
          </a:xfrm>
          <a:prstGeom prst="rect">
            <a:avLst/>
          </a:prstGeom>
          <a:noFill/>
        </p:spPr>
        <p:txBody>
          <a:bodyPr wrap="square" rtlCol="0">
            <a:spAutoFit/>
          </a:bodyPr>
          <a:lstStyle/>
          <a:p>
            <a:r>
              <a:rPr lang="en-US" sz="1100" dirty="0">
                <a:solidFill>
                  <a:srgbClr val="333333"/>
                </a:solidFill>
                <a:ea typeface="Open Sans" pitchFamily="34" charset="0"/>
                <a:cs typeface="Calibri" panose="020F0502020204030204" pitchFamily="34" charset="0"/>
              </a:rPr>
              <a:t>Office Installation Problem</a:t>
            </a:r>
            <a:endParaRPr lang="en-US" sz="1100" dirty="0">
              <a:solidFill>
                <a:srgbClr val="333333"/>
              </a:solidFill>
              <a:latin typeface="Arial"/>
              <a:cs typeface="Arial"/>
            </a:endParaRPr>
          </a:p>
        </p:txBody>
      </p:sp>
      <p:sp>
        <p:nvSpPr>
          <p:cNvPr id="197" name="TextBox 196"/>
          <p:cNvSpPr txBox="1"/>
          <p:nvPr/>
        </p:nvSpPr>
        <p:spPr>
          <a:xfrm>
            <a:off x="6114" y="3921070"/>
            <a:ext cx="2915324" cy="261610"/>
          </a:xfrm>
          <a:prstGeom prst="rect">
            <a:avLst/>
          </a:prstGeom>
          <a:noFill/>
        </p:spPr>
        <p:txBody>
          <a:bodyPr wrap="square" rtlCol="0">
            <a:spAutoFit/>
          </a:bodyPr>
          <a:lstStyle/>
          <a:p>
            <a:r>
              <a:rPr lang="en-US" sz="1100" dirty="0">
                <a:solidFill>
                  <a:srgbClr val="333333"/>
                </a:solidFill>
                <a:latin typeface="Arial" pitchFamily="34" charset="0"/>
                <a:ea typeface="Open Sans" pitchFamily="34" charset="0"/>
                <a:cs typeface="Arial" pitchFamily="34" charset="0"/>
              </a:rPr>
              <a:t>Broken Locker</a:t>
            </a:r>
          </a:p>
        </p:txBody>
      </p:sp>
      <p:sp>
        <p:nvSpPr>
          <p:cNvPr id="202" name="TextBox 201"/>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2" name="TextBox 211"/>
          <p:cNvSpPr txBox="1"/>
          <p:nvPr/>
        </p:nvSpPr>
        <p:spPr>
          <a:xfrm>
            <a:off x="2947592" y="1395100"/>
            <a:ext cx="1635864" cy="261610"/>
          </a:xfrm>
          <a:prstGeom prst="rect">
            <a:avLst/>
          </a:prstGeom>
          <a:noFill/>
        </p:spPr>
        <p:txBody>
          <a:bodyPr wrap="square" rtlCol="0">
            <a:spAutoFit/>
          </a:bodyPr>
          <a:lstStyle/>
          <a:p>
            <a:pPr algn="r"/>
            <a:r>
              <a:rPr lang="en-US" sz="1100" dirty="0">
                <a:solidFill>
                  <a:srgbClr val="666666"/>
                </a:solidFill>
                <a:cs typeface="Arial"/>
              </a:rPr>
              <a:t>*Description</a:t>
            </a:r>
            <a:r>
              <a:rPr lang="en-US" sz="1100" dirty="0">
                <a:solidFill>
                  <a:srgbClr val="666666"/>
                </a:solidFill>
                <a:latin typeface="Arial"/>
                <a:cs typeface="Arial"/>
              </a:rPr>
              <a:t>:</a:t>
            </a:r>
          </a:p>
        </p:txBody>
      </p:sp>
      <p:sp>
        <p:nvSpPr>
          <p:cNvPr id="213" name="Rectangle 212"/>
          <p:cNvSpPr/>
          <p:nvPr/>
        </p:nvSpPr>
        <p:spPr>
          <a:xfrm>
            <a:off x="4603028" y="1363611"/>
            <a:ext cx="3305878" cy="301425"/>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chemeClr val="tx1">
                    <a:lumMod val="65000"/>
                    <a:lumOff val="35000"/>
                  </a:schemeClr>
                </a:solidFill>
                <a:cs typeface="Arial"/>
              </a:rPr>
              <a:t>Forgotten Password</a:t>
            </a:r>
          </a:p>
        </p:txBody>
      </p:sp>
      <p:sp>
        <p:nvSpPr>
          <p:cNvPr id="214" name="TextBox 213"/>
          <p:cNvSpPr txBox="1"/>
          <p:nvPr/>
        </p:nvSpPr>
        <p:spPr>
          <a:xfrm>
            <a:off x="2947592" y="1836754"/>
            <a:ext cx="1635864" cy="261610"/>
          </a:xfrm>
          <a:prstGeom prst="rect">
            <a:avLst/>
          </a:prstGeom>
          <a:noFill/>
        </p:spPr>
        <p:txBody>
          <a:bodyPr wrap="square" rtlCol="0">
            <a:spAutoFit/>
          </a:bodyPr>
          <a:lstStyle/>
          <a:p>
            <a:pPr algn="r"/>
            <a:r>
              <a:rPr lang="en-US" sz="1100" dirty="0">
                <a:solidFill>
                  <a:srgbClr val="666666"/>
                </a:solidFill>
                <a:latin typeface="Arial"/>
                <a:cs typeface="Arial"/>
              </a:rPr>
              <a:t>*Priority:</a:t>
            </a:r>
          </a:p>
        </p:txBody>
      </p:sp>
      <p:sp>
        <p:nvSpPr>
          <p:cNvPr id="215" name="Rectangle 214"/>
          <p:cNvSpPr/>
          <p:nvPr/>
        </p:nvSpPr>
        <p:spPr>
          <a:xfrm>
            <a:off x="4603028" y="1794251"/>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chemeClr val="tx1">
                    <a:lumMod val="65000"/>
                    <a:lumOff val="35000"/>
                  </a:schemeClr>
                </a:solidFill>
                <a:cs typeface="Arial"/>
              </a:rPr>
              <a:t>High</a:t>
            </a:r>
          </a:p>
        </p:txBody>
      </p:sp>
      <p:sp>
        <p:nvSpPr>
          <p:cNvPr id="216" name="Rectangle 215"/>
          <p:cNvSpPr/>
          <p:nvPr/>
        </p:nvSpPr>
        <p:spPr>
          <a:xfrm>
            <a:off x="4603028" y="2224891"/>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r>
              <a:rPr lang="en-US" sz="1100" dirty="0">
                <a:solidFill>
                  <a:schemeClr val="tx1">
                    <a:lumMod val="65000"/>
                    <a:lumOff val="35000"/>
                  </a:schemeClr>
                </a:solidFill>
                <a:cs typeface="Arial"/>
              </a:rPr>
              <a:t>Solution Provided</a:t>
            </a:r>
          </a:p>
        </p:txBody>
      </p:sp>
      <p:sp>
        <p:nvSpPr>
          <p:cNvPr id="217" name="TextBox 216"/>
          <p:cNvSpPr txBox="1"/>
          <p:nvPr/>
        </p:nvSpPr>
        <p:spPr>
          <a:xfrm>
            <a:off x="2947592" y="2278408"/>
            <a:ext cx="1635864" cy="261610"/>
          </a:xfrm>
          <a:prstGeom prst="rect">
            <a:avLst/>
          </a:prstGeom>
          <a:noFill/>
        </p:spPr>
        <p:txBody>
          <a:bodyPr wrap="square" rtlCol="0">
            <a:spAutoFit/>
          </a:bodyPr>
          <a:lstStyle/>
          <a:p>
            <a:pPr algn="r"/>
            <a:r>
              <a:rPr lang="en-US" sz="1100" dirty="0">
                <a:solidFill>
                  <a:srgbClr val="666666"/>
                </a:solidFill>
                <a:latin typeface="Arial"/>
                <a:cs typeface="Arial"/>
              </a:rPr>
              <a:t>Status:</a:t>
            </a:r>
          </a:p>
        </p:txBody>
      </p:sp>
      <p:sp>
        <p:nvSpPr>
          <p:cNvPr id="218" name="Rectangle 217"/>
          <p:cNvSpPr/>
          <p:nvPr/>
        </p:nvSpPr>
        <p:spPr>
          <a:xfrm>
            <a:off x="4603028" y="2655531"/>
            <a:ext cx="3305878" cy="301425"/>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r>
              <a:rPr lang="en-US" sz="1100" dirty="0">
                <a:solidFill>
                  <a:schemeClr val="tx1">
                    <a:lumMod val="65000"/>
                    <a:lumOff val="35000"/>
                  </a:schemeClr>
                </a:solidFill>
                <a:cs typeface="Arial"/>
              </a:rPr>
              <a:t>IT</a:t>
            </a:r>
          </a:p>
        </p:txBody>
      </p:sp>
      <p:sp>
        <p:nvSpPr>
          <p:cNvPr id="219" name="TextBox 218"/>
          <p:cNvSpPr txBox="1"/>
          <p:nvPr/>
        </p:nvSpPr>
        <p:spPr>
          <a:xfrm>
            <a:off x="2947592" y="2720062"/>
            <a:ext cx="1635864" cy="261610"/>
          </a:xfrm>
          <a:prstGeom prst="rect">
            <a:avLst/>
          </a:prstGeom>
          <a:noFill/>
        </p:spPr>
        <p:txBody>
          <a:bodyPr wrap="square" rtlCol="0">
            <a:spAutoFit/>
          </a:bodyPr>
          <a:lstStyle/>
          <a:p>
            <a:pPr algn="r"/>
            <a:r>
              <a:rPr lang="en-US" sz="1100" dirty="0">
                <a:solidFill>
                  <a:srgbClr val="666666"/>
                </a:solidFill>
                <a:latin typeface="Arial"/>
                <a:cs typeface="Arial"/>
              </a:rPr>
              <a:t>*Category:</a:t>
            </a:r>
          </a:p>
        </p:txBody>
      </p:sp>
      <p:sp>
        <p:nvSpPr>
          <p:cNvPr id="220" name="Rectangle 219"/>
          <p:cNvSpPr/>
          <p:nvPr/>
        </p:nvSpPr>
        <p:spPr>
          <a:xfrm>
            <a:off x="4603028" y="3086171"/>
            <a:ext cx="3305878" cy="1154816"/>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ea typeface="Open Sans" pitchFamily="34" charset="0"/>
                <a:cs typeface="Arial" pitchFamily="34" charset="0"/>
              </a:rPr>
              <a:t>Hello IT, </a:t>
            </a: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ea typeface="Open Sans" pitchFamily="34" charset="0"/>
                <a:cs typeface="Arial" pitchFamily="34" charset="0"/>
              </a:rPr>
              <a:t>I do not remember my Password. Could you please support me with a new password.</a:t>
            </a: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ea typeface="Open Sans" pitchFamily="34" charset="0"/>
                <a:cs typeface="Arial" pitchFamily="34" charset="0"/>
              </a:rPr>
              <a:t>Thank you and Regards</a:t>
            </a:r>
          </a:p>
          <a:p>
            <a:pPr>
              <a:tabLst>
                <a:tab pos="88900" algn="l"/>
              </a:tabLst>
            </a:pPr>
            <a:endParaRPr lang="en-US" sz="1100" dirty="0">
              <a:solidFill>
                <a:srgbClr val="FFFFFF"/>
              </a:solidFill>
              <a:latin typeface="Arial"/>
              <a:cs typeface="Arial"/>
            </a:endParaRPr>
          </a:p>
        </p:txBody>
      </p:sp>
      <p:sp>
        <p:nvSpPr>
          <p:cNvPr id="221" name="TextBox 220"/>
          <p:cNvSpPr txBox="1"/>
          <p:nvPr/>
        </p:nvSpPr>
        <p:spPr>
          <a:xfrm>
            <a:off x="2947592" y="3126023"/>
            <a:ext cx="1635864" cy="261610"/>
          </a:xfrm>
          <a:prstGeom prst="rect">
            <a:avLst/>
          </a:prstGeom>
          <a:noFill/>
        </p:spPr>
        <p:txBody>
          <a:bodyPr wrap="square" rtlCol="0">
            <a:spAutoFit/>
          </a:bodyPr>
          <a:lstStyle/>
          <a:p>
            <a:pPr algn="r"/>
            <a:r>
              <a:rPr lang="en-US" sz="1100" dirty="0">
                <a:solidFill>
                  <a:srgbClr val="666666"/>
                </a:solidFill>
                <a:cs typeface="Arial"/>
              </a:rPr>
              <a:t>*Detail Description</a:t>
            </a:r>
            <a:r>
              <a:rPr lang="en-US" sz="1100" dirty="0">
                <a:solidFill>
                  <a:srgbClr val="666666"/>
                </a:solidFill>
                <a:latin typeface="Arial"/>
                <a:cs typeface="Arial"/>
              </a:rPr>
              <a:t>:</a:t>
            </a:r>
          </a:p>
        </p:txBody>
      </p:sp>
      <p:sp>
        <p:nvSpPr>
          <p:cNvPr id="227" name="Rectangle 226"/>
          <p:cNvSpPr/>
          <p:nvPr/>
        </p:nvSpPr>
        <p:spPr>
          <a:xfrm>
            <a:off x="4603028" y="4370202"/>
            <a:ext cx="3305878" cy="1997300"/>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cs typeface="Arial" pitchFamily="34" charset="0"/>
              </a:rPr>
              <a:t>Dear Student, </a:t>
            </a: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cs typeface="Arial" pitchFamily="34" charset="0"/>
              </a:rPr>
              <a:t>If you forgot your password you can request a new one, at campus net.</a:t>
            </a: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cs typeface="Arial" pitchFamily="34" charset="0"/>
                <a:hlinkClick r:id="rId2"/>
              </a:rPr>
              <a:t>https://campus.hochschule-heidelberg.de/</a:t>
            </a:r>
            <a:endParaRPr lang="en-US" sz="1100" dirty="0">
              <a:solidFill>
                <a:schemeClr val="tx1">
                  <a:lumMod val="65000"/>
                  <a:lumOff val="35000"/>
                </a:schemeClr>
              </a:solidFill>
              <a:latin typeface="Arial" pitchFamily="34" charset="0"/>
              <a:cs typeface="Arial" pitchFamily="34" charset="0"/>
            </a:endParaRP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cs typeface="Arial" pitchFamily="34" charset="0"/>
              </a:rPr>
              <a:t>Please find more information in the FAQ Section</a:t>
            </a: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cs typeface="Arial" pitchFamily="34" charset="0"/>
              </a:rPr>
              <a:t>Best Regards,</a:t>
            </a: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cs typeface="Arial" pitchFamily="34" charset="0"/>
              </a:rPr>
              <a:t>IT</a:t>
            </a:r>
            <a:endParaRPr lang="en-US" sz="1100" dirty="0">
              <a:solidFill>
                <a:srgbClr val="FFFFFF"/>
              </a:solidFill>
              <a:latin typeface="Arial"/>
              <a:cs typeface="Arial"/>
            </a:endParaRPr>
          </a:p>
        </p:txBody>
      </p:sp>
      <p:sp>
        <p:nvSpPr>
          <p:cNvPr id="228" name="TextBox 227"/>
          <p:cNvSpPr txBox="1"/>
          <p:nvPr/>
        </p:nvSpPr>
        <p:spPr>
          <a:xfrm>
            <a:off x="2947592" y="4406304"/>
            <a:ext cx="1635864" cy="261610"/>
          </a:xfrm>
          <a:prstGeom prst="rect">
            <a:avLst/>
          </a:prstGeom>
          <a:noFill/>
        </p:spPr>
        <p:txBody>
          <a:bodyPr wrap="square" rtlCol="0">
            <a:spAutoFit/>
          </a:bodyPr>
          <a:lstStyle/>
          <a:p>
            <a:pPr algn="r"/>
            <a:r>
              <a:rPr lang="en-US" sz="1100" dirty="0">
                <a:solidFill>
                  <a:srgbClr val="666666"/>
                </a:solidFill>
                <a:cs typeface="Arial"/>
              </a:rPr>
              <a:t>Solution</a:t>
            </a:r>
            <a:r>
              <a:rPr lang="en-US" sz="1100" dirty="0">
                <a:solidFill>
                  <a:srgbClr val="666666"/>
                </a:solidFill>
                <a:latin typeface="Arial"/>
                <a:cs typeface="Arial"/>
              </a:rPr>
              <a:t>:</a:t>
            </a:r>
          </a:p>
        </p:txBody>
      </p:sp>
      <p:grpSp>
        <p:nvGrpSpPr>
          <p:cNvPr id="235" name="Group 234"/>
          <p:cNvGrpSpPr/>
          <p:nvPr/>
        </p:nvGrpSpPr>
        <p:grpSpPr>
          <a:xfrm>
            <a:off x="0" y="6454962"/>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8" name="Rectangle 237"/>
            <p:cNvSpPr/>
            <p:nvPr/>
          </p:nvSpPr>
          <p:spPr>
            <a:xfrm>
              <a:off x="6751323" y="3314275"/>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Confirm</a:t>
              </a: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Rectangle 8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1" name="TextBox 100"/>
          <p:cNvSpPr txBox="1"/>
          <p:nvPr/>
        </p:nvSpPr>
        <p:spPr>
          <a:xfrm>
            <a:off x="1406870" y="350418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Closed</a:t>
            </a:r>
          </a:p>
        </p:txBody>
      </p:sp>
      <p:sp>
        <p:nvSpPr>
          <p:cNvPr id="102" name="TextBox 101"/>
          <p:cNvSpPr txBox="1"/>
          <p:nvPr/>
        </p:nvSpPr>
        <p:spPr>
          <a:xfrm>
            <a:off x="1406870" y="467649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Closed</a:t>
            </a:r>
          </a:p>
        </p:txBody>
      </p:sp>
      <p:sp>
        <p:nvSpPr>
          <p:cNvPr id="74" name="Rectangle 73"/>
          <p:cNvSpPr/>
          <p:nvPr/>
        </p:nvSpPr>
        <p:spPr>
          <a:xfrm>
            <a:off x="2913326" y="863875"/>
            <a:ext cx="6101641" cy="377213"/>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11" name="TextBox 210"/>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My Tickets</a:t>
            </a:r>
          </a:p>
        </p:txBody>
      </p:sp>
      <p:sp>
        <p:nvSpPr>
          <p:cNvPr id="2" name="Rectangle 1"/>
          <p:cNvSpPr/>
          <p:nvPr/>
        </p:nvSpPr>
        <p:spPr bwMode="gray">
          <a:xfrm>
            <a:off x="6869" y="1575440"/>
            <a:ext cx="2699648" cy="953247"/>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8" name="TextBox 77"/>
          <p:cNvSpPr txBox="1"/>
          <p:nvPr/>
        </p:nvSpPr>
        <p:spPr>
          <a:xfrm>
            <a:off x="1524317" y="2299979"/>
            <a:ext cx="1175331" cy="1692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Solution Provided </a:t>
            </a:r>
          </a:p>
        </p:txBody>
      </p:sp>
      <p:pic>
        <p:nvPicPr>
          <p:cNvPr id="80" name="Picture 2" descr="C:\Users\D053544\Desktop\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8683" y="6487203"/>
            <a:ext cx="501864" cy="596812"/>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C:\Users\D053544\Desktop\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558" y="563742"/>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42"/>
          <p:cNvSpPr txBox="1"/>
          <p:nvPr/>
        </p:nvSpPr>
        <p:spPr>
          <a:xfrm>
            <a:off x="7509325" y="1846533"/>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83" name="TextBox 42"/>
          <p:cNvSpPr txBox="1"/>
          <p:nvPr/>
        </p:nvSpPr>
        <p:spPr>
          <a:xfrm>
            <a:off x="7509325" y="2664175"/>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87" name="TextBox 42"/>
          <p:cNvSpPr txBox="1"/>
          <p:nvPr/>
        </p:nvSpPr>
        <p:spPr>
          <a:xfrm>
            <a:off x="7509325" y="225535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89" name="TextBox 88"/>
          <p:cNvSpPr txBox="1"/>
          <p:nvPr/>
        </p:nvSpPr>
        <p:spPr>
          <a:xfrm>
            <a:off x="6114" y="1812288"/>
            <a:ext cx="2915324" cy="261610"/>
          </a:xfrm>
          <a:prstGeom prst="rect">
            <a:avLst/>
          </a:prstGeom>
          <a:noFill/>
        </p:spPr>
        <p:txBody>
          <a:bodyPr wrap="square" rtlCol="0">
            <a:spAutoFit/>
          </a:bodyPr>
          <a:lstStyle/>
          <a:p>
            <a:r>
              <a:rPr lang="en-US" sz="1100" dirty="0">
                <a:solidFill>
                  <a:srgbClr val="333333"/>
                </a:solidFill>
                <a:latin typeface="Arial"/>
                <a:cs typeface="Arial"/>
              </a:rPr>
              <a:t>Forgotten Password</a:t>
            </a:r>
          </a:p>
        </p:txBody>
      </p:sp>
    </p:spTree>
    <p:extLst>
      <p:ext uri="{BB962C8B-B14F-4D97-AF65-F5344CB8AC3E}">
        <p14:creationId xmlns:p14="http://schemas.microsoft.com/office/powerpoint/2010/main" val="37705727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gray">
          <a:xfrm>
            <a:off x="0" y="0"/>
            <a:ext cx="9144000" cy="68580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nvGrpSpPr>
          <p:cNvPr id="18" name="Group 17"/>
          <p:cNvGrpSpPr/>
          <p:nvPr/>
        </p:nvGrpSpPr>
        <p:grpSpPr>
          <a:xfrm>
            <a:off x="2" y="4369395"/>
            <a:ext cx="2683931" cy="1154570"/>
            <a:chOff x="-3009900" y="706614"/>
            <a:chExt cx="2860676" cy="1154570"/>
          </a:xfrm>
        </p:grpSpPr>
        <p:sp>
          <p:nvSpPr>
            <p:cNvPr id="19" name="Rectangle 18"/>
            <p:cNvSpPr/>
            <p:nvPr/>
          </p:nvSpPr>
          <p:spPr bwMode="gray">
            <a:xfrm>
              <a:off x="-3009900" y="70661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0" name="TextBox 19"/>
            <p:cNvSpPr txBox="1"/>
            <p:nvPr/>
          </p:nvSpPr>
          <p:spPr>
            <a:xfrm>
              <a:off x="-2884877" y="910180"/>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4</a:t>
              </a:r>
            </a:p>
          </p:txBody>
        </p:sp>
        <p:sp>
          <p:nvSpPr>
            <p:cNvPr id="21" name="TextBox 20"/>
            <p:cNvSpPr txBox="1"/>
            <p:nvPr/>
          </p:nvSpPr>
          <p:spPr>
            <a:xfrm>
              <a:off x="-1714181" y="84202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1.99</a:t>
              </a:r>
              <a:endParaRPr lang="en-US" sz="900" dirty="0">
                <a:latin typeface="Arial Narrow" pitchFamily="34" charset="0"/>
                <a:ea typeface="Open Sans Condensed" pitchFamily="34" charset="0"/>
                <a:cs typeface="Arial" pitchFamily="34" charset="0"/>
              </a:endParaRPr>
            </a:p>
          </p:txBody>
        </p:sp>
        <p:sp>
          <p:nvSpPr>
            <p:cNvPr id="22" name="TextBox 21"/>
            <p:cNvSpPr txBox="1"/>
            <p:nvPr/>
          </p:nvSpPr>
          <p:spPr>
            <a:xfrm>
              <a:off x="-820420" y="111184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23" name="TextBox 22"/>
            <p:cNvSpPr txBox="1"/>
            <p:nvPr/>
          </p:nvSpPr>
          <p:spPr>
            <a:xfrm>
              <a:off x="-1155700" y="146233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24" name="TextBox 23"/>
            <p:cNvSpPr txBox="1"/>
            <p:nvPr/>
          </p:nvSpPr>
          <p:spPr>
            <a:xfrm>
              <a:off x="-2884877" y="146233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100 Items</a:t>
              </a:r>
            </a:p>
          </p:txBody>
        </p:sp>
        <p:cxnSp>
          <p:nvCxnSpPr>
            <p:cNvPr id="25" name="Straight Connector 24"/>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2" y="3355935"/>
            <a:ext cx="2679698" cy="1154570"/>
            <a:chOff x="-3009900" y="706614"/>
            <a:chExt cx="2860676" cy="1154570"/>
          </a:xfrm>
        </p:grpSpPr>
        <p:sp>
          <p:nvSpPr>
            <p:cNvPr id="27" name="Rectangle 26"/>
            <p:cNvSpPr/>
            <p:nvPr/>
          </p:nvSpPr>
          <p:spPr bwMode="gray">
            <a:xfrm>
              <a:off x="-3009900" y="70661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8" name="TextBox 27"/>
            <p:cNvSpPr txBox="1"/>
            <p:nvPr/>
          </p:nvSpPr>
          <p:spPr>
            <a:xfrm>
              <a:off x="-2884877" y="91018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3</a:t>
              </a:r>
            </a:p>
          </p:txBody>
        </p:sp>
        <p:sp>
          <p:nvSpPr>
            <p:cNvPr id="29" name="TextBox 28"/>
            <p:cNvSpPr txBox="1"/>
            <p:nvPr/>
          </p:nvSpPr>
          <p:spPr>
            <a:xfrm>
              <a:off x="-1714181" y="84202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6,450.00</a:t>
              </a:r>
              <a:endParaRPr lang="en-US" sz="900" dirty="0">
                <a:latin typeface="Arial Narrow" pitchFamily="34" charset="0"/>
                <a:ea typeface="Open Sans Condensed" pitchFamily="34" charset="0"/>
                <a:cs typeface="Arial" pitchFamily="34" charset="0"/>
              </a:endParaRPr>
            </a:p>
          </p:txBody>
        </p:sp>
        <p:sp>
          <p:nvSpPr>
            <p:cNvPr id="30" name="TextBox 29"/>
            <p:cNvSpPr txBox="1"/>
            <p:nvPr/>
          </p:nvSpPr>
          <p:spPr>
            <a:xfrm>
              <a:off x="-820420" y="111184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31" name="TextBox 30"/>
            <p:cNvSpPr txBox="1"/>
            <p:nvPr/>
          </p:nvSpPr>
          <p:spPr>
            <a:xfrm>
              <a:off x="-1155700" y="146233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6 days ago</a:t>
              </a:r>
            </a:p>
          </p:txBody>
        </p:sp>
        <p:sp>
          <p:nvSpPr>
            <p:cNvPr id="32" name="TextBox 31"/>
            <p:cNvSpPr txBox="1"/>
            <p:nvPr/>
          </p:nvSpPr>
          <p:spPr>
            <a:xfrm>
              <a:off x="-2884877" y="146233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 Items</a:t>
              </a:r>
            </a:p>
          </p:txBody>
        </p:sp>
        <p:cxnSp>
          <p:nvCxnSpPr>
            <p:cNvPr id="33" name="Straight Connector 32"/>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2" y="1274820"/>
            <a:ext cx="2679698" cy="1013460"/>
            <a:chOff x="-3009900" y="847724"/>
            <a:chExt cx="2860676" cy="1013460"/>
          </a:xfrm>
        </p:grpSpPr>
        <p:sp>
          <p:nvSpPr>
            <p:cNvPr id="35" name="Rectangle 34"/>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36" name="TextBox 35"/>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1</a:t>
              </a:r>
            </a:p>
          </p:txBody>
        </p:sp>
        <p:sp>
          <p:nvSpPr>
            <p:cNvPr id="37" name="TextBox 36"/>
            <p:cNvSpPr txBox="1"/>
            <p:nvPr/>
          </p:nvSpPr>
          <p:spPr>
            <a:xfrm>
              <a:off x="-1714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100 Mio</a:t>
              </a:r>
              <a:endParaRPr lang="en-US" sz="900" dirty="0">
                <a:latin typeface="Arial Narrow" pitchFamily="34" charset="0"/>
                <a:ea typeface="Open Sans Condensed" pitchFamily="34" charset="0"/>
                <a:cs typeface="Arial" pitchFamily="34" charset="0"/>
              </a:endParaRPr>
            </a:p>
          </p:txBody>
        </p:sp>
        <p:sp>
          <p:nvSpPr>
            <p:cNvPr id="38" name="TextBox 37"/>
            <p:cNvSpPr txBox="1"/>
            <p:nvPr/>
          </p:nvSpPr>
          <p:spPr>
            <a:xfrm>
              <a:off x="-820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39" name="TextBox 38"/>
            <p:cNvSpPr txBox="1"/>
            <p:nvPr/>
          </p:nvSpPr>
          <p:spPr>
            <a:xfrm>
              <a:off x="-1155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Today</a:t>
              </a:r>
            </a:p>
          </p:txBody>
        </p:sp>
        <p:sp>
          <p:nvSpPr>
            <p:cNvPr id="40" name="TextBox 39"/>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 Item</a:t>
              </a:r>
            </a:p>
          </p:txBody>
        </p:sp>
        <p:cxnSp>
          <p:nvCxnSpPr>
            <p:cNvPr id="41" name="Straight Connector 40"/>
            <p:cNvCxnSpPr/>
            <p:nvPr/>
          </p:nvCxnSpPr>
          <p:spPr>
            <a:xfrm>
              <a:off x="-3009900" y="1861184"/>
              <a:ext cx="2860676" cy="0"/>
            </a:xfrm>
            <a:prstGeom prst="line">
              <a:avLst/>
            </a:prstGeom>
            <a:solidFill>
              <a:srgbClr val="F2F2F2"/>
            </a:solidFill>
            <a:ln w="12700">
              <a:solidFill>
                <a:srgbClr val="D9D9D9"/>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2" y="850960"/>
            <a:ext cx="2862150" cy="423863"/>
            <a:chOff x="2" y="423863"/>
            <a:chExt cx="2862150" cy="423863"/>
          </a:xfrm>
        </p:grpSpPr>
        <p:sp>
          <p:nvSpPr>
            <p:cNvPr id="77" name="Rectangle 76"/>
            <p:cNvSpPr/>
            <p:nvPr/>
          </p:nvSpPr>
          <p:spPr>
            <a:xfrm>
              <a:off x="2" y="423863"/>
              <a:ext cx="2860676" cy="4238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p:cNvCxnSpPr/>
            <p:nvPr/>
          </p:nvCxnSpPr>
          <p:spPr>
            <a:xfrm>
              <a:off x="2" y="847726"/>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2430671" y="501328"/>
              <a:ext cx="431481"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80" name="TextBox 79"/>
            <p:cNvSpPr txBox="1"/>
            <p:nvPr/>
          </p:nvSpPr>
          <p:spPr>
            <a:xfrm>
              <a:off x="115499" y="568227"/>
              <a:ext cx="1190847"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itchFamily="34" charset="0"/>
                  <a:ea typeface="Open Sans Semibold" pitchFamily="34" charset="0"/>
                  <a:cs typeface="Arial" pitchFamily="34" charset="0"/>
                </a:rPr>
                <a:t>Search</a:t>
              </a:r>
            </a:p>
          </p:txBody>
        </p:sp>
      </p:grpSp>
      <p:grpSp>
        <p:nvGrpSpPr>
          <p:cNvPr id="82" name="Group 81"/>
          <p:cNvGrpSpPr/>
          <p:nvPr/>
        </p:nvGrpSpPr>
        <p:grpSpPr>
          <a:xfrm>
            <a:off x="0" y="427096"/>
            <a:ext cx="9144002" cy="429576"/>
            <a:chOff x="0" y="427096"/>
            <a:chExt cx="9144002" cy="429576"/>
          </a:xfrm>
        </p:grpSpPr>
        <p:sp>
          <p:nvSpPr>
            <p:cNvPr id="83" name="Rectangle 82"/>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p:cNvGrpSpPr/>
            <p:nvPr/>
          </p:nvGrpSpPr>
          <p:grpSpPr>
            <a:xfrm>
              <a:off x="0" y="427096"/>
              <a:ext cx="9144000" cy="423863"/>
              <a:chOff x="395536" y="-1"/>
              <a:chExt cx="9144000" cy="423863"/>
            </a:xfrm>
          </p:grpSpPr>
          <p:cxnSp>
            <p:nvCxnSpPr>
              <p:cNvPr id="85" name="Straight Connector 84"/>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3256212" y="-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88" name="TextBox 87"/>
              <p:cNvSpPr txBox="1"/>
              <p:nvPr/>
            </p:nvSpPr>
            <p:spPr>
              <a:xfrm>
                <a:off x="818405" y="125313"/>
                <a:ext cx="199969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Requests (42)</a:t>
                </a:r>
              </a:p>
            </p:txBody>
          </p:sp>
          <p:sp>
            <p:nvSpPr>
              <p:cNvPr id="89" name="TextBox 88"/>
              <p:cNvSpPr txBox="1"/>
              <p:nvPr/>
            </p:nvSpPr>
            <p:spPr>
              <a:xfrm>
                <a:off x="4230936" y="125311"/>
                <a:ext cx="393858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Request</a:t>
                </a:r>
              </a:p>
            </p:txBody>
          </p:sp>
          <p:sp>
            <p:nvSpPr>
              <p:cNvPr id="90" name="TextBox 89"/>
              <p:cNvSpPr txBox="1"/>
              <p:nvPr/>
            </p:nvSpPr>
            <p:spPr>
              <a:xfrm>
                <a:off x="2825723"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grpSp>
      <p:grpSp>
        <p:nvGrpSpPr>
          <p:cNvPr id="93" name="Group 92"/>
          <p:cNvGrpSpPr/>
          <p:nvPr/>
        </p:nvGrpSpPr>
        <p:grpSpPr>
          <a:xfrm>
            <a:off x="1" y="5391188"/>
            <a:ext cx="2683932" cy="1149680"/>
            <a:chOff x="2" y="4964092"/>
            <a:chExt cx="2860676" cy="1149680"/>
          </a:xfrm>
        </p:grpSpPr>
        <p:sp>
          <p:nvSpPr>
            <p:cNvPr id="94" name="Rectangle 93"/>
            <p:cNvSpPr/>
            <p:nvPr/>
          </p:nvSpPr>
          <p:spPr bwMode="gray">
            <a:xfrm>
              <a:off x="2" y="4964092"/>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95" name="TextBox 94"/>
            <p:cNvSpPr txBox="1"/>
            <p:nvPr/>
          </p:nvSpPr>
          <p:spPr>
            <a:xfrm>
              <a:off x="125027" y="5162768"/>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5</a:t>
              </a:r>
            </a:p>
          </p:txBody>
        </p:sp>
        <p:sp>
          <p:nvSpPr>
            <p:cNvPr id="96" name="TextBox 95"/>
            <p:cNvSpPr txBox="1"/>
            <p:nvPr/>
          </p:nvSpPr>
          <p:spPr>
            <a:xfrm>
              <a:off x="1295721" y="5094608"/>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1771.00</a:t>
              </a:r>
              <a:endParaRPr lang="en-US" sz="900" dirty="0">
                <a:latin typeface="Arial Narrow" pitchFamily="34" charset="0"/>
                <a:ea typeface="Open Sans Condensed" pitchFamily="34" charset="0"/>
                <a:cs typeface="Arial" pitchFamily="34" charset="0"/>
              </a:endParaRPr>
            </a:p>
          </p:txBody>
        </p:sp>
        <p:sp>
          <p:nvSpPr>
            <p:cNvPr id="97" name="TextBox 96"/>
            <p:cNvSpPr txBox="1"/>
            <p:nvPr/>
          </p:nvSpPr>
          <p:spPr>
            <a:xfrm>
              <a:off x="2189482" y="5364431"/>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98" name="TextBox 97"/>
            <p:cNvSpPr txBox="1"/>
            <p:nvPr/>
          </p:nvSpPr>
          <p:spPr>
            <a:xfrm>
              <a:off x="1854202" y="5714920"/>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99" name="TextBox 98"/>
            <p:cNvSpPr txBox="1"/>
            <p:nvPr/>
          </p:nvSpPr>
          <p:spPr>
            <a:xfrm>
              <a:off x="125027" y="5714921"/>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84 Items</a:t>
              </a:r>
            </a:p>
          </p:txBody>
        </p:sp>
        <p:cxnSp>
          <p:nvCxnSpPr>
            <p:cNvPr id="100" name="Straight Connector 99"/>
            <p:cNvCxnSpPr/>
            <p:nvPr/>
          </p:nvCxnSpPr>
          <p:spPr>
            <a:xfrm>
              <a:off x="2" y="6113772"/>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01" name="Straight Connector 100"/>
          <p:cNvCxnSpPr/>
          <p:nvPr/>
        </p:nvCxnSpPr>
        <p:spPr>
          <a:xfrm>
            <a:off x="2860676" y="850958"/>
            <a:ext cx="0" cy="6010276"/>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7620" y="2295541"/>
            <a:ext cx="2687320" cy="1052859"/>
            <a:chOff x="-3017520" y="847725"/>
            <a:chExt cx="2868296" cy="1052859"/>
          </a:xfrm>
        </p:grpSpPr>
        <p:sp>
          <p:nvSpPr>
            <p:cNvPr id="111" name="Rectangle 110"/>
            <p:cNvSpPr/>
            <p:nvPr/>
          </p:nvSpPr>
          <p:spPr bwMode="gray">
            <a:xfrm>
              <a:off x="-3009900" y="847725"/>
              <a:ext cx="2860676" cy="1048792"/>
            </a:xfrm>
            <a:prstGeom prst="rect">
              <a:avLst/>
            </a:prstGeom>
            <a:solidFill>
              <a:srgbClr val="E5F2F9"/>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defRPr/>
              </a:pPr>
              <a:endParaRPr lang="en-US" kern="0" dirty="0">
                <a:solidFill>
                  <a:sysClr val="windowText" lastClr="000000"/>
                </a:solidFill>
                <a:latin typeface="Arial" pitchFamily="34" charset="0"/>
                <a:ea typeface="Arial Unicode MS" pitchFamily="34" charset="-128"/>
                <a:cs typeface="Arial" pitchFamily="34" charset="0"/>
              </a:endParaRPr>
            </a:p>
          </p:txBody>
        </p:sp>
        <p:sp>
          <p:nvSpPr>
            <p:cNvPr id="112" name="TextBox 111"/>
            <p:cNvSpPr txBox="1"/>
            <p:nvPr/>
          </p:nvSpPr>
          <p:spPr>
            <a:xfrm>
              <a:off x="-2884876" y="1078955"/>
              <a:ext cx="1617376"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defRPr/>
              </a:pPr>
              <a:r>
                <a:rPr lang="en-US" sz="1300" kern="0" dirty="0">
                  <a:solidFill>
                    <a:sysClr val="windowText" lastClr="000000"/>
                  </a:solidFill>
                  <a:latin typeface="Arial" pitchFamily="34" charset="0"/>
                  <a:ea typeface="Open Sans Semibold" pitchFamily="34" charset="0"/>
                  <a:cs typeface="Arial" pitchFamily="34" charset="0"/>
                </a:rPr>
                <a:t>Name 2</a:t>
              </a:r>
            </a:p>
          </p:txBody>
        </p:sp>
        <p:sp>
          <p:nvSpPr>
            <p:cNvPr id="113" name="TextBox 112"/>
            <p:cNvSpPr txBox="1"/>
            <p:nvPr/>
          </p:nvSpPr>
          <p:spPr>
            <a:xfrm>
              <a:off x="-2031113" y="1010795"/>
              <a:ext cx="1638325"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2000" kern="0" dirty="0">
                  <a:solidFill>
                    <a:sysClr val="windowText" lastClr="000000"/>
                  </a:solidFill>
                  <a:latin typeface="Arial Narrow" pitchFamily="34" charset="0"/>
                  <a:ea typeface="Open Sans Condensed" pitchFamily="34" charset="0"/>
                  <a:cs typeface="Arial" pitchFamily="34" charset="0"/>
                </a:rPr>
                <a:t>3,762,199.90</a:t>
              </a:r>
            </a:p>
          </p:txBody>
        </p:sp>
        <p:sp>
          <p:nvSpPr>
            <p:cNvPr id="114" name="TextBox 113"/>
            <p:cNvSpPr txBox="1"/>
            <p:nvPr/>
          </p:nvSpPr>
          <p:spPr>
            <a:xfrm>
              <a:off x="-820420" y="1280618"/>
              <a:ext cx="427630"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900" kern="0" dirty="0">
                  <a:solidFill>
                    <a:sysClr val="windowText" lastClr="000000"/>
                  </a:solidFill>
                  <a:latin typeface="Arial" pitchFamily="34" charset="0"/>
                  <a:ea typeface="Open Sans Semibold" pitchFamily="34" charset="0"/>
                  <a:cs typeface="Arial" pitchFamily="34" charset="0"/>
                </a:rPr>
                <a:t>USD</a:t>
              </a:r>
            </a:p>
          </p:txBody>
        </p:sp>
        <p:sp>
          <p:nvSpPr>
            <p:cNvPr id="115" name="TextBox 114"/>
            <p:cNvSpPr txBox="1"/>
            <p:nvPr/>
          </p:nvSpPr>
          <p:spPr>
            <a:xfrm>
              <a:off x="-1155700" y="1631107"/>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900" kern="0" dirty="0">
                  <a:solidFill>
                    <a:sysClr val="windowText" lastClr="000000"/>
                  </a:solidFill>
                  <a:latin typeface="Arial" pitchFamily="34" charset="0"/>
                  <a:ea typeface="Open Sans Semibold" pitchFamily="34" charset="0"/>
                  <a:cs typeface="Arial" pitchFamily="34" charset="0"/>
                </a:rPr>
                <a:t>1 day ago</a:t>
              </a:r>
            </a:p>
          </p:txBody>
        </p:sp>
        <p:sp>
          <p:nvSpPr>
            <p:cNvPr id="116" name="TextBox 115"/>
            <p:cNvSpPr txBox="1"/>
            <p:nvPr/>
          </p:nvSpPr>
          <p:spPr>
            <a:xfrm>
              <a:off x="-2884876" y="1631108"/>
              <a:ext cx="1617376"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defRPr/>
              </a:pPr>
              <a:r>
                <a:rPr lang="en-US" sz="900" kern="0">
                  <a:solidFill>
                    <a:srgbClr val="666666"/>
                  </a:solidFill>
                  <a:latin typeface="Arial" pitchFamily="34" charset="0"/>
                  <a:ea typeface="Open Sans Semibold" pitchFamily="34" charset="0"/>
                  <a:cs typeface="Arial" pitchFamily="34" charset="0"/>
                </a:rPr>
                <a:t>3 Items</a:t>
              </a:r>
              <a:endParaRPr lang="en-US" sz="900" kern="0" dirty="0">
                <a:solidFill>
                  <a:srgbClr val="666666"/>
                </a:solidFill>
                <a:latin typeface="Arial" pitchFamily="34" charset="0"/>
                <a:ea typeface="Open Sans Semibold" pitchFamily="34" charset="0"/>
                <a:cs typeface="Arial" pitchFamily="34" charset="0"/>
              </a:endParaRPr>
            </a:p>
          </p:txBody>
        </p:sp>
        <p:cxnSp>
          <p:nvCxnSpPr>
            <p:cNvPr id="117" name="Straight Connector 116"/>
            <p:cNvCxnSpPr/>
            <p:nvPr/>
          </p:nvCxnSpPr>
          <p:spPr>
            <a:xfrm>
              <a:off x="-3017520" y="1900584"/>
              <a:ext cx="2860676" cy="0"/>
            </a:xfrm>
            <a:prstGeom prst="line">
              <a:avLst/>
            </a:prstGeom>
            <a:solidFill>
              <a:srgbClr val="F2F2F2"/>
            </a:solidFill>
            <a:ln w="12700" cap="flat" cmpd="sng" algn="ctr">
              <a:solidFill>
                <a:srgbClr val="FFFFFF">
                  <a:lumMod val="85000"/>
                </a:srgbClr>
              </a:solidFill>
              <a:prstDash val="solid"/>
            </a:ln>
            <a:effectLst/>
          </p:spPr>
        </p:cxnSp>
      </p:grpSp>
      <p:grpSp>
        <p:nvGrpSpPr>
          <p:cNvPr id="131" name="Group 130"/>
          <p:cNvGrpSpPr/>
          <p:nvPr/>
        </p:nvGrpSpPr>
        <p:grpSpPr>
          <a:xfrm>
            <a:off x="0" y="6434140"/>
            <a:ext cx="9144000" cy="423863"/>
            <a:chOff x="0" y="6434139"/>
            <a:chExt cx="9144000" cy="423863"/>
          </a:xfrm>
        </p:grpSpPr>
        <p:sp>
          <p:nvSpPr>
            <p:cNvPr id="132" name="Rectangle 131"/>
            <p:cNvSpPr/>
            <p:nvPr/>
          </p:nvSpPr>
          <p:spPr>
            <a:xfrm>
              <a:off x="0" y="6434139"/>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p:cNvSpPr txBox="1"/>
            <p:nvPr/>
          </p:nvSpPr>
          <p:spPr>
            <a:xfrm>
              <a:off x="8703676" y="6524961"/>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sp>
        <p:nvSpPr>
          <p:cNvPr id="138" name="Rectangle 137"/>
          <p:cNvSpPr/>
          <p:nvPr/>
        </p:nvSpPr>
        <p:spPr bwMode="gray">
          <a:xfrm>
            <a:off x="2650067" y="1270000"/>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9" name="Rectangle 138"/>
          <p:cNvSpPr/>
          <p:nvPr/>
        </p:nvSpPr>
        <p:spPr bwMode="gray">
          <a:xfrm>
            <a:off x="2658533" y="1270000"/>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23" name="Group 122"/>
          <p:cNvGrpSpPr/>
          <p:nvPr/>
        </p:nvGrpSpPr>
        <p:grpSpPr>
          <a:xfrm>
            <a:off x="2861732" y="863600"/>
            <a:ext cx="6282268" cy="5571068"/>
            <a:chOff x="1123950" y="736600"/>
            <a:chExt cx="2870200" cy="5092700"/>
          </a:xfrm>
        </p:grpSpPr>
        <p:sp>
          <p:nvSpPr>
            <p:cNvPr id="129" name="Rectangle 128"/>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33" name="Rectangle 132"/>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cxnSp>
        <p:nvCxnSpPr>
          <p:cNvPr id="144" name="Straight Connector 143"/>
          <p:cNvCxnSpPr/>
          <p:nvPr/>
        </p:nvCxnSpPr>
        <p:spPr>
          <a:xfrm>
            <a:off x="2860678" y="4057461"/>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74" name="Group 173"/>
          <p:cNvGrpSpPr/>
          <p:nvPr/>
        </p:nvGrpSpPr>
        <p:grpSpPr>
          <a:xfrm>
            <a:off x="3114080" y="1068185"/>
            <a:ext cx="5728560" cy="763446"/>
            <a:chOff x="3114080" y="2926664"/>
            <a:chExt cx="5728560" cy="763445"/>
          </a:xfrm>
        </p:grpSpPr>
        <p:sp>
          <p:nvSpPr>
            <p:cNvPr id="175" name="TextBox 174"/>
            <p:cNvSpPr txBox="1"/>
            <p:nvPr/>
          </p:nvSpPr>
          <p:spPr>
            <a:xfrm>
              <a:off x="3114080" y="2926664"/>
              <a:ext cx="3102421"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dirty="0">
                  <a:solidFill>
                    <a:srgbClr val="00719E"/>
                  </a:solidFill>
                  <a:latin typeface="Arial" pitchFamily="34" charset="0"/>
                  <a:ea typeface="Open Sans" pitchFamily="34" charset="0"/>
                  <a:cs typeface="Arial" pitchFamily="34" charset="0"/>
                </a:rPr>
                <a:t>Name1</a:t>
              </a:r>
              <a:endParaRPr lang="en-US" sz="900" dirty="0">
                <a:solidFill>
                  <a:srgbClr val="00719E"/>
                </a:solidFill>
                <a:latin typeface="Arial" pitchFamily="34" charset="0"/>
                <a:ea typeface="Open Sans" pitchFamily="34" charset="0"/>
                <a:cs typeface="Arial" pitchFamily="34" charset="0"/>
              </a:endParaRPr>
            </a:p>
          </p:txBody>
        </p:sp>
        <p:sp>
          <p:nvSpPr>
            <p:cNvPr id="176" name="TextBox 175"/>
            <p:cNvSpPr txBox="1"/>
            <p:nvPr/>
          </p:nvSpPr>
          <p:spPr>
            <a:xfrm>
              <a:off x="6726868" y="2926664"/>
              <a:ext cx="2115772"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solidFill>
                    <a:srgbClr val="444444"/>
                  </a:solidFill>
                  <a:latin typeface="Arial Narrow" pitchFamily="34" charset="0"/>
                  <a:ea typeface="Open Sans Condensed" pitchFamily="34" charset="0"/>
                  <a:cs typeface="Arial" pitchFamily="34" charset="0"/>
                </a:rPr>
                <a:t>3,762,199.90</a:t>
              </a:r>
            </a:p>
          </p:txBody>
        </p:sp>
        <p:sp>
          <p:nvSpPr>
            <p:cNvPr id="177" name="TextBox 176"/>
            <p:cNvSpPr txBox="1"/>
            <p:nvPr/>
          </p:nvSpPr>
          <p:spPr>
            <a:xfrm>
              <a:off x="8480424" y="3223856"/>
              <a:ext cx="355865"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USD</a:t>
              </a:r>
              <a:endParaRPr lang="en-US" sz="300" dirty="0">
                <a:latin typeface="Arial" pitchFamily="34" charset="0"/>
                <a:ea typeface="Open Sans" pitchFamily="34" charset="0"/>
                <a:cs typeface="Arial" pitchFamily="34" charset="0"/>
              </a:endParaRPr>
            </a:p>
          </p:txBody>
        </p:sp>
        <p:sp>
          <p:nvSpPr>
            <p:cNvPr id="178" name="TextBox 177"/>
            <p:cNvSpPr txBox="1"/>
            <p:nvPr/>
          </p:nvSpPr>
          <p:spPr>
            <a:xfrm>
              <a:off x="8074027" y="3536221"/>
              <a:ext cx="762264"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1 day ago</a:t>
              </a:r>
              <a:endParaRPr lang="en-US" sz="300" dirty="0">
                <a:latin typeface="Arial" pitchFamily="34" charset="0"/>
                <a:ea typeface="Open Sans" pitchFamily="34" charset="0"/>
                <a:cs typeface="Arial" pitchFamily="34" charset="0"/>
              </a:endParaRPr>
            </a:p>
          </p:txBody>
        </p:sp>
      </p:grpSp>
      <p:grpSp>
        <p:nvGrpSpPr>
          <p:cNvPr id="181" name="Group 180"/>
          <p:cNvGrpSpPr/>
          <p:nvPr/>
        </p:nvGrpSpPr>
        <p:grpSpPr>
          <a:xfrm>
            <a:off x="2083" y="0"/>
            <a:ext cx="9144000" cy="423865"/>
            <a:chOff x="0" y="0"/>
            <a:chExt cx="9144000" cy="423865"/>
          </a:xfrm>
        </p:grpSpPr>
        <p:sp>
          <p:nvSpPr>
            <p:cNvPr id="185" name="Rectangle 1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6" name="Straight Connector 1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9" name="Straight Connector 188"/>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1"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91" name="Rectangle 190"/>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3" name="Oval 212"/>
          <p:cNvSpPr/>
          <p:nvPr/>
        </p:nvSpPr>
        <p:spPr bwMode="gray">
          <a:xfrm>
            <a:off x="3135633" y="1817512"/>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214" name="Rectangle 213"/>
          <p:cNvSpPr/>
          <p:nvPr/>
        </p:nvSpPr>
        <p:spPr bwMode="gray">
          <a:xfrm>
            <a:off x="2860678" y="2388820"/>
            <a:ext cx="6283324" cy="4009741"/>
          </a:xfrm>
          <a:prstGeom prst="rect">
            <a:avLst/>
          </a:prstGeom>
          <a:solidFill>
            <a:schemeClr val="bg1"/>
          </a:solidFill>
          <a:ln w="6350" algn="ctr">
            <a:noFill/>
            <a:miter lim="800000"/>
            <a:headEnd/>
            <a:tailEnd/>
          </a:ln>
          <a:effectLst>
            <a:innerShdw dist="12700" dir="16200000">
              <a:prstClr val="black">
                <a:alpha val="15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5" name="TextBox 214"/>
          <p:cNvSpPr txBox="1"/>
          <p:nvPr/>
        </p:nvSpPr>
        <p:spPr>
          <a:xfrm>
            <a:off x="4287214" y="1772029"/>
            <a:ext cx="15143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3</a:t>
            </a:r>
          </a:p>
        </p:txBody>
      </p:sp>
      <p:sp>
        <p:nvSpPr>
          <p:cNvPr id="216" name="Oval 215"/>
          <p:cNvSpPr/>
          <p:nvPr/>
        </p:nvSpPr>
        <p:spPr bwMode="gray">
          <a:xfrm>
            <a:off x="3851601" y="1817512"/>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217" name="Oval 216"/>
          <p:cNvSpPr/>
          <p:nvPr/>
        </p:nvSpPr>
        <p:spPr bwMode="gray">
          <a:xfrm>
            <a:off x="4572000" y="1817512"/>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p>
        </p:txBody>
      </p:sp>
      <p:sp>
        <p:nvSpPr>
          <p:cNvPr id="218" name="TextBox 217"/>
          <p:cNvSpPr txBox="1"/>
          <p:nvPr/>
        </p:nvSpPr>
        <p:spPr>
          <a:xfrm>
            <a:off x="4993200" y="1772029"/>
            <a:ext cx="15143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5</a:t>
            </a:r>
          </a:p>
        </p:txBody>
      </p:sp>
      <p:sp>
        <p:nvSpPr>
          <p:cNvPr id="219" name="TextBox 218"/>
          <p:cNvSpPr txBox="1"/>
          <p:nvPr/>
        </p:nvSpPr>
        <p:spPr>
          <a:xfrm>
            <a:off x="8567112" y="2595057"/>
            <a:ext cx="295427" cy="230832"/>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220" name="TextBox 219"/>
          <p:cNvSpPr txBox="1"/>
          <p:nvPr/>
        </p:nvSpPr>
        <p:spPr>
          <a:xfrm>
            <a:off x="3114080" y="3029894"/>
            <a:ext cx="295427" cy="430887"/>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r>
              <a:rPr lang="en-US" sz="2800" dirty="0"/>
              <a:t></a:t>
            </a:r>
          </a:p>
        </p:txBody>
      </p:sp>
      <p:sp>
        <p:nvSpPr>
          <p:cNvPr id="221" name="TextBox 220"/>
          <p:cNvSpPr txBox="1"/>
          <p:nvPr/>
        </p:nvSpPr>
        <p:spPr>
          <a:xfrm>
            <a:off x="3503997" y="3091865"/>
            <a:ext cx="2365971"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444444"/>
                </a:solidFill>
                <a:latin typeface="Open Sans" pitchFamily="34" charset="0"/>
                <a:ea typeface="Open Sans" pitchFamily="34" charset="0"/>
                <a:cs typeface="Open Sans" pitchFamily="34" charset="0"/>
              </a:defRPr>
            </a:lvl1pPr>
          </a:lstStyle>
          <a:p>
            <a:r>
              <a:rPr lang="en-US" dirty="0">
                <a:solidFill>
                  <a:srgbClr val="007CC0"/>
                </a:solidFill>
                <a:latin typeface="Arial" pitchFamily="34" charset="0"/>
                <a:cs typeface="Arial" pitchFamily="34" charset="0"/>
              </a:rPr>
              <a:t>SomeTextFile.txt</a:t>
            </a:r>
          </a:p>
          <a:p>
            <a:r>
              <a:rPr lang="en-US" sz="800" dirty="0">
                <a:solidFill>
                  <a:schemeClr val="bg1">
                    <a:lumMod val="50000"/>
                  </a:schemeClr>
                </a:solidFill>
                <a:latin typeface="Arial" pitchFamily="34" charset="0"/>
                <a:cs typeface="Arial" pitchFamily="34" charset="0"/>
              </a:rPr>
              <a:t>28.11.2013 by Marty McFly</a:t>
            </a:r>
          </a:p>
        </p:txBody>
      </p:sp>
      <p:sp>
        <p:nvSpPr>
          <p:cNvPr id="222" name="TextBox 221"/>
          <p:cNvSpPr txBox="1"/>
          <p:nvPr/>
        </p:nvSpPr>
        <p:spPr>
          <a:xfrm>
            <a:off x="8003752" y="3156569"/>
            <a:ext cx="838888" cy="230832"/>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pPr algn="r"/>
            <a:r>
              <a:rPr lang="en-US" dirty="0"/>
              <a:t>       </a:t>
            </a:r>
          </a:p>
        </p:txBody>
      </p:sp>
      <p:cxnSp>
        <p:nvCxnSpPr>
          <p:cNvPr id="223" name="Straight Connector 222"/>
          <p:cNvCxnSpPr/>
          <p:nvPr/>
        </p:nvCxnSpPr>
        <p:spPr>
          <a:xfrm flipV="1">
            <a:off x="3028950" y="2908103"/>
            <a:ext cx="5946780" cy="158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V="1">
            <a:off x="3028950" y="3612093"/>
            <a:ext cx="5946780" cy="158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5" name="TextBox 224"/>
          <p:cNvSpPr txBox="1"/>
          <p:nvPr/>
        </p:nvSpPr>
        <p:spPr>
          <a:xfrm>
            <a:off x="3114080" y="3734676"/>
            <a:ext cx="295427" cy="430887"/>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r>
              <a:rPr lang="en-US" sz="2800" dirty="0"/>
              <a:t></a:t>
            </a:r>
          </a:p>
        </p:txBody>
      </p:sp>
      <p:sp>
        <p:nvSpPr>
          <p:cNvPr id="226" name="TextBox 225"/>
          <p:cNvSpPr txBox="1"/>
          <p:nvPr/>
        </p:nvSpPr>
        <p:spPr>
          <a:xfrm>
            <a:off x="3503997" y="3796647"/>
            <a:ext cx="3601653"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444444"/>
                </a:solidFill>
                <a:latin typeface="Open Sans" pitchFamily="34" charset="0"/>
                <a:ea typeface="Open Sans" pitchFamily="34" charset="0"/>
                <a:cs typeface="Open Sans" pitchFamily="34" charset="0"/>
              </a:defRPr>
            </a:lvl1pPr>
          </a:lstStyle>
          <a:p>
            <a:r>
              <a:rPr lang="en-US" dirty="0">
                <a:solidFill>
                  <a:srgbClr val="007CC0"/>
                </a:solidFill>
                <a:latin typeface="Arial" pitchFamily="34" charset="0"/>
                <a:cs typeface="Arial" pitchFamily="34" charset="0"/>
              </a:rPr>
              <a:t>SomeWordDocumentWithRatherLongTitle.doc</a:t>
            </a:r>
          </a:p>
          <a:p>
            <a:r>
              <a:rPr lang="en-US" sz="800" dirty="0">
                <a:solidFill>
                  <a:schemeClr val="bg1">
                    <a:lumMod val="50000"/>
                  </a:schemeClr>
                </a:solidFill>
                <a:latin typeface="Arial" pitchFamily="34" charset="0"/>
                <a:cs typeface="Arial" pitchFamily="34" charset="0"/>
              </a:rPr>
              <a:t>28.11.2013 by Marty McFly</a:t>
            </a:r>
          </a:p>
        </p:txBody>
      </p:sp>
      <p:sp>
        <p:nvSpPr>
          <p:cNvPr id="227" name="TextBox 226"/>
          <p:cNvSpPr txBox="1"/>
          <p:nvPr/>
        </p:nvSpPr>
        <p:spPr>
          <a:xfrm>
            <a:off x="8003752" y="3861351"/>
            <a:ext cx="838888" cy="230832"/>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pPr algn="r"/>
            <a:r>
              <a:rPr lang="en-US" dirty="0"/>
              <a:t>       </a:t>
            </a:r>
          </a:p>
        </p:txBody>
      </p:sp>
      <p:cxnSp>
        <p:nvCxnSpPr>
          <p:cNvPr id="228" name="Straight Connector 227"/>
          <p:cNvCxnSpPr/>
          <p:nvPr/>
        </p:nvCxnSpPr>
        <p:spPr>
          <a:xfrm flipV="1">
            <a:off x="3028950" y="4316875"/>
            <a:ext cx="5946780" cy="158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9" name="TextBox 228"/>
          <p:cNvSpPr txBox="1"/>
          <p:nvPr/>
        </p:nvSpPr>
        <p:spPr>
          <a:xfrm>
            <a:off x="3503997" y="4501429"/>
            <a:ext cx="2365971"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444444"/>
                </a:solidFill>
                <a:latin typeface="Open Sans" pitchFamily="34" charset="0"/>
                <a:ea typeface="Open Sans" pitchFamily="34" charset="0"/>
                <a:cs typeface="Open Sans" pitchFamily="34" charset="0"/>
              </a:defRPr>
            </a:lvl1pPr>
          </a:lstStyle>
          <a:p>
            <a:r>
              <a:rPr lang="en-US" dirty="0">
                <a:solidFill>
                  <a:srgbClr val="007CC0"/>
                </a:solidFill>
                <a:latin typeface="Arial" pitchFamily="34" charset="0"/>
                <a:cs typeface="Arial" pitchFamily="34" charset="0"/>
              </a:rPr>
              <a:t>Photo_of_my_TIMEMACHINE.jpg</a:t>
            </a:r>
          </a:p>
          <a:p>
            <a:r>
              <a:rPr lang="en-US" sz="800" dirty="0">
                <a:solidFill>
                  <a:schemeClr val="bg1">
                    <a:lumMod val="50000"/>
                  </a:schemeClr>
                </a:solidFill>
                <a:latin typeface="Arial" pitchFamily="34" charset="0"/>
                <a:cs typeface="Arial" pitchFamily="34" charset="0"/>
              </a:rPr>
              <a:t>21.10.2013 by Emmett Brown</a:t>
            </a:r>
          </a:p>
        </p:txBody>
      </p:sp>
      <p:sp>
        <p:nvSpPr>
          <p:cNvPr id="230" name="TextBox 229"/>
          <p:cNvSpPr txBox="1"/>
          <p:nvPr/>
        </p:nvSpPr>
        <p:spPr>
          <a:xfrm>
            <a:off x="8003752" y="4566133"/>
            <a:ext cx="838888" cy="230832"/>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pPr algn="r"/>
            <a:r>
              <a:rPr lang="en-US" dirty="0"/>
              <a:t>       </a:t>
            </a:r>
          </a:p>
        </p:txBody>
      </p:sp>
      <p:cxnSp>
        <p:nvCxnSpPr>
          <p:cNvPr id="231" name="Straight Connector 230"/>
          <p:cNvCxnSpPr/>
          <p:nvPr/>
        </p:nvCxnSpPr>
        <p:spPr>
          <a:xfrm flipV="1">
            <a:off x="3028950" y="5021657"/>
            <a:ext cx="5946780" cy="158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3503997" y="5206211"/>
            <a:ext cx="2365971"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444444"/>
                </a:solidFill>
                <a:latin typeface="Open Sans" pitchFamily="34" charset="0"/>
                <a:ea typeface="Open Sans" pitchFamily="34" charset="0"/>
                <a:cs typeface="Open Sans" pitchFamily="34" charset="0"/>
              </a:defRPr>
            </a:lvl1pPr>
          </a:lstStyle>
          <a:p>
            <a:r>
              <a:rPr lang="en-US" dirty="0">
                <a:solidFill>
                  <a:srgbClr val="007CC0"/>
                </a:solidFill>
                <a:latin typeface="Arial" pitchFamily="34" charset="0"/>
                <a:cs typeface="Arial" pitchFamily="34" charset="0"/>
              </a:rPr>
              <a:t>Blue-Prints_for_Flux-Capacitor.jpg</a:t>
            </a:r>
          </a:p>
          <a:p>
            <a:r>
              <a:rPr lang="en-US" sz="800" dirty="0">
                <a:solidFill>
                  <a:schemeClr val="bg1">
                    <a:lumMod val="50000"/>
                  </a:schemeClr>
                </a:solidFill>
                <a:latin typeface="Arial" pitchFamily="34" charset="0"/>
                <a:cs typeface="Arial" pitchFamily="34" charset="0"/>
              </a:rPr>
              <a:t>21.10.2013 by Emmett Brown</a:t>
            </a:r>
          </a:p>
        </p:txBody>
      </p:sp>
      <p:sp>
        <p:nvSpPr>
          <p:cNvPr id="233" name="TextBox 232"/>
          <p:cNvSpPr txBox="1"/>
          <p:nvPr/>
        </p:nvSpPr>
        <p:spPr>
          <a:xfrm>
            <a:off x="8003752" y="5270915"/>
            <a:ext cx="838888" cy="230832"/>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pPr algn="r"/>
            <a:r>
              <a:rPr lang="en-US" dirty="0"/>
              <a:t>       </a:t>
            </a:r>
          </a:p>
        </p:txBody>
      </p:sp>
      <p:cxnSp>
        <p:nvCxnSpPr>
          <p:cNvPr id="234" name="Straight Connector 233"/>
          <p:cNvCxnSpPr/>
          <p:nvPr/>
        </p:nvCxnSpPr>
        <p:spPr>
          <a:xfrm flipV="1">
            <a:off x="3028950" y="5726439"/>
            <a:ext cx="5946780" cy="158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5" name="TextBox 234"/>
          <p:cNvSpPr txBox="1"/>
          <p:nvPr/>
        </p:nvSpPr>
        <p:spPr>
          <a:xfrm>
            <a:off x="3114080" y="5847438"/>
            <a:ext cx="295427" cy="430887"/>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r>
              <a:rPr lang="en-US" sz="2800" dirty="0"/>
              <a:t></a:t>
            </a:r>
          </a:p>
        </p:txBody>
      </p:sp>
      <p:sp>
        <p:nvSpPr>
          <p:cNvPr id="236" name="TextBox 235"/>
          <p:cNvSpPr txBox="1"/>
          <p:nvPr/>
        </p:nvSpPr>
        <p:spPr>
          <a:xfrm>
            <a:off x="3503996" y="5909409"/>
            <a:ext cx="3222871"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444444"/>
                </a:solidFill>
                <a:latin typeface="Open Sans" pitchFamily="34" charset="0"/>
                <a:ea typeface="Open Sans" pitchFamily="34" charset="0"/>
                <a:cs typeface="Open Sans" pitchFamily="34" charset="0"/>
              </a:defRPr>
            </a:lvl1pPr>
          </a:lstStyle>
          <a:p>
            <a:r>
              <a:rPr lang="en-US" dirty="0">
                <a:solidFill>
                  <a:srgbClr val="007CC0"/>
                </a:solidFill>
                <a:latin typeface="Arial" pitchFamily="34" charset="0"/>
                <a:cs typeface="Arial" pitchFamily="34" charset="0"/>
              </a:rPr>
              <a:t>Shopping-list_Parts-you-need-for-a-time-machine.xls</a:t>
            </a:r>
          </a:p>
          <a:p>
            <a:r>
              <a:rPr lang="en-US" sz="800" dirty="0">
                <a:solidFill>
                  <a:schemeClr val="bg1">
                    <a:lumMod val="50000"/>
                  </a:schemeClr>
                </a:solidFill>
                <a:latin typeface="Arial" pitchFamily="34" charset="0"/>
                <a:cs typeface="Arial" pitchFamily="34" charset="0"/>
              </a:rPr>
              <a:t>21.10.2013 by Emmett Brown</a:t>
            </a:r>
          </a:p>
        </p:txBody>
      </p:sp>
      <p:sp>
        <p:nvSpPr>
          <p:cNvPr id="237" name="TextBox 236"/>
          <p:cNvSpPr txBox="1"/>
          <p:nvPr/>
        </p:nvSpPr>
        <p:spPr>
          <a:xfrm>
            <a:off x="8003752" y="5974113"/>
            <a:ext cx="838888" cy="230832"/>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pPr algn="r"/>
            <a:r>
              <a:rPr lang="en-US" dirty="0"/>
              <a:t>       </a:t>
            </a:r>
          </a:p>
        </p:txBody>
      </p:sp>
      <p:pic>
        <p:nvPicPr>
          <p:cNvPr id="238" name="Picture 4" descr="http://cdn1.sciencefiction.com/wp-content/uploads/2013/01/back-to-the-future-delorean.jpe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2317" t="5677" r="30635" b="28020"/>
          <a:stretch/>
        </p:blipFill>
        <p:spPr bwMode="auto">
          <a:xfrm>
            <a:off x="3023828" y="4465925"/>
            <a:ext cx="439474" cy="44245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6" descr="http://www.ausicom.com/filelib/Commercialisation_Blueprin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3993" t="14919" r="-1"/>
          <a:stretch/>
        </p:blipFill>
        <p:spPr bwMode="auto">
          <a:xfrm>
            <a:off x="3023828" y="5165105"/>
            <a:ext cx="439474" cy="442452"/>
          </a:xfrm>
          <a:prstGeom prst="rect">
            <a:avLst/>
          </a:prstGeom>
          <a:noFill/>
          <a:extLst>
            <a:ext uri="{909E8E84-426E-40DD-AFC4-6F175D3DCCD1}">
              <a14:hiddenFill xmlns:a14="http://schemas.microsoft.com/office/drawing/2010/main">
                <a:solidFill>
                  <a:srgbClr val="FFFFFF"/>
                </a:solidFill>
              </a14:hiddenFill>
            </a:ext>
          </a:extLst>
        </p:spPr>
      </p:pic>
      <p:sp>
        <p:nvSpPr>
          <p:cNvPr id="240" name="TextBox 239"/>
          <p:cNvSpPr txBox="1"/>
          <p:nvPr/>
        </p:nvSpPr>
        <p:spPr>
          <a:xfrm>
            <a:off x="3111550" y="2641223"/>
            <a:ext cx="1327100"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latin typeface="Arial" pitchFamily="34" charset="0"/>
                <a:ea typeface="Open Sans Semibold" pitchFamily="34" charset="0"/>
                <a:cs typeface="Arial" pitchFamily="34" charset="0"/>
              </a:rPr>
              <a:t>Attachments (5)</a:t>
            </a:r>
          </a:p>
        </p:txBody>
      </p:sp>
      <p:sp>
        <p:nvSpPr>
          <p:cNvPr id="241" name="Rectangle 240"/>
          <p:cNvSpPr/>
          <p:nvPr/>
        </p:nvSpPr>
        <p:spPr>
          <a:xfrm>
            <a:off x="4565179" y="2374519"/>
            <a:ext cx="421200" cy="45719"/>
          </a:xfrm>
          <a:prstGeom prst="rect">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endParaRPr lang="en-US" sz="1600" dirty="0">
              <a:solidFill>
                <a:schemeClr val="bg1"/>
              </a:solidFill>
              <a:latin typeface="SAP-icons" pitchFamily="2" charset="0"/>
            </a:endParaRPr>
          </a:p>
        </p:txBody>
      </p:sp>
      <p:sp>
        <p:nvSpPr>
          <p:cNvPr id="120" name="TextBox 119"/>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21" name="TextBox 120"/>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124" name="Straight Connector 123"/>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9" name="Picture 118"/>
          <p:cNvPicPr>
            <a:picLocks noChangeAspect="1"/>
          </p:cNvPicPr>
          <p:nvPr/>
        </p:nvPicPr>
        <p:blipFill>
          <a:blip r:embed="rId5"/>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18405464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solidFill>
                  <a:srgbClr val="666666"/>
                </a:solidFill>
                <a:latin typeface="BentonSans Light" panose="02000503000000020004" pitchFamily="2" charset="0"/>
              </a:rPr>
              <a:t>FilterBar</a:t>
            </a:r>
            <a:endParaRPr lang="en-US" dirty="0">
              <a:solidFill>
                <a:srgbClr val="666666"/>
              </a:solidFill>
              <a:latin typeface="BentonSans Light" panose="02000503000000020004" pitchFamily="2" charset="0"/>
            </a:endParaRPr>
          </a:p>
        </p:txBody>
      </p:sp>
    </p:spTree>
    <p:extLst>
      <p:ext uri="{BB962C8B-B14F-4D97-AF65-F5344CB8AC3E}">
        <p14:creationId xmlns:p14="http://schemas.microsoft.com/office/powerpoint/2010/main" val="5642096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9144000" cy="6858000"/>
            <a:chOff x="1123950" y="736600"/>
            <a:chExt cx="2870200" cy="5092700"/>
          </a:xfrm>
        </p:grpSpPr>
        <p:sp>
          <p:nvSpPr>
            <p:cNvPr id="31" name="Rectangle 30"/>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2" name="Rectangle 31"/>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0" name="Rectangle 19"/>
          <p:cNvSpPr/>
          <p:nvPr/>
        </p:nvSpPr>
        <p:spPr>
          <a:xfrm>
            <a:off x="0" y="424544"/>
            <a:ext cx="9146083" cy="3808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Rectangle 1"/>
          <p:cNvSpPr/>
          <p:nvPr/>
        </p:nvSpPr>
        <p:spPr>
          <a:xfrm>
            <a:off x="0" y="805856"/>
            <a:ext cx="9146083" cy="1284882"/>
          </a:xfrm>
          <a:prstGeom prst="rect">
            <a:avLst/>
          </a:prstGeom>
          <a:solidFill>
            <a:srgbClr val="EDF1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21" name="Straight Connector 20"/>
          <p:cNvCxnSpPr/>
          <p:nvPr/>
        </p:nvCxnSpPr>
        <p:spPr>
          <a:xfrm>
            <a:off x="0" y="811973"/>
            <a:ext cx="91440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0" y="493219"/>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nvGrpSpPr>
          <p:cNvPr id="5" name="Group 4"/>
          <p:cNvGrpSpPr/>
          <p:nvPr/>
        </p:nvGrpSpPr>
        <p:grpSpPr>
          <a:xfrm>
            <a:off x="2083" y="0"/>
            <a:ext cx="9144000" cy="423865"/>
            <a:chOff x="0" y="0"/>
            <a:chExt cx="9144000" cy="423865"/>
          </a:xfrm>
        </p:grpSpPr>
        <p:sp>
          <p:nvSpPr>
            <p:cNvPr id="9" name="Rectangle 8"/>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Connector 13"/>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6" name="Rectangle 15"/>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439473" y="526685"/>
            <a:ext cx="8265056"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Application Title</a:t>
            </a:r>
          </a:p>
        </p:txBody>
      </p:sp>
      <p:grpSp>
        <p:nvGrpSpPr>
          <p:cNvPr id="27" name="Group 26"/>
          <p:cNvGrpSpPr/>
          <p:nvPr/>
        </p:nvGrpSpPr>
        <p:grpSpPr>
          <a:xfrm>
            <a:off x="307012" y="984982"/>
            <a:ext cx="2273226" cy="246221"/>
            <a:chOff x="307012" y="1208997"/>
            <a:chExt cx="2273226" cy="246221"/>
          </a:xfrm>
        </p:grpSpPr>
        <p:sp>
          <p:nvSpPr>
            <p:cNvPr id="28" name="TextBox 27"/>
            <p:cNvSpPr txBox="1"/>
            <p:nvPr/>
          </p:nvSpPr>
          <p:spPr>
            <a:xfrm>
              <a:off x="307012" y="1208997"/>
              <a:ext cx="2273226"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dirty="0">
                  <a:solidFill>
                    <a:schemeClr val="tx1">
                      <a:lumMod val="75000"/>
                      <a:lumOff val="25000"/>
                    </a:schemeClr>
                  </a:solidFill>
                  <a:latin typeface="Arial" panose="020B0604020202020204" pitchFamily="34" charset="0"/>
                  <a:ea typeface="Open Sans" pitchFamily="34" charset="0"/>
                  <a:cs typeface="Arial" panose="020B0604020202020204" pitchFamily="34" charset="0"/>
                </a:rPr>
                <a:t>Variant Name</a:t>
              </a:r>
            </a:p>
          </p:txBody>
        </p:sp>
        <p:sp>
          <p:nvSpPr>
            <p:cNvPr id="29" name="Rectangle 362"/>
            <p:cNvSpPr>
              <a:spLocks noChangeArrowheads="1"/>
            </p:cNvSpPr>
            <p:nvPr/>
          </p:nvSpPr>
          <p:spPr bwMode="auto">
            <a:xfrm>
              <a:off x="1766365" y="1247039"/>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900" dirty="0">
                  <a:solidFill>
                    <a:srgbClr val="404040"/>
                  </a:solidFill>
                  <a:latin typeface="SAP-icons" pitchFamily="2" charset="0"/>
                </a:rPr>
                <a:t></a:t>
              </a:r>
              <a:endParaRPr lang="en-US" sz="900" dirty="0">
                <a:solidFill>
                  <a:srgbClr val="404040"/>
                </a:solidFill>
                <a:latin typeface="SAP-icons" pitchFamily="2" charset="0"/>
                <a:cs typeface="Arial" pitchFamily="34" charset="0"/>
              </a:endParaRPr>
            </a:p>
          </p:txBody>
        </p:sp>
      </p:grpSp>
      <p:sp>
        <p:nvSpPr>
          <p:cNvPr id="42" name="Rectangle 23"/>
          <p:cNvSpPr>
            <a:spLocks noChangeArrowheads="1"/>
          </p:cNvSpPr>
          <p:nvPr/>
        </p:nvSpPr>
        <p:spPr bwMode="auto">
          <a:xfrm>
            <a:off x="297040" y="1397003"/>
            <a:ext cx="3635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Status</a:t>
            </a:r>
            <a:endParaRPr lang="en-US" sz="2800" dirty="0">
              <a:solidFill>
                <a:prstClr val="black"/>
              </a:solidFill>
              <a:latin typeface="Arial" pitchFamily="34" charset="0"/>
              <a:cs typeface="Arial" pitchFamily="34" charset="0"/>
            </a:endParaRPr>
          </a:p>
        </p:txBody>
      </p:sp>
      <p:sp>
        <p:nvSpPr>
          <p:cNvPr id="43" name="Rectangle 350"/>
          <p:cNvSpPr>
            <a:spLocks noChangeArrowheads="1"/>
          </p:cNvSpPr>
          <p:nvPr/>
        </p:nvSpPr>
        <p:spPr bwMode="auto">
          <a:xfrm>
            <a:off x="290144" y="1581162"/>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a:latin typeface="Arial" pitchFamily="34" charset="0"/>
                <a:ea typeface="Open Sans" pitchFamily="34" charset="0"/>
                <a:cs typeface="Arial" pitchFamily="34" charset="0"/>
              </a:rPr>
              <a:t>Open</a:t>
            </a:r>
          </a:p>
        </p:txBody>
      </p:sp>
      <p:sp>
        <p:nvSpPr>
          <p:cNvPr id="44" name="TextBox 43"/>
          <p:cNvSpPr txBox="1"/>
          <p:nvPr/>
        </p:nvSpPr>
        <p:spPr>
          <a:xfrm>
            <a:off x="1692721" y="1562337"/>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p>
        </p:txBody>
      </p:sp>
      <p:sp>
        <p:nvSpPr>
          <p:cNvPr id="47" name="Rectangle 23"/>
          <p:cNvSpPr>
            <a:spLocks noChangeArrowheads="1"/>
          </p:cNvSpPr>
          <p:nvPr/>
        </p:nvSpPr>
        <p:spPr bwMode="auto">
          <a:xfrm>
            <a:off x="2203426" y="1397003"/>
            <a:ext cx="55463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Customer</a:t>
            </a:r>
            <a:endParaRPr lang="en-US" sz="2800" dirty="0">
              <a:solidFill>
                <a:prstClr val="black"/>
              </a:solidFill>
              <a:latin typeface="Arial" pitchFamily="34" charset="0"/>
              <a:cs typeface="Arial" pitchFamily="34" charset="0"/>
            </a:endParaRPr>
          </a:p>
        </p:txBody>
      </p:sp>
      <p:grpSp>
        <p:nvGrpSpPr>
          <p:cNvPr id="48" name="Group 47"/>
          <p:cNvGrpSpPr/>
          <p:nvPr/>
        </p:nvGrpSpPr>
        <p:grpSpPr>
          <a:xfrm>
            <a:off x="2203426" y="1562337"/>
            <a:ext cx="1768321" cy="307773"/>
            <a:chOff x="290144" y="1662360"/>
            <a:chExt cx="1768321" cy="307773"/>
          </a:xfrm>
        </p:grpSpPr>
        <p:sp>
          <p:nvSpPr>
            <p:cNvPr id="49" name="Rectangle 350"/>
            <p:cNvSpPr>
              <a:spLocks noChangeArrowheads="1"/>
            </p:cNvSpPr>
            <p:nvPr/>
          </p:nvSpPr>
          <p:spPr bwMode="auto">
            <a:xfrm>
              <a:off x="290144" y="1681185"/>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a:latin typeface="Arial" pitchFamily="34" charset="0"/>
                  <a:ea typeface="Open Sans" pitchFamily="34" charset="0"/>
                  <a:cs typeface="Arial" pitchFamily="34" charset="0"/>
                </a:rPr>
                <a:t>ACME</a:t>
              </a:r>
            </a:p>
          </p:txBody>
        </p:sp>
        <p:sp>
          <p:nvSpPr>
            <p:cNvPr id="50" name="TextBox 49"/>
            <p:cNvSpPr txBox="1"/>
            <p:nvPr/>
          </p:nvSpPr>
          <p:spPr>
            <a:xfrm>
              <a:off x="1692721" y="1662360"/>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grpSp>
      <p:sp>
        <p:nvSpPr>
          <p:cNvPr id="53" name="Rectangle 23"/>
          <p:cNvSpPr>
            <a:spLocks noChangeArrowheads="1"/>
          </p:cNvSpPr>
          <p:nvPr/>
        </p:nvSpPr>
        <p:spPr bwMode="auto">
          <a:xfrm>
            <a:off x="4119752" y="1397003"/>
            <a:ext cx="88646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Company Code</a:t>
            </a:r>
            <a:endParaRPr lang="en-US" sz="2800" dirty="0">
              <a:solidFill>
                <a:prstClr val="black"/>
              </a:solidFill>
              <a:latin typeface="Arial" pitchFamily="34" charset="0"/>
              <a:cs typeface="Arial" pitchFamily="34" charset="0"/>
            </a:endParaRPr>
          </a:p>
        </p:txBody>
      </p:sp>
      <p:grpSp>
        <p:nvGrpSpPr>
          <p:cNvPr id="54" name="Group 53"/>
          <p:cNvGrpSpPr/>
          <p:nvPr/>
        </p:nvGrpSpPr>
        <p:grpSpPr>
          <a:xfrm>
            <a:off x="4119752" y="1562337"/>
            <a:ext cx="1768321" cy="307773"/>
            <a:chOff x="290144" y="1662360"/>
            <a:chExt cx="1768321" cy="307773"/>
          </a:xfrm>
        </p:grpSpPr>
        <p:sp>
          <p:nvSpPr>
            <p:cNvPr id="55" name="Rectangle 350"/>
            <p:cNvSpPr>
              <a:spLocks noChangeArrowheads="1"/>
            </p:cNvSpPr>
            <p:nvPr/>
          </p:nvSpPr>
          <p:spPr bwMode="auto">
            <a:xfrm>
              <a:off x="290144" y="1681185"/>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endParaRPr lang="en-US" sz="1000" dirty="0">
                <a:latin typeface="Arial" pitchFamily="34" charset="0"/>
                <a:ea typeface="Open Sans" pitchFamily="34" charset="0"/>
                <a:cs typeface="Arial" pitchFamily="34" charset="0"/>
              </a:endParaRPr>
            </a:p>
          </p:txBody>
        </p:sp>
        <p:sp>
          <p:nvSpPr>
            <p:cNvPr id="56" name="TextBox 55"/>
            <p:cNvSpPr txBox="1"/>
            <p:nvPr/>
          </p:nvSpPr>
          <p:spPr>
            <a:xfrm>
              <a:off x="1692721" y="1662360"/>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grpSp>
      <p:grpSp>
        <p:nvGrpSpPr>
          <p:cNvPr id="60" name="Group 59"/>
          <p:cNvGrpSpPr/>
          <p:nvPr/>
        </p:nvGrpSpPr>
        <p:grpSpPr>
          <a:xfrm>
            <a:off x="2214067" y="1531839"/>
            <a:ext cx="1087995" cy="353848"/>
            <a:chOff x="433428" y="2213059"/>
            <a:chExt cx="1087995" cy="353848"/>
          </a:xfrm>
        </p:grpSpPr>
        <p:sp>
          <p:nvSpPr>
            <p:cNvPr id="57" name="Rounded Rectangle 56"/>
            <p:cNvSpPr/>
            <p:nvPr/>
          </p:nvSpPr>
          <p:spPr bwMode="gray">
            <a:xfrm>
              <a:off x="451447" y="2285998"/>
              <a:ext cx="992178" cy="215900"/>
            </a:xfrm>
            <a:prstGeom prst="roundRect">
              <a:avLst/>
            </a:prstGeom>
            <a:solidFill>
              <a:srgbClr val="F7F7F7"/>
            </a:solidFill>
            <a:ln w="6350" algn="ctr">
              <a:solidFill>
                <a:srgbClr val="BFBFB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8" name="Rectangle 57"/>
            <p:cNvSpPr/>
            <p:nvPr/>
          </p:nvSpPr>
          <p:spPr bwMode="gray">
            <a:xfrm>
              <a:off x="433428" y="2213059"/>
              <a:ext cx="924246" cy="353848"/>
            </a:xfrm>
            <a:prstGeom prst="rect">
              <a:avLst/>
            </a:prstGeom>
            <a:noFill/>
            <a:ln w="19050" algn="ctr">
              <a:noFill/>
              <a:miter lim="800000"/>
              <a:headEnd/>
              <a:tailEnd/>
            </a:ln>
          </p:spPr>
          <p:txBody>
            <a:bodyPr lIns="90000" tIns="72000" rIns="90000" bIns="72000" rtlCol="0" anchor="ctr"/>
            <a:lstStyle/>
            <a:p>
              <a:pPr defTabSz="914400">
                <a:defRPr/>
              </a:pPr>
              <a:r>
                <a:rPr lang="en-US" sz="1000" dirty="0">
                  <a:solidFill>
                    <a:prstClr val="black"/>
                  </a:solidFill>
                  <a:latin typeface="Arial" panose="020B0604020202020204" pitchFamily="34" charset="0"/>
                  <a:cs typeface="Arial" panose="020B0604020202020204" pitchFamily="34" charset="0"/>
                </a:rPr>
                <a:t>Customer 1</a:t>
              </a:r>
            </a:p>
          </p:txBody>
        </p:sp>
        <p:sp>
          <p:nvSpPr>
            <p:cNvPr id="59" name="TextBox 58"/>
            <p:cNvSpPr txBox="1"/>
            <p:nvPr/>
          </p:nvSpPr>
          <p:spPr>
            <a:xfrm>
              <a:off x="1089942" y="2290761"/>
              <a:ext cx="431481"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SAP-icons" pitchFamily="2" charset="0"/>
                </a:rPr>
                <a:t></a:t>
              </a:r>
            </a:p>
          </p:txBody>
        </p:sp>
      </p:grpSp>
      <p:sp>
        <p:nvSpPr>
          <p:cNvPr id="72" name="Rectangle 71"/>
          <p:cNvSpPr/>
          <p:nvPr/>
        </p:nvSpPr>
        <p:spPr bwMode="gray">
          <a:xfrm>
            <a:off x="8197749" y="1581200"/>
            <a:ext cx="759107" cy="266362"/>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prstClr val="black"/>
                </a:solidFill>
                <a:latin typeface="Arial" pitchFamily="34" charset="0"/>
                <a:ea typeface="Open Sans" pitchFamily="34" charset="0"/>
                <a:cs typeface="Arial" pitchFamily="34" charset="0"/>
              </a:rPr>
              <a:t>Search</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3" name="Rectangle 72"/>
          <p:cNvSpPr/>
          <p:nvPr/>
        </p:nvSpPr>
        <p:spPr bwMode="gray">
          <a:xfrm>
            <a:off x="7462566" y="1581200"/>
            <a:ext cx="604845" cy="266362"/>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prstClr val="black"/>
                </a:solidFill>
                <a:latin typeface="Arial" pitchFamily="34" charset="0"/>
                <a:ea typeface="Open Sans" pitchFamily="34" charset="0"/>
                <a:cs typeface="Arial" pitchFamily="34" charset="0"/>
              </a:rPr>
              <a:t>Reset</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aphicFrame>
        <p:nvGraphicFramePr>
          <p:cNvPr id="61" name="Table 60"/>
          <p:cNvGraphicFramePr>
            <a:graphicFrameLocks noGrp="1"/>
          </p:cNvGraphicFramePr>
          <p:nvPr>
            <p:extLst>
              <p:ext uri="{D42A27DB-BD31-4B8C-83A1-F6EECF244321}">
                <p14:modId xmlns:p14="http://schemas.microsoft.com/office/powerpoint/2010/main" val="1160307026"/>
              </p:ext>
            </p:extLst>
          </p:nvPr>
        </p:nvGraphicFramePr>
        <p:xfrm>
          <a:off x="284901" y="2599045"/>
          <a:ext cx="8676605" cy="4069248"/>
        </p:xfrm>
        <a:graphic>
          <a:graphicData uri="http://schemas.openxmlformats.org/drawingml/2006/table">
            <a:tbl>
              <a:tblPr firstRow="1" bandRow="1">
                <a:solidFill>
                  <a:schemeClr val="bg1"/>
                </a:solidFill>
                <a:tableStyleId>{2D5ABB26-0587-4C30-8999-92F81FD0307C}</a:tableStyleId>
              </a:tblPr>
              <a:tblGrid>
                <a:gridCol w="1269587">
                  <a:extLst>
                    <a:ext uri="{9D8B030D-6E8A-4147-A177-3AD203B41FA5}">
                      <a16:colId xmlns:a16="http://schemas.microsoft.com/office/drawing/2014/main" val="20000"/>
                    </a:ext>
                  </a:extLst>
                </a:gridCol>
                <a:gridCol w="2101332">
                  <a:extLst>
                    <a:ext uri="{9D8B030D-6E8A-4147-A177-3AD203B41FA5}">
                      <a16:colId xmlns:a16="http://schemas.microsoft.com/office/drawing/2014/main" val="20001"/>
                    </a:ext>
                  </a:extLst>
                </a:gridCol>
                <a:gridCol w="684979">
                  <a:extLst>
                    <a:ext uri="{9D8B030D-6E8A-4147-A177-3AD203B41FA5}">
                      <a16:colId xmlns:a16="http://schemas.microsoft.com/office/drawing/2014/main" val="20002"/>
                    </a:ext>
                  </a:extLst>
                </a:gridCol>
                <a:gridCol w="1319374">
                  <a:extLst>
                    <a:ext uri="{9D8B030D-6E8A-4147-A177-3AD203B41FA5}">
                      <a16:colId xmlns:a16="http://schemas.microsoft.com/office/drawing/2014/main" val="20003"/>
                    </a:ext>
                  </a:extLst>
                </a:gridCol>
                <a:gridCol w="2707856">
                  <a:extLst>
                    <a:ext uri="{9D8B030D-6E8A-4147-A177-3AD203B41FA5}">
                      <a16:colId xmlns:a16="http://schemas.microsoft.com/office/drawing/2014/main" val="20004"/>
                    </a:ext>
                  </a:extLst>
                </a:gridCol>
                <a:gridCol w="385197">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tblGrid>
              <a:tr h="2934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Customer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dirty="0">
                          <a:solidFill>
                            <a:prstClr val="black"/>
                          </a:solidFill>
                          <a:latin typeface="Arial" panose="020B0604020202020204" pitchFamily="34" charset="0"/>
                          <a:cs typeface="Arial" panose="020B0604020202020204" pitchFamily="34" charset="0"/>
                        </a:rPr>
                        <a:t>Description</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algn="r"/>
                      <a:r>
                        <a:rPr lang="en-US" sz="1000" b="0" dirty="0">
                          <a:solidFill>
                            <a:prstClr val="black"/>
                          </a:solidFill>
                          <a:latin typeface="Arial" panose="020B0604020202020204" pitchFamily="34" charset="0"/>
                          <a:cs typeface="Arial" panose="020B0604020202020204" pitchFamily="34" charset="0"/>
                        </a:rPr>
                        <a:t>Status</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Company Code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Offset Account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b="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endParaRPr lang="en-US" sz="1000" b="1"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10000"/>
                  </a:ext>
                </a:extLst>
              </a:tr>
              <a:tr h="3146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4F81BD"/>
                          </a:solidFill>
                          <a:latin typeface="Arial" panose="020B0604020202020204" pitchFamily="34" charset="0"/>
                          <a:cs typeface="Arial" panose="020B0604020202020204" pitchFamily="34" charset="0"/>
                        </a:rPr>
                        <a:t>90000201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100450003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90000213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200776544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90000183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90000623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000322235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90000871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90007211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90002121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000678388</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000678755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8"/>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000678324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9"/>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90381122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0"/>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92192911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000678365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1"/>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90000371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000678764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2"/>
                  </a:ext>
                </a:extLst>
              </a:tr>
            </a:tbl>
          </a:graphicData>
        </a:graphic>
      </p:graphicFrame>
      <p:sp>
        <p:nvSpPr>
          <p:cNvPr id="63" name="Rectangle 62"/>
          <p:cNvSpPr/>
          <p:nvPr/>
        </p:nvSpPr>
        <p:spPr>
          <a:xfrm>
            <a:off x="8790676" y="3028477"/>
            <a:ext cx="131376" cy="865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23"/>
          <p:cNvSpPr>
            <a:spLocks noChangeArrowheads="1"/>
          </p:cNvSpPr>
          <p:nvPr/>
        </p:nvSpPr>
        <p:spPr bwMode="auto">
          <a:xfrm>
            <a:off x="295242" y="2284045"/>
            <a:ext cx="66684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b="1" dirty="0">
                <a:latin typeface="Arial" pitchFamily="34" charset="0"/>
                <a:ea typeface="Open Sans" pitchFamily="34" charset="0"/>
                <a:cs typeface="Arial" pitchFamily="34" charset="0"/>
              </a:rPr>
              <a:t>Items (223)</a:t>
            </a:r>
            <a:endParaRPr lang="en-US" sz="2800" b="1" dirty="0">
              <a:latin typeface="Arial" pitchFamily="34" charset="0"/>
              <a:cs typeface="Arial" pitchFamily="34" charset="0"/>
            </a:endParaRPr>
          </a:p>
        </p:txBody>
      </p:sp>
      <p:pic>
        <p:nvPicPr>
          <p:cNvPr id="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2" y="294963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2" y="3251888"/>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3" y="357094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388307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20707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499964"/>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847626"/>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165726"/>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487601"/>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795631"/>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609328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6406853"/>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TextBox 70"/>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74" name="TextBox 73"/>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76" name="Straight Connector 75"/>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7" name="Picture 76"/>
          <p:cNvPicPr>
            <a:picLocks noChangeAspect="1"/>
          </p:cNvPicPr>
          <p:nvPr/>
        </p:nvPicPr>
        <p:blipFill>
          <a:blip r:embed="rId4"/>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21310676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solidFill>
                  <a:srgbClr val="666666"/>
                </a:solidFill>
                <a:latin typeface="BentonSans Light" panose="02000503000000020004" pitchFamily="2" charset="0"/>
              </a:rPr>
              <a:t>FacetFilter</a:t>
            </a:r>
            <a:endParaRPr lang="en-US" dirty="0">
              <a:solidFill>
                <a:srgbClr val="666666"/>
              </a:solidFill>
              <a:latin typeface="BentonSans Light" panose="02000503000000020004" pitchFamily="2" charset="0"/>
            </a:endParaRPr>
          </a:p>
        </p:txBody>
      </p:sp>
    </p:spTree>
    <p:extLst>
      <p:ext uri="{BB962C8B-B14F-4D97-AF65-F5344CB8AC3E}">
        <p14:creationId xmlns:p14="http://schemas.microsoft.com/office/powerpoint/2010/main" val="33256510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1285"/>
          <a:stretch/>
        </p:blipFill>
        <p:spPr bwMode="auto">
          <a:xfrm>
            <a:off x="0" y="476321"/>
            <a:ext cx="9144000" cy="641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609596" y="2091091"/>
            <a:ext cx="184654" cy="369328"/>
          </a:xfrm>
          <a:prstGeom prst="rect">
            <a:avLst/>
          </a:prstGeom>
          <a:noFill/>
        </p:spPr>
        <p:txBody>
          <a:bodyPr wrap="none" lIns="91434" tIns="45718" rIns="91434" bIns="45718" rtlCol="0">
            <a:spAutoFit/>
          </a:bodyPr>
          <a:lstStyle/>
          <a:p>
            <a:endParaRPr lang="en-US" dirty="0"/>
          </a:p>
        </p:txBody>
      </p:sp>
      <p:sp>
        <p:nvSpPr>
          <p:cNvPr id="23" name="TextBox 22"/>
          <p:cNvSpPr txBox="1"/>
          <p:nvPr/>
        </p:nvSpPr>
        <p:spPr>
          <a:xfrm>
            <a:off x="307012" y="1208997"/>
            <a:ext cx="2273226"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dirty="0">
                <a:solidFill>
                  <a:schemeClr val="tx1">
                    <a:lumMod val="75000"/>
                    <a:lumOff val="25000"/>
                  </a:schemeClr>
                </a:solidFill>
                <a:latin typeface="Arial" panose="020B0604020202020204" pitchFamily="34" charset="0"/>
                <a:ea typeface="Open Sans" pitchFamily="34" charset="0"/>
                <a:cs typeface="Arial" panose="020B0604020202020204" pitchFamily="34" charset="0"/>
              </a:rPr>
              <a:t>Variant Name</a:t>
            </a:r>
          </a:p>
        </p:txBody>
      </p:sp>
      <p:sp>
        <p:nvSpPr>
          <p:cNvPr id="28" name="Rectangle 362"/>
          <p:cNvSpPr>
            <a:spLocks noChangeArrowheads="1"/>
          </p:cNvSpPr>
          <p:nvPr/>
        </p:nvSpPr>
        <p:spPr bwMode="auto">
          <a:xfrm>
            <a:off x="2033065" y="1292759"/>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900" dirty="0">
                <a:solidFill>
                  <a:srgbClr val="404040"/>
                </a:solidFill>
                <a:latin typeface="SAP-icons" pitchFamily="2" charset="0"/>
              </a:rPr>
              <a:t></a:t>
            </a:r>
            <a:endParaRPr lang="en-US" sz="900" dirty="0">
              <a:solidFill>
                <a:srgbClr val="404040"/>
              </a:solidFill>
              <a:latin typeface="SAP-icons" pitchFamily="2" charset="0"/>
              <a:cs typeface="Arial" pitchFamily="34" charset="0"/>
            </a:endParaRPr>
          </a:p>
        </p:txBody>
      </p:sp>
      <p:sp>
        <p:nvSpPr>
          <p:cNvPr id="152" name="TextBox 151"/>
          <p:cNvSpPr txBox="1"/>
          <p:nvPr/>
        </p:nvSpPr>
        <p:spPr>
          <a:xfrm>
            <a:off x="8197321" y="1208997"/>
            <a:ext cx="667458" cy="654025"/>
          </a:xfrm>
          <a:prstGeom prst="rect">
            <a:avLst/>
          </a:prstGeom>
          <a:noFill/>
        </p:spPr>
        <p:txBody>
          <a:bodyPr wrap="square" lIns="0" tIns="0" rIns="0" bIns="0" rtlCol="0">
            <a:spAutoFit/>
          </a:bodyPr>
          <a:lstStyle/>
          <a:p>
            <a:pPr algn="r" fontAlgn="base">
              <a:spcAft>
                <a:spcPct val="0"/>
              </a:spcAft>
              <a:buClr>
                <a:srgbClr val="F0AB00"/>
              </a:buClr>
              <a:buSzPct val="80000"/>
            </a:pPr>
            <a:r>
              <a:rPr lang="en-US" sz="2000">
                <a:solidFill>
                  <a:schemeClr val="accent2"/>
                </a:solidFill>
                <a:latin typeface="Arial" panose="020B0604020202020204" pitchFamily="34" charset="0"/>
                <a:ea typeface="Open Sans Condensed" pitchFamily="34" charset="0"/>
                <a:cs typeface="Arial" panose="020B0604020202020204" pitchFamily="34" charset="0"/>
              </a:rPr>
              <a:t>10</a:t>
            </a:r>
          </a:p>
          <a:p>
            <a:pPr algn="r" fontAlgn="base">
              <a:spcAft>
                <a:spcPct val="0"/>
              </a:spcAft>
              <a:buClr>
                <a:srgbClr val="F0AB00"/>
              </a:buClr>
              <a:buSzPct val="80000"/>
            </a:pPr>
            <a:r>
              <a:rPr lang="en-US" sz="900">
                <a:solidFill>
                  <a:srgbClr val="444444"/>
                </a:solidFill>
                <a:latin typeface="Arial" panose="020B0604020202020204" pitchFamily="34" charset="0"/>
                <a:ea typeface="Open Sans" pitchFamily="34" charset="0"/>
                <a:cs typeface="Arial" panose="020B0604020202020204" pitchFamily="34" charset="0"/>
              </a:rPr>
              <a:t>Items</a:t>
            </a:r>
            <a:endParaRPr lang="en-US" sz="200" dirty="0">
              <a:solidFill>
                <a:srgbClr val="444444"/>
              </a:solidFill>
              <a:latin typeface="Arial" panose="020B0604020202020204" pitchFamily="34" charset="0"/>
              <a:ea typeface="Open Sans" pitchFamily="34" charset="0"/>
              <a:cs typeface="Arial" panose="020B0604020202020204" pitchFamily="34" charset="0"/>
            </a:endParaRPr>
          </a:p>
          <a:p>
            <a:pPr algn="r" fontAlgn="base">
              <a:spcBef>
                <a:spcPct val="50000"/>
              </a:spcBef>
              <a:spcAft>
                <a:spcPct val="0"/>
              </a:spcAft>
              <a:buClr>
                <a:srgbClr val="F0AB00"/>
              </a:buClr>
              <a:buSzPct val="80000"/>
            </a:pPr>
            <a:endParaRPr lang="en-US" sz="900" dirty="0">
              <a:solidFill>
                <a:srgbClr val="444444"/>
              </a:solidFill>
              <a:latin typeface="Arial" panose="020B0604020202020204" pitchFamily="34" charset="0"/>
              <a:ea typeface="Open Sans Condensed" pitchFamily="34" charset="0"/>
              <a:cs typeface="Arial" panose="020B0604020202020204" pitchFamily="34" charset="0"/>
            </a:endParaRPr>
          </a:p>
        </p:txBody>
      </p:sp>
      <p:sp>
        <p:nvSpPr>
          <p:cNvPr id="3" name="Rectangle 2"/>
          <p:cNvSpPr/>
          <p:nvPr/>
        </p:nvSpPr>
        <p:spPr>
          <a:xfrm>
            <a:off x="230927" y="1863021"/>
            <a:ext cx="8633852" cy="4585701"/>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4" tIns="45718" rIns="91434" bIns="45718" rtlCol="0" anchor="ctr"/>
          <a:lstStyle/>
          <a:p>
            <a:pPr algn="ctr"/>
            <a:r>
              <a:rPr lang="en-US">
                <a:solidFill>
                  <a:schemeClr val="tx1">
                    <a:lumMod val="50000"/>
                    <a:lumOff val="50000"/>
                  </a:schemeClr>
                </a:solidFill>
              </a:rPr>
              <a:t>Table or chart or other content</a:t>
            </a:r>
          </a:p>
        </p:txBody>
      </p:sp>
      <p:sp>
        <p:nvSpPr>
          <p:cNvPr id="67" name="Rectangle 66"/>
          <p:cNvSpPr/>
          <p:nvPr/>
        </p:nvSpPr>
        <p:spPr bwMode="gray">
          <a:xfrm>
            <a:off x="8719852" y="421958"/>
            <a:ext cx="424149" cy="423863"/>
          </a:xfrm>
          <a:prstGeom prst="rect">
            <a:avLst/>
          </a:prstGeom>
          <a:noFill/>
          <a:ln w="6350" algn="ctr">
            <a:noFill/>
            <a:miter lim="800000"/>
            <a:headEnd/>
            <a:tailEnd/>
          </a:ln>
        </p:spPr>
        <p:txBody>
          <a:bodyPr lIns="89995" tIns="71995" rIns="89995" bIns="71995" rtlCol="0" anchor="ctr"/>
          <a:lstStyle/>
          <a:p>
            <a:pPr lvl="0" algn="ctr"/>
            <a:r>
              <a:rPr lang="en-US" sz="1400" dirty="0">
                <a:solidFill>
                  <a:srgbClr val="666666"/>
                </a:solidFill>
                <a:latin typeface="SAP-icons"/>
                <a:cs typeface="SAP-icons"/>
              </a:rPr>
              <a:t></a:t>
            </a:r>
          </a:p>
        </p:txBody>
      </p:sp>
      <p:sp>
        <p:nvSpPr>
          <p:cNvPr id="68" name="TextBox 67"/>
          <p:cNvSpPr txBox="1"/>
          <p:nvPr/>
        </p:nvSpPr>
        <p:spPr>
          <a:xfrm>
            <a:off x="200572" y="556521"/>
            <a:ext cx="942428"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Suppliers (All)</a:t>
            </a:r>
          </a:p>
        </p:txBody>
      </p:sp>
      <p:sp>
        <p:nvSpPr>
          <p:cNvPr id="69" name="TextBox 68"/>
          <p:cNvSpPr txBox="1"/>
          <p:nvPr/>
        </p:nvSpPr>
        <p:spPr>
          <a:xfrm>
            <a:off x="1465061" y="556521"/>
            <a:ext cx="662508"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Items (All)</a:t>
            </a:r>
          </a:p>
        </p:txBody>
      </p:sp>
      <p:sp>
        <p:nvSpPr>
          <p:cNvPr id="70" name="TextBox 69"/>
          <p:cNvSpPr txBox="1"/>
          <p:nvPr/>
        </p:nvSpPr>
        <p:spPr>
          <a:xfrm>
            <a:off x="2696329" y="556521"/>
            <a:ext cx="1691521"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All Business Partners (All)</a:t>
            </a:r>
          </a:p>
        </p:txBody>
      </p:sp>
      <p:sp>
        <p:nvSpPr>
          <p:cNvPr id="72" name="TextBox 71"/>
          <p:cNvSpPr txBox="1"/>
          <p:nvPr/>
        </p:nvSpPr>
        <p:spPr>
          <a:xfrm>
            <a:off x="4503852" y="556521"/>
            <a:ext cx="912698"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Orders (All)</a:t>
            </a:r>
          </a:p>
        </p:txBody>
      </p:sp>
      <p:sp>
        <p:nvSpPr>
          <p:cNvPr id="73" name="Rectangle 72"/>
          <p:cNvSpPr/>
          <p:nvPr/>
        </p:nvSpPr>
        <p:spPr bwMode="gray">
          <a:xfrm>
            <a:off x="5626131" y="429578"/>
            <a:ext cx="424149" cy="423863"/>
          </a:xfrm>
          <a:prstGeom prst="rect">
            <a:avLst/>
          </a:prstGeom>
          <a:noFill/>
          <a:ln w="6350" algn="ctr">
            <a:noFill/>
            <a:miter lim="800000"/>
            <a:headEnd/>
            <a:tailEnd/>
          </a:ln>
        </p:spPr>
        <p:txBody>
          <a:bodyPr lIns="89995" tIns="71995" rIns="89995" bIns="71995" rtlCol="0" anchor="ctr"/>
          <a:lstStyle/>
          <a:p>
            <a:pPr lvl="0" algn="ctr"/>
            <a:r>
              <a:rPr lang="en-US" sz="1400" dirty="0">
                <a:solidFill>
                  <a:srgbClr val="666666"/>
                </a:solidFill>
                <a:latin typeface="SAP-icons"/>
                <a:cs typeface="SAP-icons"/>
              </a:rPr>
              <a:t></a:t>
            </a:r>
          </a:p>
        </p:txBody>
      </p:sp>
      <p:grpSp>
        <p:nvGrpSpPr>
          <p:cNvPr id="21" name="Group 20"/>
          <p:cNvGrpSpPr/>
          <p:nvPr/>
        </p:nvGrpSpPr>
        <p:grpSpPr>
          <a:xfrm>
            <a:off x="0" y="6448723"/>
            <a:ext cx="9168732" cy="447374"/>
            <a:chOff x="-24732" y="6410625"/>
            <a:chExt cx="9168732" cy="447375"/>
          </a:xfrm>
        </p:grpSpPr>
        <p:sp>
          <p:nvSpPr>
            <p:cNvPr id="26" name="Rectangle 25"/>
            <p:cNvSpPr/>
            <p:nvPr/>
          </p:nvSpPr>
          <p:spPr>
            <a:xfrm>
              <a:off x="-24732" y="6410625"/>
              <a:ext cx="9168732" cy="447375"/>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906372" y="6521740"/>
              <a:ext cx="1132880" cy="246222"/>
            </a:xfrm>
            <a:prstGeom prst="rect">
              <a:avLst/>
            </a:prstGeom>
          </p:spPr>
          <p:txBody>
            <a:bodyPr wrap="none">
              <a:spAutoFit/>
            </a:bodyPr>
            <a:lstStyle/>
            <a:p>
              <a:r>
                <a:rPr lang="en-US" sz="1000" dirty="0">
                  <a:solidFill>
                    <a:schemeClr val="bg1"/>
                  </a:solidFill>
                  <a:latin typeface="Arial" panose="020B0604020202020204" pitchFamily="34" charset="0"/>
                  <a:ea typeface="Open Sans" pitchFamily="34" charset="0"/>
                  <a:cs typeface="Arial" panose="020B0604020202020204" pitchFamily="34" charset="0"/>
                </a:rPr>
                <a:t>Suggest solution</a:t>
              </a:r>
              <a:endParaRPr lang="en-US" sz="1000" dirty="0">
                <a:latin typeface="Arial" panose="020B0604020202020204" pitchFamily="34" charset="0"/>
                <a:ea typeface="Open Sans" pitchFamily="34" charset="0"/>
                <a:cs typeface="Arial" panose="020B0604020202020204" pitchFamily="34" charset="0"/>
              </a:endParaRPr>
            </a:p>
          </p:txBody>
        </p:sp>
        <p:cxnSp>
          <p:nvCxnSpPr>
            <p:cNvPr id="30" name="Straight Connector 29"/>
            <p:cNvCxnSpPr/>
            <p:nvPr/>
          </p:nvCxnSpPr>
          <p:spPr>
            <a:xfrm>
              <a:off x="7773988" y="6410626"/>
              <a:ext cx="0" cy="447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12936" y="6410626"/>
              <a:ext cx="0" cy="447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122758" y="6563812"/>
            <a:ext cx="230851"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700" dirty="0">
              <a:solidFill>
                <a:schemeClr val="bg1"/>
              </a:solidFill>
              <a:latin typeface="Open Sans" pitchFamily="34" charset="0"/>
              <a:ea typeface="Open Sans" pitchFamily="34" charset="0"/>
              <a:cs typeface="Open Sans" pitchFamily="34" charset="0"/>
            </a:endParaRPr>
          </a:p>
        </p:txBody>
      </p:sp>
      <p:grpSp>
        <p:nvGrpSpPr>
          <p:cNvPr id="9" name="Group 8"/>
          <p:cNvGrpSpPr/>
          <p:nvPr/>
        </p:nvGrpSpPr>
        <p:grpSpPr>
          <a:xfrm>
            <a:off x="2" y="1"/>
            <a:ext cx="9144000" cy="423864"/>
            <a:chOff x="1" y="0"/>
            <a:chExt cx="9144000" cy="423864"/>
          </a:xfrm>
        </p:grpSpPr>
        <p:sp>
          <p:nvSpPr>
            <p:cNvPr id="47" name="Rectangle 46"/>
            <p:cNvSpPr/>
            <p:nvPr/>
          </p:nvSpPr>
          <p:spPr>
            <a:xfrm>
              <a:off x="1" y="0"/>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1"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09667" y="96515"/>
              <a:ext cx="229285" cy="2308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51" name="TextBox 50"/>
            <p:cNvSpPr txBox="1"/>
            <p:nvPr/>
          </p:nvSpPr>
          <p:spPr>
            <a:xfrm>
              <a:off x="636635" y="138327"/>
              <a:ext cx="7874367"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Request</a:t>
              </a:r>
            </a:p>
          </p:txBody>
        </p:sp>
        <p:sp>
          <p:nvSpPr>
            <p:cNvPr id="5" name="Rectangle 4"/>
            <p:cNvSpPr/>
            <p:nvPr/>
          </p:nvSpPr>
          <p:spPr bwMode="gray">
            <a:xfrm>
              <a:off x="8719851" y="1"/>
              <a:ext cx="424149" cy="423863"/>
            </a:xfrm>
            <a:prstGeom prst="rect">
              <a:avLst/>
            </a:prstGeom>
            <a:solidFill>
              <a:srgbClr val="007CC0"/>
            </a:solidFill>
            <a:ln w="6350" algn="ctr">
              <a:noFill/>
              <a:miter lim="800000"/>
              <a:headEnd/>
              <a:tailEnd/>
            </a:ln>
          </p:spPr>
          <p:txBody>
            <a:bodyPr lIns="90000" tIns="72000" rIns="90000" bIns="72000" rtlCol="0" anchor="ctr"/>
            <a:lstStyle/>
            <a:p>
              <a:pPr lvl="0" algn="ctr"/>
              <a:r>
                <a:rPr lang="en-US" sz="1400" dirty="0">
                  <a:solidFill>
                    <a:srgbClr val="FFFFFF"/>
                  </a:solidFill>
                  <a:latin typeface="SAP-icons"/>
                  <a:cs typeface="SAP-icons"/>
                </a:rPr>
                <a:t></a:t>
              </a:r>
            </a:p>
          </p:txBody>
        </p:sp>
        <p:cxnSp>
          <p:nvCxnSpPr>
            <p:cNvPr id="74" name="Straight Connector 73"/>
            <p:cNvCxnSpPr/>
            <p:nvPr/>
          </p:nvCxnSpPr>
          <p:spPr>
            <a:xfrm>
              <a:off x="42286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flipV="1">
              <a:off x="1"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32554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1285"/>
          <a:stretch/>
        </p:blipFill>
        <p:spPr bwMode="auto">
          <a:xfrm>
            <a:off x="0" y="476321"/>
            <a:ext cx="9144000" cy="641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307012" y="1208997"/>
            <a:ext cx="2273226"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dirty="0">
                <a:solidFill>
                  <a:schemeClr val="tx1">
                    <a:lumMod val="75000"/>
                    <a:lumOff val="25000"/>
                  </a:schemeClr>
                </a:solidFill>
                <a:latin typeface="Arial" panose="020B0604020202020204" pitchFamily="34" charset="0"/>
                <a:ea typeface="Open Sans" pitchFamily="34" charset="0"/>
                <a:cs typeface="Arial" panose="020B0604020202020204" pitchFamily="34" charset="0"/>
              </a:rPr>
              <a:t>Variant Name</a:t>
            </a:r>
          </a:p>
        </p:txBody>
      </p:sp>
      <p:sp>
        <p:nvSpPr>
          <p:cNvPr id="28" name="Rectangle 362"/>
          <p:cNvSpPr>
            <a:spLocks noChangeArrowheads="1"/>
          </p:cNvSpPr>
          <p:nvPr/>
        </p:nvSpPr>
        <p:spPr bwMode="auto">
          <a:xfrm>
            <a:off x="2033065" y="1292759"/>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900" dirty="0">
                <a:solidFill>
                  <a:srgbClr val="404040"/>
                </a:solidFill>
                <a:latin typeface="SAP-icons" pitchFamily="2" charset="0"/>
              </a:rPr>
              <a:t></a:t>
            </a:r>
            <a:endParaRPr lang="en-US" sz="900" dirty="0">
              <a:solidFill>
                <a:srgbClr val="404040"/>
              </a:solidFill>
              <a:latin typeface="SAP-icons" pitchFamily="2" charset="0"/>
              <a:cs typeface="Arial" pitchFamily="34" charset="0"/>
            </a:endParaRPr>
          </a:p>
        </p:txBody>
      </p:sp>
      <p:sp>
        <p:nvSpPr>
          <p:cNvPr id="152" name="TextBox 151"/>
          <p:cNvSpPr txBox="1"/>
          <p:nvPr/>
        </p:nvSpPr>
        <p:spPr>
          <a:xfrm>
            <a:off x="8197321" y="1208997"/>
            <a:ext cx="667458" cy="654025"/>
          </a:xfrm>
          <a:prstGeom prst="rect">
            <a:avLst/>
          </a:prstGeom>
          <a:noFill/>
        </p:spPr>
        <p:txBody>
          <a:bodyPr wrap="square" lIns="0" tIns="0" rIns="0" bIns="0" rtlCol="0">
            <a:spAutoFit/>
          </a:bodyPr>
          <a:lstStyle/>
          <a:p>
            <a:pPr algn="r" fontAlgn="base">
              <a:spcAft>
                <a:spcPct val="0"/>
              </a:spcAft>
              <a:buClr>
                <a:srgbClr val="F0AB00"/>
              </a:buClr>
              <a:buSzPct val="80000"/>
            </a:pPr>
            <a:r>
              <a:rPr lang="en-US" sz="2000">
                <a:solidFill>
                  <a:schemeClr val="accent2"/>
                </a:solidFill>
                <a:latin typeface="Arial" panose="020B0604020202020204" pitchFamily="34" charset="0"/>
                <a:ea typeface="Open Sans Condensed" pitchFamily="34" charset="0"/>
                <a:cs typeface="Arial" panose="020B0604020202020204" pitchFamily="34" charset="0"/>
              </a:rPr>
              <a:t>10</a:t>
            </a:r>
          </a:p>
          <a:p>
            <a:pPr algn="r" fontAlgn="base">
              <a:spcAft>
                <a:spcPct val="0"/>
              </a:spcAft>
              <a:buClr>
                <a:srgbClr val="F0AB00"/>
              </a:buClr>
              <a:buSzPct val="80000"/>
            </a:pPr>
            <a:r>
              <a:rPr lang="en-US" sz="900">
                <a:solidFill>
                  <a:srgbClr val="444444"/>
                </a:solidFill>
                <a:latin typeface="Arial" panose="020B0604020202020204" pitchFamily="34" charset="0"/>
                <a:ea typeface="Open Sans" pitchFamily="34" charset="0"/>
                <a:cs typeface="Arial" panose="020B0604020202020204" pitchFamily="34" charset="0"/>
              </a:rPr>
              <a:t>Items</a:t>
            </a:r>
            <a:endParaRPr lang="en-US" sz="200" dirty="0">
              <a:solidFill>
                <a:srgbClr val="444444"/>
              </a:solidFill>
              <a:latin typeface="Arial" panose="020B0604020202020204" pitchFamily="34" charset="0"/>
              <a:ea typeface="Open Sans" pitchFamily="34" charset="0"/>
              <a:cs typeface="Arial" panose="020B0604020202020204" pitchFamily="34" charset="0"/>
            </a:endParaRPr>
          </a:p>
          <a:p>
            <a:pPr algn="r" fontAlgn="base">
              <a:spcBef>
                <a:spcPct val="50000"/>
              </a:spcBef>
              <a:spcAft>
                <a:spcPct val="0"/>
              </a:spcAft>
              <a:buClr>
                <a:srgbClr val="F0AB00"/>
              </a:buClr>
              <a:buSzPct val="80000"/>
            </a:pPr>
            <a:endParaRPr lang="en-US" sz="900" dirty="0">
              <a:solidFill>
                <a:srgbClr val="444444"/>
              </a:solidFill>
              <a:latin typeface="Arial" panose="020B0604020202020204" pitchFamily="34" charset="0"/>
              <a:ea typeface="Open Sans Condensed" pitchFamily="34" charset="0"/>
              <a:cs typeface="Arial" panose="020B0604020202020204" pitchFamily="34" charset="0"/>
            </a:endParaRPr>
          </a:p>
        </p:txBody>
      </p:sp>
      <p:sp>
        <p:nvSpPr>
          <p:cNvPr id="3" name="Rectangle 2"/>
          <p:cNvSpPr/>
          <p:nvPr/>
        </p:nvSpPr>
        <p:spPr>
          <a:xfrm>
            <a:off x="230927" y="1863021"/>
            <a:ext cx="8633852" cy="4585701"/>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4" tIns="45718" rIns="91434" bIns="45718" rtlCol="0" anchor="ctr"/>
          <a:lstStyle/>
          <a:p>
            <a:pPr algn="ctr"/>
            <a:r>
              <a:rPr lang="en-US">
                <a:solidFill>
                  <a:schemeClr val="tx1">
                    <a:lumMod val="50000"/>
                    <a:lumOff val="50000"/>
                  </a:schemeClr>
                </a:solidFill>
              </a:rPr>
              <a:t>Table or chart or other content</a:t>
            </a:r>
          </a:p>
        </p:txBody>
      </p:sp>
      <p:sp>
        <p:nvSpPr>
          <p:cNvPr id="67" name="Rectangle 66"/>
          <p:cNvSpPr/>
          <p:nvPr/>
        </p:nvSpPr>
        <p:spPr bwMode="gray">
          <a:xfrm>
            <a:off x="8719852" y="421958"/>
            <a:ext cx="424149" cy="423863"/>
          </a:xfrm>
          <a:prstGeom prst="rect">
            <a:avLst/>
          </a:prstGeom>
          <a:noFill/>
          <a:ln w="6350" algn="ctr">
            <a:noFill/>
            <a:miter lim="800000"/>
            <a:headEnd/>
            <a:tailEnd/>
          </a:ln>
        </p:spPr>
        <p:txBody>
          <a:bodyPr lIns="89995" tIns="71995" rIns="89995" bIns="71995" rtlCol="0" anchor="ctr"/>
          <a:lstStyle/>
          <a:p>
            <a:pPr lvl="0" algn="ctr"/>
            <a:r>
              <a:rPr lang="en-US" sz="1400" dirty="0">
                <a:solidFill>
                  <a:srgbClr val="666666"/>
                </a:solidFill>
                <a:latin typeface="SAP-icons"/>
                <a:cs typeface="SAP-icons"/>
              </a:rPr>
              <a:t></a:t>
            </a:r>
          </a:p>
        </p:txBody>
      </p:sp>
      <p:sp>
        <p:nvSpPr>
          <p:cNvPr id="68" name="TextBox 67"/>
          <p:cNvSpPr txBox="1"/>
          <p:nvPr/>
        </p:nvSpPr>
        <p:spPr>
          <a:xfrm>
            <a:off x="200572" y="556521"/>
            <a:ext cx="942428"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Suppliers (All)</a:t>
            </a:r>
          </a:p>
        </p:txBody>
      </p:sp>
      <p:sp>
        <p:nvSpPr>
          <p:cNvPr id="69" name="TextBox 68"/>
          <p:cNvSpPr txBox="1"/>
          <p:nvPr/>
        </p:nvSpPr>
        <p:spPr>
          <a:xfrm>
            <a:off x="1465061" y="556521"/>
            <a:ext cx="662508"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Items (All)</a:t>
            </a:r>
          </a:p>
        </p:txBody>
      </p:sp>
      <p:sp>
        <p:nvSpPr>
          <p:cNvPr id="70" name="TextBox 69"/>
          <p:cNvSpPr txBox="1"/>
          <p:nvPr/>
        </p:nvSpPr>
        <p:spPr>
          <a:xfrm>
            <a:off x="2696329" y="556521"/>
            <a:ext cx="1691521"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All Business Partners (All)</a:t>
            </a:r>
          </a:p>
        </p:txBody>
      </p:sp>
      <p:sp>
        <p:nvSpPr>
          <p:cNvPr id="72" name="TextBox 71"/>
          <p:cNvSpPr txBox="1"/>
          <p:nvPr/>
        </p:nvSpPr>
        <p:spPr>
          <a:xfrm>
            <a:off x="4503852" y="541285"/>
            <a:ext cx="1207570"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Orders (All)  </a:t>
            </a:r>
            <a:r>
              <a:rPr lang="en-US" sz="1100" dirty="0">
                <a:solidFill>
                  <a:srgbClr val="666666"/>
                </a:solidFill>
                <a:latin typeface="SAP-icons"/>
              </a:rPr>
              <a:t>	</a:t>
            </a:r>
            <a:endParaRPr lang="en-US" sz="140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73" name="Rectangle 72"/>
          <p:cNvSpPr/>
          <p:nvPr/>
        </p:nvSpPr>
        <p:spPr bwMode="gray">
          <a:xfrm>
            <a:off x="5626131" y="429578"/>
            <a:ext cx="424149" cy="423863"/>
          </a:xfrm>
          <a:prstGeom prst="rect">
            <a:avLst/>
          </a:prstGeom>
          <a:noFill/>
          <a:ln w="6350" algn="ctr">
            <a:noFill/>
            <a:miter lim="800000"/>
            <a:headEnd/>
            <a:tailEnd/>
          </a:ln>
        </p:spPr>
        <p:txBody>
          <a:bodyPr lIns="89995" tIns="71995" rIns="89995" bIns="71995" rtlCol="0" anchor="ctr"/>
          <a:lstStyle/>
          <a:p>
            <a:pPr lvl="0" algn="ctr"/>
            <a:r>
              <a:rPr lang="en-US" sz="1400" dirty="0">
                <a:solidFill>
                  <a:srgbClr val="666666"/>
                </a:solidFill>
                <a:latin typeface="SAP-icons"/>
                <a:cs typeface="SAP-icons"/>
              </a:rPr>
              <a:t></a:t>
            </a:r>
          </a:p>
        </p:txBody>
      </p:sp>
      <p:grpSp>
        <p:nvGrpSpPr>
          <p:cNvPr id="21" name="Group 20"/>
          <p:cNvGrpSpPr/>
          <p:nvPr/>
        </p:nvGrpSpPr>
        <p:grpSpPr>
          <a:xfrm>
            <a:off x="0" y="6448723"/>
            <a:ext cx="9168732" cy="447374"/>
            <a:chOff x="-24732" y="6410625"/>
            <a:chExt cx="9168732" cy="447375"/>
          </a:xfrm>
        </p:grpSpPr>
        <p:sp>
          <p:nvSpPr>
            <p:cNvPr id="26" name="Rectangle 25"/>
            <p:cNvSpPr/>
            <p:nvPr/>
          </p:nvSpPr>
          <p:spPr>
            <a:xfrm>
              <a:off x="-24732" y="6410625"/>
              <a:ext cx="9168732" cy="447375"/>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906372" y="6521740"/>
              <a:ext cx="1132880" cy="246222"/>
            </a:xfrm>
            <a:prstGeom prst="rect">
              <a:avLst/>
            </a:prstGeom>
          </p:spPr>
          <p:txBody>
            <a:bodyPr wrap="none">
              <a:spAutoFit/>
            </a:bodyPr>
            <a:lstStyle/>
            <a:p>
              <a:r>
                <a:rPr lang="en-US" sz="1000" dirty="0">
                  <a:solidFill>
                    <a:schemeClr val="bg1"/>
                  </a:solidFill>
                  <a:latin typeface="Arial" panose="020B0604020202020204" pitchFamily="34" charset="0"/>
                  <a:ea typeface="Open Sans" pitchFamily="34" charset="0"/>
                  <a:cs typeface="Arial" panose="020B0604020202020204" pitchFamily="34" charset="0"/>
                </a:rPr>
                <a:t>Suggest solution</a:t>
              </a:r>
              <a:endParaRPr lang="en-US" sz="1000" dirty="0">
                <a:latin typeface="Arial" panose="020B0604020202020204" pitchFamily="34" charset="0"/>
                <a:ea typeface="Open Sans" pitchFamily="34" charset="0"/>
                <a:cs typeface="Arial" panose="020B0604020202020204" pitchFamily="34" charset="0"/>
              </a:endParaRPr>
            </a:p>
          </p:txBody>
        </p:sp>
        <p:cxnSp>
          <p:nvCxnSpPr>
            <p:cNvPr id="30" name="Straight Connector 29"/>
            <p:cNvCxnSpPr/>
            <p:nvPr/>
          </p:nvCxnSpPr>
          <p:spPr>
            <a:xfrm>
              <a:off x="7773988" y="6410626"/>
              <a:ext cx="0" cy="447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12936" y="6410626"/>
              <a:ext cx="0" cy="447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122758" y="6563812"/>
            <a:ext cx="230851"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700" dirty="0">
              <a:solidFill>
                <a:schemeClr val="bg1"/>
              </a:solidFill>
              <a:latin typeface="Open Sans" pitchFamily="34" charset="0"/>
              <a:ea typeface="Open Sans" pitchFamily="34" charset="0"/>
              <a:cs typeface="Open Sans" pitchFamily="34" charset="0"/>
            </a:endParaRPr>
          </a:p>
        </p:txBody>
      </p:sp>
      <p:grpSp>
        <p:nvGrpSpPr>
          <p:cNvPr id="9" name="Group 8"/>
          <p:cNvGrpSpPr/>
          <p:nvPr/>
        </p:nvGrpSpPr>
        <p:grpSpPr>
          <a:xfrm>
            <a:off x="2" y="1"/>
            <a:ext cx="9144000" cy="423864"/>
            <a:chOff x="1" y="0"/>
            <a:chExt cx="9144000" cy="423864"/>
          </a:xfrm>
        </p:grpSpPr>
        <p:sp>
          <p:nvSpPr>
            <p:cNvPr id="47" name="Rectangle 46"/>
            <p:cNvSpPr/>
            <p:nvPr/>
          </p:nvSpPr>
          <p:spPr>
            <a:xfrm>
              <a:off x="1" y="0"/>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1"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09667" y="96515"/>
              <a:ext cx="229285" cy="2308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51" name="TextBox 50"/>
            <p:cNvSpPr txBox="1"/>
            <p:nvPr/>
          </p:nvSpPr>
          <p:spPr>
            <a:xfrm>
              <a:off x="636635" y="138327"/>
              <a:ext cx="7874367"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Request</a:t>
              </a:r>
            </a:p>
          </p:txBody>
        </p:sp>
        <p:sp>
          <p:nvSpPr>
            <p:cNvPr id="5" name="Rectangle 4"/>
            <p:cNvSpPr/>
            <p:nvPr/>
          </p:nvSpPr>
          <p:spPr bwMode="gray">
            <a:xfrm>
              <a:off x="8719851" y="1"/>
              <a:ext cx="424149" cy="423863"/>
            </a:xfrm>
            <a:prstGeom prst="rect">
              <a:avLst/>
            </a:prstGeom>
            <a:solidFill>
              <a:srgbClr val="007CC0"/>
            </a:solidFill>
            <a:ln w="6350" algn="ctr">
              <a:noFill/>
              <a:miter lim="800000"/>
              <a:headEnd/>
              <a:tailEnd/>
            </a:ln>
          </p:spPr>
          <p:txBody>
            <a:bodyPr lIns="90000" tIns="72000" rIns="90000" bIns="72000" rtlCol="0" anchor="ctr"/>
            <a:lstStyle/>
            <a:p>
              <a:pPr lvl="0" algn="ctr"/>
              <a:r>
                <a:rPr lang="en-US" sz="1400" dirty="0">
                  <a:solidFill>
                    <a:srgbClr val="FFFFFF"/>
                  </a:solidFill>
                  <a:latin typeface="SAP-icons"/>
                  <a:cs typeface="SAP-icons"/>
                </a:rPr>
                <a:t></a:t>
              </a:r>
            </a:p>
          </p:txBody>
        </p:sp>
        <p:cxnSp>
          <p:nvCxnSpPr>
            <p:cNvPr id="74" name="Straight Connector 73"/>
            <p:cNvCxnSpPr/>
            <p:nvPr/>
          </p:nvCxnSpPr>
          <p:spPr>
            <a:xfrm>
              <a:off x="42286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flipV="1">
              <a:off x="1"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p:cNvSpPr/>
          <p:nvPr/>
        </p:nvSpPr>
        <p:spPr bwMode="gray">
          <a:xfrm>
            <a:off x="3589713" y="913142"/>
            <a:ext cx="2490787" cy="2569199"/>
          </a:xfrm>
          <a:prstGeom prst="rect">
            <a:avLst/>
          </a:prstGeom>
          <a:solidFill>
            <a:schemeClr val="bg1"/>
          </a:soli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4" tIns="107994" rIns="91434" bIns="45718" rtlCol="0" anchor="t"/>
          <a:lstStyle/>
          <a:p>
            <a:r>
              <a:rPr lang="en-US" sz="1100" dirty="0">
                <a:solidFill>
                  <a:srgbClr val="BFBFBF"/>
                </a:solidFill>
                <a:latin typeface="Arial" panose="020B0604020202020204" pitchFamily="34" charset="0"/>
                <a:ea typeface="Open Sans" pitchFamily="34" charset="0"/>
                <a:cs typeface="Arial" panose="020B0604020202020204" pitchFamily="34" charset="0"/>
              </a:rPr>
              <a:t>        Search</a:t>
            </a:r>
          </a:p>
        </p:txBody>
      </p:sp>
      <p:sp>
        <p:nvSpPr>
          <p:cNvPr id="31" name="Flowchart: Merge 45"/>
          <p:cNvSpPr/>
          <p:nvPr/>
        </p:nvSpPr>
        <p:spPr bwMode="gray">
          <a:xfrm rot="10800000">
            <a:off x="4698058" y="751898"/>
            <a:ext cx="274095" cy="175153"/>
          </a:xfrm>
          <a:prstGeom prst="flowChartMerge">
            <a:avLst/>
          </a:prstGeom>
          <a:solidFill>
            <a:schemeClr val="bg1"/>
          </a:solidFill>
          <a:ln w="12700">
            <a:noFill/>
          </a:ln>
          <a:effectLst>
            <a:outerShdw dist="25400" dir="16200000" rotWithShape="0">
              <a:srgbClr val="BFBFBF"/>
            </a:outerShdw>
          </a:effectLst>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p:txBody>
      </p:sp>
      <p:cxnSp>
        <p:nvCxnSpPr>
          <p:cNvPr id="33" name="Straight Connector 32"/>
          <p:cNvCxnSpPr/>
          <p:nvPr/>
        </p:nvCxnSpPr>
        <p:spPr>
          <a:xfrm>
            <a:off x="3589713" y="1336832"/>
            <a:ext cx="249078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bwMode="gray">
          <a:xfrm>
            <a:off x="3693565" y="1455520"/>
            <a:ext cx="171737" cy="171737"/>
          </a:xfrm>
          <a:prstGeom prst="roundRect">
            <a:avLst>
              <a:gd name="adj" fmla="val 4188"/>
            </a:avLst>
          </a:prstGeom>
          <a:solidFill>
            <a:schemeClr val="bg1"/>
          </a:solidFill>
          <a:ln w="19050" algn="ctr">
            <a:solidFill>
              <a:srgbClr val="BFBFBF"/>
            </a:solidFill>
            <a:miter lim="800000"/>
            <a:headEnd/>
            <a:tailEnd/>
          </a:ln>
        </p:spPr>
        <p:txBody>
          <a:bodyPr lIns="0" tIns="17999" rIns="0" bIns="0" rtlCol="0" anchor="ctr"/>
          <a:lstStyle/>
          <a:p>
            <a:pPr algn="ctr" fontAlgn="base">
              <a:spcBef>
                <a:spcPct val="50000"/>
              </a:spcBef>
              <a:spcAft>
                <a:spcPct val="0"/>
              </a:spcAft>
              <a:buClr>
                <a:srgbClr val="F0AB00"/>
              </a:buClr>
              <a:buSzPct val="80000"/>
            </a:pPr>
            <a:r>
              <a:rPr lang="en-US" sz="1100" dirty="0">
                <a:solidFill>
                  <a:srgbClr val="007CC0"/>
                </a:solidFill>
                <a:latin typeface="SAP-icons"/>
              </a:rPr>
              <a:t></a:t>
            </a:r>
            <a:endParaRPr lang="en-US" sz="1100" kern="0" dirty="0">
              <a:solidFill>
                <a:srgbClr val="007CC0"/>
              </a:solidFill>
              <a:ea typeface="Arial Unicode MS" pitchFamily="34" charset="-128"/>
              <a:cs typeface="Arial Unicode MS" pitchFamily="34" charset="-128"/>
            </a:endParaRPr>
          </a:p>
        </p:txBody>
      </p:sp>
      <p:sp>
        <p:nvSpPr>
          <p:cNvPr id="36" name="Rectangle 343"/>
          <p:cNvSpPr>
            <a:spLocks noChangeArrowheads="1"/>
          </p:cNvSpPr>
          <p:nvPr/>
        </p:nvSpPr>
        <p:spPr bwMode="auto">
          <a:xfrm>
            <a:off x="4011970" y="1464441"/>
            <a:ext cx="57006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333333"/>
                </a:solidFill>
                <a:latin typeface="Arial" panose="020B0604020202020204" pitchFamily="34" charset="0"/>
                <a:ea typeface="Open Sans" panose="020B0606030504020204" pitchFamily="34" charset="0"/>
                <a:cs typeface="Arial" panose="020B0604020202020204" pitchFamily="34" charset="0"/>
              </a:rPr>
              <a:t>All Orders</a:t>
            </a:r>
            <a:endParaRPr lang="en-US" sz="4000" dirty="0">
              <a:latin typeface="Arial" panose="020B0604020202020204" pitchFamily="34" charset="0"/>
              <a:ea typeface="Open Sans" panose="020B0606030504020204" pitchFamily="34" charset="0"/>
              <a:cs typeface="Arial" panose="020B0604020202020204" pitchFamily="34" charset="0"/>
            </a:endParaRPr>
          </a:p>
        </p:txBody>
      </p:sp>
      <p:cxnSp>
        <p:nvCxnSpPr>
          <p:cNvPr id="37" name="Straight Connector 36"/>
          <p:cNvCxnSpPr/>
          <p:nvPr/>
        </p:nvCxnSpPr>
        <p:spPr>
          <a:xfrm>
            <a:off x="3589713" y="1762836"/>
            <a:ext cx="249078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589713" y="2188840"/>
            <a:ext cx="249078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589713" y="2615753"/>
            <a:ext cx="249078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589713" y="3041757"/>
            <a:ext cx="249078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bwMode="gray">
          <a:xfrm>
            <a:off x="3693565" y="1892455"/>
            <a:ext cx="171737" cy="171737"/>
          </a:xfrm>
          <a:prstGeom prst="roundRect">
            <a:avLst>
              <a:gd name="adj" fmla="val 4188"/>
            </a:avLst>
          </a:prstGeom>
          <a:solidFill>
            <a:schemeClr val="bg1"/>
          </a:solidFill>
          <a:ln w="19050" algn="ctr">
            <a:solidFill>
              <a:srgbClr val="BFBFBF"/>
            </a:solidFill>
            <a:miter lim="800000"/>
            <a:headEnd/>
            <a:tailEnd/>
          </a:ln>
        </p:spPr>
        <p:txBody>
          <a:bodyPr lIns="0" tIns="17999"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42" name="Rectangle 343"/>
          <p:cNvSpPr>
            <a:spLocks noChangeArrowheads="1"/>
          </p:cNvSpPr>
          <p:nvPr/>
        </p:nvSpPr>
        <p:spPr bwMode="auto">
          <a:xfrm>
            <a:off x="4011970" y="1901377"/>
            <a:ext cx="43475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333333"/>
                </a:solidFill>
                <a:latin typeface="Arial" panose="020B0604020202020204" pitchFamily="34" charset="0"/>
                <a:ea typeface="Open Sans" panose="020B0606030504020204" pitchFamily="34" charset="0"/>
                <a:cs typeface="Arial" panose="020B0604020202020204" pitchFamily="34" charset="0"/>
              </a:rPr>
              <a:t>Order 1</a:t>
            </a:r>
            <a:endParaRPr lang="en-US" sz="4000" dirty="0">
              <a:latin typeface="Arial" panose="020B0604020202020204" pitchFamily="34" charset="0"/>
              <a:ea typeface="Open Sans" panose="020B0606030504020204" pitchFamily="34" charset="0"/>
              <a:cs typeface="Arial" panose="020B0604020202020204" pitchFamily="34" charset="0"/>
            </a:endParaRPr>
          </a:p>
        </p:txBody>
      </p:sp>
      <p:sp>
        <p:nvSpPr>
          <p:cNvPr id="43" name="Rounded Rectangle 42"/>
          <p:cNvSpPr/>
          <p:nvPr/>
        </p:nvSpPr>
        <p:spPr bwMode="gray">
          <a:xfrm>
            <a:off x="3693565" y="2315725"/>
            <a:ext cx="171737" cy="171737"/>
          </a:xfrm>
          <a:prstGeom prst="roundRect">
            <a:avLst>
              <a:gd name="adj" fmla="val 4188"/>
            </a:avLst>
          </a:prstGeom>
          <a:solidFill>
            <a:schemeClr val="bg1"/>
          </a:solidFill>
          <a:ln w="19050" algn="ctr">
            <a:solidFill>
              <a:srgbClr val="BFBFBF"/>
            </a:solidFill>
            <a:miter lim="800000"/>
            <a:headEnd/>
            <a:tailEnd/>
          </a:ln>
        </p:spPr>
        <p:txBody>
          <a:bodyPr lIns="0" tIns="17999"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44" name="Rectangle 343"/>
          <p:cNvSpPr>
            <a:spLocks noChangeArrowheads="1"/>
          </p:cNvSpPr>
          <p:nvPr/>
        </p:nvSpPr>
        <p:spPr bwMode="auto">
          <a:xfrm>
            <a:off x="4011970" y="2324646"/>
            <a:ext cx="43475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333333"/>
                </a:solidFill>
                <a:latin typeface="Arial" panose="020B0604020202020204" pitchFamily="34" charset="0"/>
                <a:ea typeface="Open Sans" panose="020B0606030504020204" pitchFamily="34" charset="0"/>
                <a:cs typeface="Arial" panose="020B0604020202020204" pitchFamily="34" charset="0"/>
              </a:rPr>
              <a:t>Order 2</a:t>
            </a:r>
            <a:endParaRPr lang="en-US" sz="4000" dirty="0">
              <a:latin typeface="Arial" panose="020B0604020202020204" pitchFamily="34" charset="0"/>
              <a:ea typeface="Open Sans" panose="020B0606030504020204" pitchFamily="34" charset="0"/>
              <a:cs typeface="Arial" panose="020B0604020202020204" pitchFamily="34" charset="0"/>
            </a:endParaRPr>
          </a:p>
        </p:txBody>
      </p:sp>
      <p:sp>
        <p:nvSpPr>
          <p:cNvPr id="45" name="Rounded Rectangle 44"/>
          <p:cNvSpPr/>
          <p:nvPr/>
        </p:nvSpPr>
        <p:spPr bwMode="gray">
          <a:xfrm>
            <a:off x="3693565" y="2743062"/>
            <a:ext cx="171737" cy="171737"/>
          </a:xfrm>
          <a:prstGeom prst="roundRect">
            <a:avLst>
              <a:gd name="adj" fmla="val 4188"/>
            </a:avLst>
          </a:prstGeom>
          <a:solidFill>
            <a:schemeClr val="bg1"/>
          </a:solidFill>
          <a:ln w="19050" algn="ctr">
            <a:solidFill>
              <a:srgbClr val="BFBFBF"/>
            </a:solidFill>
            <a:miter lim="800000"/>
            <a:headEnd/>
            <a:tailEnd/>
          </a:ln>
        </p:spPr>
        <p:txBody>
          <a:bodyPr lIns="0" tIns="17999"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46" name="Rectangle 343"/>
          <p:cNvSpPr>
            <a:spLocks noChangeArrowheads="1"/>
          </p:cNvSpPr>
          <p:nvPr/>
        </p:nvSpPr>
        <p:spPr bwMode="auto">
          <a:xfrm>
            <a:off x="4011970" y="2751984"/>
            <a:ext cx="43475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333333"/>
                </a:solidFill>
                <a:latin typeface="Arial" panose="020B0604020202020204" pitchFamily="34" charset="0"/>
                <a:ea typeface="Open Sans" panose="020B0606030504020204" pitchFamily="34" charset="0"/>
                <a:cs typeface="Arial" panose="020B0604020202020204" pitchFamily="34" charset="0"/>
              </a:rPr>
              <a:t>Order 3</a:t>
            </a:r>
            <a:endParaRPr lang="en-US" sz="4000" dirty="0">
              <a:latin typeface="Arial" panose="020B0604020202020204" pitchFamily="34" charset="0"/>
              <a:ea typeface="Open Sans" panose="020B0606030504020204" pitchFamily="34" charset="0"/>
              <a:cs typeface="Arial" panose="020B0604020202020204" pitchFamily="34" charset="0"/>
            </a:endParaRPr>
          </a:p>
        </p:txBody>
      </p:sp>
      <p:sp>
        <p:nvSpPr>
          <p:cNvPr id="52" name="Rounded Rectangle 51"/>
          <p:cNvSpPr/>
          <p:nvPr/>
        </p:nvSpPr>
        <p:spPr bwMode="gray">
          <a:xfrm>
            <a:off x="3693565" y="3166333"/>
            <a:ext cx="171737" cy="171737"/>
          </a:xfrm>
          <a:prstGeom prst="roundRect">
            <a:avLst>
              <a:gd name="adj" fmla="val 4188"/>
            </a:avLst>
          </a:prstGeom>
          <a:solidFill>
            <a:schemeClr val="bg1"/>
          </a:solidFill>
          <a:ln w="19050" algn="ctr">
            <a:solidFill>
              <a:srgbClr val="BFBFBF"/>
            </a:solidFill>
            <a:miter lim="800000"/>
            <a:headEnd/>
            <a:tailEnd/>
          </a:ln>
        </p:spPr>
        <p:txBody>
          <a:bodyPr lIns="0" tIns="17999"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53" name="Rectangle 343"/>
          <p:cNvSpPr>
            <a:spLocks noChangeArrowheads="1"/>
          </p:cNvSpPr>
          <p:nvPr/>
        </p:nvSpPr>
        <p:spPr bwMode="auto">
          <a:xfrm>
            <a:off x="4011970" y="3175254"/>
            <a:ext cx="43601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333333"/>
                </a:solidFill>
                <a:latin typeface="Arial" panose="020B0604020202020204" pitchFamily="34" charset="0"/>
                <a:ea typeface="Open Sans" panose="020B0606030504020204" pitchFamily="34" charset="0"/>
                <a:cs typeface="Arial" panose="020B0604020202020204" pitchFamily="34" charset="0"/>
              </a:rPr>
              <a:t>Order 4</a:t>
            </a:r>
            <a:endParaRPr lang="en-US" sz="4000" dirty="0">
              <a:latin typeface="Arial" panose="020B0604020202020204" pitchFamily="34" charset="0"/>
              <a:ea typeface="Open Sans" panose="020B0606030504020204" pitchFamily="34" charset="0"/>
              <a:cs typeface="Arial" panose="020B0604020202020204" pitchFamily="34" charset="0"/>
            </a:endParaRPr>
          </a:p>
        </p:txBody>
      </p:sp>
      <p:sp>
        <p:nvSpPr>
          <p:cNvPr id="55" name="Rectangle 54"/>
          <p:cNvSpPr/>
          <p:nvPr/>
        </p:nvSpPr>
        <p:spPr>
          <a:xfrm>
            <a:off x="3598333" y="1322951"/>
            <a:ext cx="2469445" cy="42386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3588455" y="925017"/>
            <a:ext cx="2479323" cy="423863"/>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5646686" y="995427"/>
            <a:ext cx="361826"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62" name="TextBox 61"/>
          <p:cNvSpPr txBox="1"/>
          <p:nvPr/>
        </p:nvSpPr>
        <p:spPr>
          <a:xfrm>
            <a:off x="3654977" y="1041160"/>
            <a:ext cx="1014878"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Search</a:t>
            </a:r>
          </a:p>
        </p:txBody>
      </p:sp>
      <p:sp>
        <p:nvSpPr>
          <p:cNvPr id="63" name="Rounded Rectangle 62"/>
          <p:cNvSpPr/>
          <p:nvPr/>
        </p:nvSpPr>
        <p:spPr bwMode="gray">
          <a:xfrm>
            <a:off x="3690743" y="1452188"/>
            <a:ext cx="171737" cy="171737"/>
          </a:xfrm>
          <a:prstGeom prst="roundRect">
            <a:avLst>
              <a:gd name="adj" fmla="val 4188"/>
            </a:avLst>
          </a:prstGeom>
          <a:solidFill>
            <a:schemeClr val="bg1"/>
          </a:solidFill>
          <a:ln w="19050" algn="ctr">
            <a:solidFill>
              <a:srgbClr val="BFBFBF"/>
            </a:solidFill>
            <a:miter lim="800000"/>
            <a:headEnd/>
            <a:tailEnd/>
          </a:ln>
        </p:spPr>
        <p:txBody>
          <a:bodyPr lIns="0" tIns="17999"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4" name="Rectangle 343"/>
          <p:cNvSpPr>
            <a:spLocks noChangeArrowheads="1"/>
          </p:cNvSpPr>
          <p:nvPr/>
        </p:nvSpPr>
        <p:spPr bwMode="auto">
          <a:xfrm>
            <a:off x="4009148" y="1461110"/>
            <a:ext cx="14251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333333"/>
                </a:solidFill>
                <a:latin typeface="Arial" panose="020B0604020202020204" pitchFamily="34" charset="0"/>
                <a:ea typeface="Open Sans" panose="020B0606030504020204" pitchFamily="34" charset="0"/>
                <a:cs typeface="Arial" panose="020B0604020202020204" pitchFamily="34" charset="0"/>
              </a:rPr>
              <a:t>All</a:t>
            </a:r>
            <a:endParaRPr lang="en-US" sz="4000" dirty="0">
              <a:latin typeface="Arial" panose="020B0604020202020204" pitchFamily="34" charset="0"/>
              <a:ea typeface="Open Sans" panose="020B0606030504020204" pitchFamily="34" charset="0"/>
              <a:cs typeface="Arial" panose="020B0604020202020204" pitchFamily="34" charset="0"/>
            </a:endParaRPr>
          </a:p>
        </p:txBody>
      </p:sp>
      <p:pic>
        <p:nvPicPr>
          <p:cNvPr id="54" name="Picture 6" descr="C:\Users\D053544\Desktop\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1238" y="634906"/>
            <a:ext cx="479109" cy="56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7355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1285"/>
          <a:stretch/>
        </p:blipFill>
        <p:spPr bwMode="auto">
          <a:xfrm>
            <a:off x="0" y="476321"/>
            <a:ext cx="9144000" cy="641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609596" y="2091091"/>
            <a:ext cx="184654" cy="369328"/>
          </a:xfrm>
          <a:prstGeom prst="rect">
            <a:avLst/>
          </a:prstGeom>
          <a:noFill/>
        </p:spPr>
        <p:txBody>
          <a:bodyPr wrap="none" lIns="91434" tIns="45718" rIns="91434" bIns="45718" rtlCol="0">
            <a:spAutoFit/>
          </a:bodyPr>
          <a:lstStyle/>
          <a:p>
            <a:endParaRPr lang="en-US" dirty="0"/>
          </a:p>
        </p:txBody>
      </p:sp>
      <p:sp>
        <p:nvSpPr>
          <p:cNvPr id="23" name="TextBox 22"/>
          <p:cNvSpPr txBox="1"/>
          <p:nvPr/>
        </p:nvSpPr>
        <p:spPr>
          <a:xfrm>
            <a:off x="307012" y="1208997"/>
            <a:ext cx="2273226"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dirty="0">
                <a:solidFill>
                  <a:schemeClr val="tx1">
                    <a:lumMod val="75000"/>
                    <a:lumOff val="25000"/>
                  </a:schemeClr>
                </a:solidFill>
                <a:latin typeface="Arial" panose="020B0604020202020204" pitchFamily="34" charset="0"/>
                <a:ea typeface="Open Sans" pitchFamily="34" charset="0"/>
                <a:cs typeface="Arial" panose="020B0604020202020204" pitchFamily="34" charset="0"/>
              </a:rPr>
              <a:t>Variant Name</a:t>
            </a:r>
          </a:p>
        </p:txBody>
      </p:sp>
      <p:sp>
        <p:nvSpPr>
          <p:cNvPr id="28" name="Rectangle 362"/>
          <p:cNvSpPr>
            <a:spLocks noChangeArrowheads="1"/>
          </p:cNvSpPr>
          <p:nvPr/>
        </p:nvSpPr>
        <p:spPr bwMode="auto">
          <a:xfrm>
            <a:off x="2033065" y="1292759"/>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900" dirty="0">
                <a:solidFill>
                  <a:srgbClr val="404040"/>
                </a:solidFill>
                <a:latin typeface="SAP-icons" pitchFamily="2" charset="0"/>
              </a:rPr>
              <a:t></a:t>
            </a:r>
            <a:endParaRPr lang="en-US" sz="900" dirty="0">
              <a:solidFill>
                <a:srgbClr val="404040"/>
              </a:solidFill>
              <a:latin typeface="SAP-icons" pitchFamily="2" charset="0"/>
              <a:cs typeface="Arial" pitchFamily="34" charset="0"/>
            </a:endParaRPr>
          </a:p>
        </p:txBody>
      </p:sp>
      <p:sp>
        <p:nvSpPr>
          <p:cNvPr id="152" name="TextBox 151"/>
          <p:cNvSpPr txBox="1"/>
          <p:nvPr/>
        </p:nvSpPr>
        <p:spPr>
          <a:xfrm>
            <a:off x="8197321" y="1208997"/>
            <a:ext cx="667458" cy="654025"/>
          </a:xfrm>
          <a:prstGeom prst="rect">
            <a:avLst/>
          </a:prstGeom>
          <a:noFill/>
        </p:spPr>
        <p:txBody>
          <a:bodyPr wrap="square" lIns="0" tIns="0" rIns="0" bIns="0" rtlCol="0">
            <a:spAutoFit/>
          </a:bodyPr>
          <a:lstStyle/>
          <a:p>
            <a:pPr algn="r" fontAlgn="base">
              <a:spcAft>
                <a:spcPct val="0"/>
              </a:spcAft>
              <a:buClr>
                <a:srgbClr val="F0AB00"/>
              </a:buClr>
              <a:buSzPct val="80000"/>
            </a:pPr>
            <a:r>
              <a:rPr lang="en-US" sz="2000">
                <a:solidFill>
                  <a:schemeClr val="accent2"/>
                </a:solidFill>
                <a:latin typeface="Arial" panose="020B0604020202020204" pitchFamily="34" charset="0"/>
                <a:ea typeface="Open Sans Condensed" pitchFamily="34" charset="0"/>
                <a:cs typeface="Arial" panose="020B0604020202020204" pitchFamily="34" charset="0"/>
              </a:rPr>
              <a:t>10</a:t>
            </a:r>
          </a:p>
          <a:p>
            <a:pPr algn="r" fontAlgn="base">
              <a:spcAft>
                <a:spcPct val="0"/>
              </a:spcAft>
              <a:buClr>
                <a:srgbClr val="F0AB00"/>
              </a:buClr>
              <a:buSzPct val="80000"/>
            </a:pPr>
            <a:r>
              <a:rPr lang="en-US" sz="900">
                <a:solidFill>
                  <a:srgbClr val="444444"/>
                </a:solidFill>
                <a:latin typeface="Arial" panose="020B0604020202020204" pitchFamily="34" charset="0"/>
                <a:ea typeface="Open Sans" pitchFamily="34" charset="0"/>
                <a:cs typeface="Arial" panose="020B0604020202020204" pitchFamily="34" charset="0"/>
              </a:rPr>
              <a:t>Items</a:t>
            </a:r>
            <a:endParaRPr lang="en-US" sz="200" dirty="0">
              <a:solidFill>
                <a:srgbClr val="444444"/>
              </a:solidFill>
              <a:latin typeface="Arial" panose="020B0604020202020204" pitchFamily="34" charset="0"/>
              <a:ea typeface="Open Sans" pitchFamily="34" charset="0"/>
              <a:cs typeface="Arial" panose="020B0604020202020204" pitchFamily="34" charset="0"/>
            </a:endParaRPr>
          </a:p>
          <a:p>
            <a:pPr algn="r" fontAlgn="base">
              <a:spcBef>
                <a:spcPct val="50000"/>
              </a:spcBef>
              <a:spcAft>
                <a:spcPct val="0"/>
              </a:spcAft>
              <a:buClr>
                <a:srgbClr val="F0AB00"/>
              </a:buClr>
              <a:buSzPct val="80000"/>
            </a:pPr>
            <a:endParaRPr lang="en-US" sz="900" dirty="0">
              <a:solidFill>
                <a:srgbClr val="444444"/>
              </a:solidFill>
              <a:latin typeface="Arial" panose="020B0604020202020204" pitchFamily="34" charset="0"/>
              <a:ea typeface="Open Sans Condensed" pitchFamily="34" charset="0"/>
              <a:cs typeface="Arial" panose="020B0604020202020204" pitchFamily="34" charset="0"/>
            </a:endParaRPr>
          </a:p>
        </p:txBody>
      </p:sp>
      <p:sp>
        <p:nvSpPr>
          <p:cNvPr id="3" name="Rectangle 2"/>
          <p:cNvSpPr/>
          <p:nvPr/>
        </p:nvSpPr>
        <p:spPr>
          <a:xfrm>
            <a:off x="230927" y="1863021"/>
            <a:ext cx="8633852" cy="4585701"/>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4" tIns="45718" rIns="91434" bIns="45718" rtlCol="0" anchor="ctr"/>
          <a:lstStyle/>
          <a:p>
            <a:pPr algn="ctr"/>
            <a:r>
              <a:rPr lang="en-US">
                <a:solidFill>
                  <a:schemeClr val="tx1">
                    <a:lumMod val="50000"/>
                    <a:lumOff val="50000"/>
                  </a:schemeClr>
                </a:solidFill>
              </a:rPr>
              <a:t>Table or chart or other content</a:t>
            </a:r>
          </a:p>
        </p:txBody>
      </p:sp>
      <p:sp>
        <p:nvSpPr>
          <p:cNvPr id="43" name="Rectangle 42"/>
          <p:cNvSpPr/>
          <p:nvPr/>
        </p:nvSpPr>
        <p:spPr>
          <a:xfrm>
            <a:off x="1" y="423864"/>
            <a:ext cx="9143999" cy="421956"/>
          </a:xfrm>
          <a:prstGeom prst="rect">
            <a:avLst/>
          </a:prstGeom>
          <a:solidFill>
            <a:srgbClr val="457AA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r>
              <a:rPr lang="en-US" sz="1100" i="1" dirty="0">
                <a:latin typeface="Arial" panose="020B0604020202020204" pitchFamily="34" charset="0"/>
                <a:cs typeface="Arial" panose="020B0604020202020204" pitchFamily="34" charset="0"/>
              </a:rPr>
              <a:t> Filtered by Order (Order 2, </a:t>
            </a:r>
            <a:r>
              <a:rPr lang="en-US" sz="1100" i="1">
                <a:latin typeface="Arial" panose="020B0604020202020204" pitchFamily="34" charset="0"/>
                <a:cs typeface="Arial" panose="020B0604020202020204" pitchFamily="34" charset="0"/>
              </a:rPr>
              <a:t>Order 3, Order 4)</a:t>
            </a:r>
            <a:endParaRPr lang="en-US" sz="1100" i="1" dirty="0">
              <a:latin typeface="Arial" panose="020B0604020202020204" pitchFamily="34" charset="0"/>
              <a:cs typeface="Arial" panose="020B0604020202020204" pitchFamily="34" charset="0"/>
            </a:endParaRPr>
          </a:p>
        </p:txBody>
      </p:sp>
      <p:sp>
        <p:nvSpPr>
          <p:cNvPr id="67" name="Rectangle 66"/>
          <p:cNvSpPr/>
          <p:nvPr/>
        </p:nvSpPr>
        <p:spPr bwMode="gray">
          <a:xfrm>
            <a:off x="8719852" y="421958"/>
            <a:ext cx="424149" cy="423863"/>
          </a:xfrm>
          <a:prstGeom prst="rect">
            <a:avLst/>
          </a:prstGeom>
          <a:noFill/>
          <a:ln w="6350" algn="ctr">
            <a:noFill/>
            <a:miter lim="800000"/>
            <a:headEnd/>
            <a:tailEnd/>
          </a:ln>
        </p:spPr>
        <p:txBody>
          <a:bodyPr lIns="89995" tIns="71995" rIns="89995" bIns="71995" rtlCol="0" anchor="ctr"/>
          <a:lstStyle/>
          <a:p>
            <a:pPr lvl="0" algn="ctr"/>
            <a:r>
              <a:rPr lang="en-US" sz="1400" dirty="0">
                <a:solidFill>
                  <a:schemeClr val="bg1"/>
                </a:solidFill>
                <a:latin typeface="SAP-icons"/>
                <a:cs typeface="SAP-icons"/>
              </a:rPr>
              <a:t></a:t>
            </a:r>
          </a:p>
        </p:txBody>
      </p:sp>
      <p:grpSp>
        <p:nvGrpSpPr>
          <p:cNvPr id="21" name="Group 20"/>
          <p:cNvGrpSpPr/>
          <p:nvPr/>
        </p:nvGrpSpPr>
        <p:grpSpPr>
          <a:xfrm>
            <a:off x="0" y="6448723"/>
            <a:ext cx="9168732" cy="447374"/>
            <a:chOff x="-24732" y="6410625"/>
            <a:chExt cx="9168732" cy="447375"/>
          </a:xfrm>
        </p:grpSpPr>
        <p:sp>
          <p:nvSpPr>
            <p:cNvPr id="26" name="Rectangle 25"/>
            <p:cNvSpPr/>
            <p:nvPr/>
          </p:nvSpPr>
          <p:spPr>
            <a:xfrm>
              <a:off x="-24732" y="6410625"/>
              <a:ext cx="9168732" cy="447375"/>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906372" y="6521740"/>
              <a:ext cx="1132880" cy="246222"/>
            </a:xfrm>
            <a:prstGeom prst="rect">
              <a:avLst/>
            </a:prstGeom>
          </p:spPr>
          <p:txBody>
            <a:bodyPr wrap="none">
              <a:spAutoFit/>
            </a:bodyPr>
            <a:lstStyle/>
            <a:p>
              <a:r>
                <a:rPr lang="en-US" sz="1000" dirty="0">
                  <a:solidFill>
                    <a:schemeClr val="bg1"/>
                  </a:solidFill>
                  <a:latin typeface="Arial" panose="020B0604020202020204" pitchFamily="34" charset="0"/>
                  <a:ea typeface="Open Sans" pitchFamily="34" charset="0"/>
                  <a:cs typeface="Arial" panose="020B0604020202020204" pitchFamily="34" charset="0"/>
                </a:rPr>
                <a:t>Suggest solution</a:t>
              </a:r>
              <a:endParaRPr lang="en-US" sz="1000" dirty="0">
                <a:latin typeface="Arial" panose="020B0604020202020204" pitchFamily="34" charset="0"/>
                <a:ea typeface="Open Sans" pitchFamily="34" charset="0"/>
                <a:cs typeface="Arial" panose="020B0604020202020204" pitchFamily="34" charset="0"/>
              </a:endParaRPr>
            </a:p>
          </p:txBody>
        </p:sp>
        <p:cxnSp>
          <p:nvCxnSpPr>
            <p:cNvPr id="30" name="Straight Connector 29"/>
            <p:cNvCxnSpPr/>
            <p:nvPr/>
          </p:nvCxnSpPr>
          <p:spPr>
            <a:xfrm>
              <a:off x="7773988" y="6410626"/>
              <a:ext cx="0" cy="447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12936" y="6410626"/>
              <a:ext cx="0" cy="447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122758" y="6563812"/>
            <a:ext cx="230851"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700" dirty="0">
              <a:solidFill>
                <a:schemeClr val="bg1"/>
              </a:solidFill>
              <a:latin typeface="Open Sans" pitchFamily="34" charset="0"/>
              <a:ea typeface="Open Sans" pitchFamily="34" charset="0"/>
              <a:cs typeface="Open Sans" pitchFamily="34" charset="0"/>
            </a:endParaRPr>
          </a:p>
        </p:txBody>
      </p:sp>
      <p:grpSp>
        <p:nvGrpSpPr>
          <p:cNvPr id="37" name="Group 36"/>
          <p:cNvGrpSpPr/>
          <p:nvPr/>
        </p:nvGrpSpPr>
        <p:grpSpPr>
          <a:xfrm>
            <a:off x="2" y="1"/>
            <a:ext cx="9144000" cy="423864"/>
            <a:chOff x="1" y="0"/>
            <a:chExt cx="9144000" cy="423864"/>
          </a:xfrm>
        </p:grpSpPr>
        <p:sp>
          <p:nvSpPr>
            <p:cNvPr id="38" name="Rectangle 37"/>
            <p:cNvSpPr/>
            <p:nvPr/>
          </p:nvSpPr>
          <p:spPr>
            <a:xfrm>
              <a:off x="1" y="0"/>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p:nvCxnSpPr>
          <p:spPr>
            <a:xfrm>
              <a:off x="1"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09667" y="96515"/>
              <a:ext cx="229285" cy="2308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41" name="TextBox 40"/>
            <p:cNvSpPr txBox="1"/>
            <p:nvPr/>
          </p:nvSpPr>
          <p:spPr>
            <a:xfrm>
              <a:off x="636635" y="138327"/>
              <a:ext cx="7874367"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Request</a:t>
              </a:r>
            </a:p>
          </p:txBody>
        </p:sp>
        <p:sp>
          <p:nvSpPr>
            <p:cNvPr id="42" name="Rectangle 41"/>
            <p:cNvSpPr/>
            <p:nvPr/>
          </p:nvSpPr>
          <p:spPr bwMode="gray">
            <a:xfrm>
              <a:off x="8719851" y="1"/>
              <a:ext cx="424149" cy="423863"/>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500" dirty="0">
                  <a:solidFill>
                    <a:srgbClr val="666666"/>
                  </a:solidFill>
                  <a:latin typeface="SAP-icons"/>
                </a:rPr>
                <a:t></a:t>
              </a:r>
            </a:p>
          </p:txBody>
        </p:sp>
        <p:cxnSp>
          <p:nvCxnSpPr>
            <p:cNvPr id="46" name="Straight Connector 45"/>
            <p:cNvCxnSpPr/>
            <p:nvPr/>
          </p:nvCxnSpPr>
          <p:spPr>
            <a:xfrm>
              <a:off x="42286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flipV="1">
              <a:off x="1"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379747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Contextual Filter	</a:t>
            </a:r>
            <a:endParaRPr lang="en-US" kern="0" dirty="0">
              <a:latin typeface="BentonSans Light" panose="02000503000000020004" pitchFamily="2" charset="0"/>
              <a:ea typeface="Arial Unicode MS" pitchFamily="34" charset="-128"/>
              <a:cs typeface="Arial Unicode MS" pitchFamily="34" charset="-128"/>
            </a:endParaRPr>
          </a:p>
        </p:txBody>
      </p:sp>
      <p:grpSp>
        <p:nvGrpSpPr>
          <p:cNvPr id="10" name="Group 9"/>
          <p:cNvGrpSpPr/>
          <p:nvPr/>
        </p:nvGrpSpPr>
        <p:grpSpPr>
          <a:xfrm>
            <a:off x="348430" y="1707052"/>
            <a:ext cx="2860676" cy="274618"/>
            <a:chOff x="384062" y="-1"/>
            <a:chExt cx="2872150" cy="423863"/>
          </a:xfrm>
          <a:solidFill>
            <a:srgbClr val="F2F2F2"/>
          </a:solidFill>
        </p:grpSpPr>
        <p:sp>
          <p:nvSpPr>
            <p:cNvPr id="11" name="Rectangle 10"/>
            <p:cNvSpPr/>
            <p:nvPr/>
          </p:nvSpPr>
          <p:spPr>
            <a:xfrm>
              <a:off x="384062" y="-1"/>
              <a:ext cx="2872150" cy="423863"/>
            </a:xfrm>
            <a:prstGeom prst="rect">
              <a:avLst/>
            </a:prstGeom>
            <a:solidFill>
              <a:srgbClr val="457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973473" y="54178"/>
              <a:ext cx="282739" cy="28502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dirty="0">
                  <a:solidFill>
                    <a:schemeClr val="bg1"/>
                  </a:solidFill>
                  <a:latin typeface="SAP-icons"/>
                </a:rPr>
                <a:t></a:t>
              </a:r>
              <a:endParaRPr lang="en-US" sz="1200" dirty="0">
                <a:solidFill>
                  <a:schemeClr val="bg1"/>
                </a:solidFill>
                <a:latin typeface="SAP-icons" pitchFamily="2" charset="0"/>
              </a:endParaRPr>
            </a:p>
          </p:txBody>
        </p:sp>
        <p:sp>
          <p:nvSpPr>
            <p:cNvPr id="13" name="TextBox 12"/>
            <p:cNvSpPr txBox="1"/>
            <p:nvPr/>
          </p:nvSpPr>
          <p:spPr>
            <a:xfrm>
              <a:off x="504572" y="90840"/>
              <a:ext cx="2141823" cy="2375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i="1" dirty="0">
                  <a:solidFill>
                    <a:schemeClr val="bg1"/>
                  </a:solidFill>
                  <a:latin typeface="Arial" panose="020B0604020202020204" pitchFamily="34" charset="0"/>
                  <a:ea typeface="Open Sans Semibold" pitchFamily="34" charset="0"/>
                  <a:cs typeface="Arial" panose="020B0604020202020204" pitchFamily="34" charset="0"/>
                </a:rPr>
                <a:t>Filtered by: variant 1</a:t>
              </a:r>
            </a:p>
          </p:txBody>
        </p:sp>
      </p:grpSp>
      <p:grpSp>
        <p:nvGrpSpPr>
          <p:cNvPr id="15" name="Group 14"/>
          <p:cNvGrpSpPr/>
          <p:nvPr/>
        </p:nvGrpSpPr>
        <p:grpSpPr>
          <a:xfrm>
            <a:off x="348430" y="2897898"/>
            <a:ext cx="2860676" cy="274618"/>
            <a:chOff x="384062" y="-1"/>
            <a:chExt cx="2872150" cy="423863"/>
          </a:xfrm>
          <a:solidFill>
            <a:srgbClr val="F2F2F2"/>
          </a:solidFill>
        </p:grpSpPr>
        <p:sp>
          <p:nvSpPr>
            <p:cNvPr id="16" name="Rectangle 15"/>
            <p:cNvSpPr/>
            <p:nvPr/>
          </p:nvSpPr>
          <p:spPr>
            <a:xfrm>
              <a:off x="384062" y="-1"/>
              <a:ext cx="2872150" cy="423863"/>
            </a:xfrm>
            <a:prstGeom prst="rect">
              <a:avLst/>
            </a:prstGeom>
            <a:solidFill>
              <a:srgbClr val="457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973473" y="54178"/>
              <a:ext cx="282739" cy="28502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dirty="0">
                  <a:solidFill>
                    <a:schemeClr val="bg1"/>
                  </a:solidFill>
                  <a:latin typeface="SAP-icons" pitchFamily="2" charset="0"/>
                </a:rPr>
                <a:t></a:t>
              </a:r>
            </a:p>
          </p:txBody>
        </p:sp>
        <p:sp>
          <p:nvSpPr>
            <p:cNvPr id="18" name="TextBox 17"/>
            <p:cNvSpPr txBox="1"/>
            <p:nvPr/>
          </p:nvSpPr>
          <p:spPr>
            <a:xfrm>
              <a:off x="504572" y="90840"/>
              <a:ext cx="2141823" cy="2375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i="1" dirty="0">
                  <a:solidFill>
                    <a:schemeClr val="bg1"/>
                  </a:solidFill>
                  <a:latin typeface="Arial" panose="020B0604020202020204" pitchFamily="34" charset="0"/>
                  <a:ea typeface="Open Sans Semibold" pitchFamily="34" charset="0"/>
                  <a:cs typeface="Arial" panose="020B0604020202020204" pitchFamily="34" charset="0"/>
                </a:rPr>
                <a:t>Filtered by: Variant 2</a:t>
              </a:r>
            </a:p>
          </p:txBody>
        </p:sp>
      </p:grpSp>
      <p:cxnSp>
        <p:nvCxnSpPr>
          <p:cNvPr id="5" name="Straight Arrow Connector 4"/>
          <p:cNvCxnSpPr/>
          <p:nvPr/>
        </p:nvCxnSpPr>
        <p:spPr>
          <a:xfrm>
            <a:off x="2991293" y="2059394"/>
            <a:ext cx="0" cy="744279"/>
          </a:xfrm>
          <a:prstGeom prst="straightConnector1">
            <a:avLst/>
          </a:prstGeom>
          <a:ln w="6350">
            <a:solidFill>
              <a:srgbClr val="FF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ular Callout 20"/>
          <p:cNvSpPr/>
          <p:nvPr/>
        </p:nvSpPr>
        <p:spPr bwMode="gray">
          <a:xfrm>
            <a:off x="3602446" y="2706558"/>
            <a:ext cx="3429221" cy="2018264"/>
          </a:xfrm>
          <a:prstGeom prst="wedgeRectCallout">
            <a:avLst>
              <a:gd name="adj1" fmla="val -59148"/>
              <a:gd name="adj2" fmla="val -33416"/>
            </a:avLst>
          </a:prstGeom>
          <a:solidFill>
            <a:schemeClr val="accent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b="1" kern="0" dirty="0">
                <a:ea typeface="Arial Unicode MS" pitchFamily="34" charset="-128"/>
                <a:cs typeface="Arial Unicode MS" pitchFamily="34" charset="-128"/>
              </a:rPr>
              <a:t>If there is only one filter criterion which the user can select an instance from, the icon should be changed to match said criterion. In this case: Customer</a:t>
            </a: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0127208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gray">
          <a:xfrm>
            <a:off x="0" y="1"/>
            <a:ext cx="9144000" cy="6867406"/>
          </a:xfrm>
          <a:prstGeom prst="rect">
            <a:avLst/>
          </a:prstGeom>
          <a:solidFill>
            <a:schemeClr val="bg1">
              <a:lumMod val="6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603" y="892969"/>
            <a:ext cx="2857500" cy="5072063"/>
          </a:xfrm>
          <a:prstGeom prst="rect">
            <a:avLst/>
          </a:prstGeom>
        </p:spPr>
      </p:pic>
      <p:sp>
        <p:nvSpPr>
          <p:cNvPr id="84" name="TextBox 83"/>
          <p:cNvSpPr txBox="1"/>
          <p:nvPr/>
        </p:nvSpPr>
        <p:spPr>
          <a:xfrm>
            <a:off x="0" y="121920"/>
            <a:ext cx="9144000"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b="1" dirty="0">
                <a:solidFill>
                  <a:srgbClr val="666666"/>
                </a:solidFill>
                <a:latin typeface="BentonSans Light" panose="02000503000000020004" pitchFamily="2" charset="0"/>
                <a:ea typeface="+mj-ea"/>
                <a:cs typeface="+mj-cs"/>
              </a:rPr>
              <a:t>Phone</a:t>
            </a:r>
            <a:endParaRPr lang="en-US" kern="0" dirty="0">
              <a:latin typeface="BentonSans Light" panose="02000503000000020004" pitchFamily="2" charset="0"/>
              <a:ea typeface="Arial Unicode MS" pitchFamily="34" charset="-128"/>
              <a:cs typeface="Arial Unicode MS" pitchFamily="34" charset="-128"/>
            </a:endParaRPr>
          </a:p>
        </p:txBody>
      </p:sp>
      <p:sp>
        <p:nvSpPr>
          <p:cNvPr id="267" name="Rectangle 266"/>
          <p:cNvSpPr/>
          <p:nvPr/>
        </p:nvSpPr>
        <p:spPr bwMode="gray">
          <a:xfrm>
            <a:off x="1133792" y="5805700"/>
            <a:ext cx="2860676" cy="159331"/>
          </a:xfrm>
          <a:prstGeom prst="rect">
            <a:avLst/>
          </a:prstGeom>
          <a:solidFill>
            <a:schemeClr val="bg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nvGrpSpPr>
          <p:cNvPr id="6" name="Group 5"/>
          <p:cNvGrpSpPr/>
          <p:nvPr/>
        </p:nvGrpSpPr>
        <p:grpSpPr>
          <a:xfrm>
            <a:off x="1133158" y="4830194"/>
            <a:ext cx="2861310" cy="982535"/>
            <a:chOff x="1133158" y="4558633"/>
            <a:chExt cx="2861310" cy="982535"/>
          </a:xfrm>
        </p:grpSpPr>
        <p:sp>
          <p:nvSpPr>
            <p:cNvPr id="155" name="Rectangle 154"/>
            <p:cNvSpPr/>
            <p:nvPr/>
          </p:nvSpPr>
          <p:spPr bwMode="gray">
            <a:xfrm>
              <a:off x="1133792" y="4558633"/>
              <a:ext cx="2860676" cy="982535"/>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sp>
          <p:nvSpPr>
            <p:cNvPr id="156" name="TextBox 155"/>
            <p:cNvSpPr txBox="1"/>
            <p:nvPr/>
          </p:nvSpPr>
          <p:spPr>
            <a:xfrm>
              <a:off x="1266436" y="4762199"/>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anose="020B0604020202020204" pitchFamily="34" charset="0"/>
                  <a:ea typeface="Open Sans Semibold" pitchFamily="34" charset="0"/>
                  <a:cs typeface="Arial" panose="020B0604020202020204" pitchFamily="34" charset="0"/>
                </a:rPr>
                <a:t>Name 4</a:t>
              </a:r>
            </a:p>
          </p:txBody>
        </p:sp>
        <p:sp>
          <p:nvSpPr>
            <p:cNvPr id="157" name="TextBox 156"/>
            <p:cNvSpPr txBox="1"/>
            <p:nvPr/>
          </p:nvSpPr>
          <p:spPr>
            <a:xfrm>
              <a:off x="2564131" y="4694039"/>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anose="020B0606020202030204" pitchFamily="34" charset="0"/>
                  <a:ea typeface="Open Sans Condensed" pitchFamily="34" charset="0"/>
                  <a:cs typeface="Arial" panose="020B0604020202020204" pitchFamily="34" charset="0"/>
                </a:rPr>
                <a:t>1.99</a:t>
              </a:r>
              <a:endParaRPr lang="en-US" sz="900" dirty="0">
                <a:latin typeface="Arial Narrow" panose="020B0606020202030204" pitchFamily="34" charset="0"/>
                <a:ea typeface="Open Sans Condensed" pitchFamily="34" charset="0"/>
                <a:cs typeface="Arial" panose="020B0604020202020204" pitchFamily="34" charset="0"/>
              </a:endParaRPr>
            </a:p>
          </p:txBody>
        </p:sp>
        <p:sp>
          <p:nvSpPr>
            <p:cNvPr id="158" name="TextBox 157"/>
            <p:cNvSpPr txBox="1"/>
            <p:nvPr/>
          </p:nvSpPr>
          <p:spPr>
            <a:xfrm>
              <a:off x="3457892" y="4963862"/>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USD</a:t>
              </a:r>
            </a:p>
          </p:txBody>
        </p:sp>
        <p:sp>
          <p:nvSpPr>
            <p:cNvPr id="159" name="TextBox 158"/>
            <p:cNvSpPr txBox="1"/>
            <p:nvPr/>
          </p:nvSpPr>
          <p:spPr>
            <a:xfrm>
              <a:off x="3122612" y="5314351"/>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Last week</a:t>
              </a:r>
            </a:p>
          </p:txBody>
        </p:sp>
        <p:sp>
          <p:nvSpPr>
            <p:cNvPr id="160" name="TextBox 159"/>
            <p:cNvSpPr txBox="1"/>
            <p:nvPr/>
          </p:nvSpPr>
          <p:spPr>
            <a:xfrm>
              <a:off x="1266436" y="5314352"/>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anose="020B0604020202020204" pitchFamily="34" charset="0"/>
                  <a:ea typeface="Open Sans Semibold" pitchFamily="34" charset="0"/>
                  <a:cs typeface="Arial" panose="020B0604020202020204" pitchFamily="34" charset="0"/>
                </a:rPr>
                <a:t>100 Items</a:t>
              </a:r>
            </a:p>
          </p:txBody>
        </p:sp>
        <p:cxnSp>
          <p:nvCxnSpPr>
            <p:cNvPr id="265" name="Straight Connector 264"/>
            <p:cNvCxnSpPr/>
            <p:nvPr/>
          </p:nvCxnSpPr>
          <p:spPr>
            <a:xfrm>
              <a:off x="1133158" y="5541168"/>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Group 111"/>
          <p:cNvGrpSpPr/>
          <p:nvPr/>
        </p:nvGrpSpPr>
        <p:grpSpPr>
          <a:xfrm>
            <a:off x="1138237" y="3816734"/>
            <a:ext cx="2863851" cy="1013460"/>
            <a:chOff x="-3013075" y="847724"/>
            <a:chExt cx="2863851" cy="1013460"/>
          </a:xfrm>
        </p:grpSpPr>
        <p:sp>
          <p:nvSpPr>
            <p:cNvPr id="148" name="Rectangle 147"/>
            <p:cNvSpPr/>
            <p:nvPr/>
          </p:nvSpPr>
          <p:spPr bwMode="gray">
            <a:xfrm>
              <a:off x="-3013075" y="84772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sp>
          <p:nvSpPr>
            <p:cNvPr id="149" name="TextBox 148"/>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anose="020B0604020202020204" pitchFamily="34" charset="0"/>
                  <a:ea typeface="Open Sans Semibold" pitchFamily="34" charset="0"/>
                  <a:cs typeface="Arial" panose="020B0604020202020204" pitchFamily="34" charset="0"/>
                </a:rPr>
                <a:t>Name 3</a:t>
              </a:r>
            </a:p>
          </p:txBody>
        </p:sp>
        <p:sp>
          <p:nvSpPr>
            <p:cNvPr id="150" name="TextBox 149"/>
            <p:cNvSpPr txBox="1"/>
            <p:nvPr/>
          </p:nvSpPr>
          <p:spPr>
            <a:xfrm>
              <a:off x="-1587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anose="020B0606020202030204" pitchFamily="34" charset="0"/>
                  <a:ea typeface="Open Sans Condensed" pitchFamily="34" charset="0"/>
                  <a:cs typeface="Arial" panose="020B0604020202020204" pitchFamily="34" charset="0"/>
                </a:rPr>
                <a:t>6,450.00</a:t>
              </a:r>
              <a:endParaRPr lang="en-US" sz="900" dirty="0">
                <a:latin typeface="Arial Narrow" panose="020B0606020202030204" pitchFamily="34" charset="0"/>
                <a:ea typeface="Open Sans Condensed" pitchFamily="34" charset="0"/>
                <a:cs typeface="Arial" panose="020B0604020202020204" pitchFamily="34" charset="0"/>
              </a:endParaRPr>
            </a:p>
          </p:txBody>
        </p:sp>
        <p:sp>
          <p:nvSpPr>
            <p:cNvPr id="151" name="TextBox 150"/>
            <p:cNvSpPr txBox="1"/>
            <p:nvPr/>
          </p:nvSpPr>
          <p:spPr>
            <a:xfrm>
              <a:off x="-693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USD</a:t>
              </a:r>
            </a:p>
          </p:txBody>
        </p:sp>
        <p:sp>
          <p:nvSpPr>
            <p:cNvPr id="152" name="TextBox 151"/>
            <p:cNvSpPr txBox="1"/>
            <p:nvPr/>
          </p:nvSpPr>
          <p:spPr>
            <a:xfrm>
              <a:off x="-1028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6 days ago</a:t>
              </a:r>
            </a:p>
          </p:txBody>
        </p:sp>
        <p:sp>
          <p:nvSpPr>
            <p:cNvPr id="153" name="TextBox 152"/>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anose="020B0604020202020204" pitchFamily="34" charset="0"/>
                  <a:ea typeface="Open Sans Semibold" pitchFamily="34" charset="0"/>
                  <a:cs typeface="Arial" panose="020B0604020202020204" pitchFamily="34" charset="0"/>
                </a:rPr>
                <a:t>10 Items</a:t>
              </a:r>
            </a:p>
          </p:txBody>
        </p:sp>
        <p:cxnSp>
          <p:nvCxnSpPr>
            <p:cNvPr id="154" name="Straight Connector 153"/>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6" name="Group 115"/>
          <p:cNvGrpSpPr/>
          <p:nvPr/>
        </p:nvGrpSpPr>
        <p:grpSpPr>
          <a:xfrm>
            <a:off x="1137603" y="2607969"/>
            <a:ext cx="2860676" cy="1208081"/>
            <a:chOff x="-3009900" y="847724"/>
            <a:chExt cx="2860676" cy="1208081"/>
          </a:xfrm>
        </p:grpSpPr>
        <p:sp>
          <p:nvSpPr>
            <p:cNvPr id="141" name="Rectangle 140"/>
            <p:cNvSpPr/>
            <p:nvPr/>
          </p:nvSpPr>
          <p:spPr bwMode="gray">
            <a:xfrm>
              <a:off x="-3009900" y="847724"/>
              <a:ext cx="2860676" cy="1208081"/>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sp>
          <p:nvSpPr>
            <p:cNvPr id="142" name="TextBox 141"/>
            <p:cNvSpPr txBox="1"/>
            <p:nvPr/>
          </p:nvSpPr>
          <p:spPr>
            <a:xfrm>
              <a:off x="-2884876" y="1051290"/>
              <a:ext cx="1617376"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anose="020B0604020202020204" pitchFamily="34" charset="0"/>
                  <a:ea typeface="Open Sans Semibold" pitchFamily="34" charset="0"/>
                  <a:cs typeface="Arial" panose="020B0604020202020204" pitchFamily="34" charset="0"/>
                </a:rPr>
                <a:t>Name 2</a:t>
              </a:r>
            </a:p>
          </p:txBody>
        </p:sp>
        <p:sp>
          <p:nvSpPr>
            <p:cNvPr id="143" name="TextBox 142"/>
            <p:cNvSpPr txBox="1"/>
            <p:nvPr/>
          </p:nvSpPr>
          <p:spPr>
            <a:xfrm>
              <a:off x="-1904113" y="983130"/>
              <a:ext cx="1638325"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anose="020B0606020202030204" pitchFamily="34" charset="0"/>
                  <a:ea typeface="Open Sans Condensed" pitchFamily="34" charset="0"/>
                  <a:cs typeface="Arial" panose="020B0604020202020204" pitchFamily="34" charset="0"/>
                </a:rPr>
                <a:t>3,762,199.90</a:t>
              </a:r>
            </a:p>
          </p:txBody>
        </p:sp>
        <p:sp>
          <p:nvSpPr>
            <p:cNvPr id="144" name="TextBox 143"/>
            <p:cNvSpPr txBox="1"/>
            <p:nvPr/>
          </p:nvSpPr>
          <p:spPr>
            <a:xfrm>
              <a:off x="-693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USD</a:t>
              </a:r>
            </a:p>
          </p:txBody>
        </p:sp>
        <p:sp>
          <p:nvSpPr>
            <p:cNvPr id="145" name="TextBox 144"/>
            <p:cNvSpPr txBox="1"/>
            <p:nvPr/>
          </p:nvSpPr>
          <p:spPr>
            <a:xfrm>
              <a:off x="-1028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1 day ago</a:t>
              </a:r>
            </a:p>
          </p:txBody>
        </p:sp>
        <p:sp>
          <p:nvSpPr>
            <p:cNvPr id="146" name="TextBox 145"/>
            <p:cNvSpPr txBox="1"/>
            <p:nvPr/>
          </p:nvSpPr>
          <p:spPr>
            <a:xfrm>
              <a:off x="-2884876" y="1603443"/>
              <a:ext cx="1617376" cy="34624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anose="020B0604020202020204" pitchFamily="34" charset="0"/>
                  <a:ea typeface="Open Sans Semibold" pitchFamily="34" charset="0"/>
                  <a:cs typeface="Arial" panose="020B0604020202020204" pitchFamily="34" charset="0"/>
                </a:rPr>
                <a:t>3 Items</a:t>
              </a:r>
            </a:p>
            <a:p>
              <a:pPr fontAlgn="base">
                <a:spcBef>
                  <a:spcPct val="50000"/>
                </a:spcBef>
                <a:spcAft>
                  <a:spcPct val="0"/>
                </a:spcAft>
                <a:buClr>
                  <a:srgbClr val="F0AB00"/>
                </a:buClr>
                <a:buSzPct val="80000"/>
              </a:pPr>
              <a:r>
                <a:rPr lang="en-US" sz="900">
                  <a:solidFill>
                    <a:srgbClr val="666666"/>
                  </a:solidFill>
                  <a:latin typeface="Arial" panose="020B0604020202020204" pitchFamily="34" charset="0"/>
                  <a:ea typeface="Open Sans Semibold" pitchFamily="34" charset="0"/>
                  <a:cs typeface="Arial" panose="020B0604020202020204" pitchFamily="34" charset="0"/>
                </a:rPr>
                <a:t>Lorem Ipsum</a:t>
              </a:r>
              <a:endParaRPr lang="en-US" sz="900" dirty="0">
                <a:solidFill>
                  <a:srgbClr val="666666"/>
                </a:solidFill>
                <a:latin typeface="Arial" panose="020B0604020202020204" pitchFamily="34" charset="0"/>
                <a:ea typeface="Open Sans Semibold" pitchFamily="34" charset="0"/>
                <a:cs typeface="Arial" panose="020B0604020202020204" pitchFamily="34" charset="0"/>
              </a:endParaRPr>
            </a:p>
          </p:txBody>
        </p:sp>
        <p:cxnSp>
          <p:nvCxnSpPr>
            <p:cNvPr id="147" name="Straight Connector 146"/>
            <p:cNvCxnSpPr/>
            <p:nvPr/>
          </p:nvCxnSpPr>
          <p:spPr>
            <a:xfrm>
              <a:off x="-3009900" y="2055805"/>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1137603" y="1594510"/>
            <a:ext cx="2860676" cy="1013460"/>
            <a:chOff x="-3009900" y="847724"/>
            <a:chExt cx="2860676" cy="1013460"/>
          </a:xfrm>
        </p:grpSpPr>
        <p:sp>
          <p:nvSpPr>
            <p:cNvPr id="134" name="Rectangle 133"/>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sp>
          <p:nvSpPr>
            <p:cNvPr id="135" name="TextBox 134"/>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anose="020B0604020202020204" pitchFamily="34" charset="0"/>
                  <a:ea typeface="Open Sans Semibold" pitchFamily="34" charset="0"/>
                  <a:cs typeface="Arial" panose="020B0604020202020204" pitchFamily="34" charset="0"/>
                </a:rPr>
                <a:t>Name 1</a:t>
              </a:r>
            </a:p>
          </p:txBody>
        </p:sp>
        <p:sp>
          <p:nvSpPr>
            <p:cNvPr id="136" name="TextBox 135"/>
            <p:cNvSpPr txBox="1"/>
            <p:nvPr/>
          </p:nvSpPr>
          <p:spPr>
            <a:xfrm>
              <a:off x="-1587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anose="020B0606020202030204" pitchFamily="34" charset="0"/>
                  <a:ea typeface="Open Sans Condensed" pitchFamily="34" charset="0"/>
                  <a:cs typeface="Arial" panose="020B0604020202020204" pitchFamily="34" charset="0"/>
                </a:rPr>
                <a:t>100 Mio</a:t>
              </a:r>
              <a:endParaRPr lang="en-US" sz="900" dirty="0">
                <a:latin typeface="Arial Narrow" panose="020B0606020202030204" pitchFamily="34" charset="0"/>
                <a:ea typeface="Open Sans Condensed" pitchFamily="34" charset="0"/>
                <a:cs typeface="Arial" panose="020B0604020202020204" pitchFamily="34" charset="0"/>
              </a:endParaRPr>
            </a:p>
          </p:txBody>
        </p:sp>
        <p:sp>
          <p:nvSpPr>
            <p:cNvPr id="137" name="TextBox 136"/>
            <p:cNvSpPr txBox="1"/>
            <p:nvPr/>
          </p:nvSpPr>
          <p:spPr>
            <a:xfrm>
              <a:off x="-693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USD</a:t>
              </a:r>
            </a:p>
          </p:txBody>
        </p:sp>
        <p:sp>
          <p:nvSpPr>
            <p:cNvPr id="138" name="TextBox 137"/>
            <p:cNvSpPr txBox="1"/>
            <p:nvPr/>
          </p:nvSpPr>
          <p:spPr>
            <a:xfrm>
              <a:off x="-1028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Today</a:t>
              </a:r>
            </a:p>
          </p:txBody>
        </p:sp>
        <p:sp>
          <p:nvSpPr>
            <p:cNvPr id="139" name="TextBox 138"/>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anose="020B0604020202020204" pitchFamily="34" charset="0"/>
                  <a:ea typeface="Open Sans Semibold" pitchFamily="34" charset="0"/>
                  <a:cs typeface="Arial" panose="020B0604020202020204" pitchFamily="34" charset="0"/>
                </a:rPr>
                <a:t>1 Item</a:t>
              </a:r>
            </a:p>
          </p:txBody>
        </p:sp>
        <p:cxnSp>
          <p:nvCxnSpPr>
            <p:cNvPr id="140" name="Straight Connector 139"/>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108" name="Picture 10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2467" y="892969"/>
            <a:ext cx="2857500" cy="5072063"/>
          </a:xfrm>
          <a:prstGeom prst="rect">
            <a:avLst/>
          </a:prstGeom>
        </p:spPr>
      </p:pic>
      <p:sp>
        <p:nvSpPr>
          <p:cNvPr id="110" name="Rectangle 109"/>
          <p:cNvSpPr/>
          <p:nvPr/>
        </p:nvSpPr>
        <p:spPr bwMode="gray">
          <a:xfrm>
            <a:off x="5146276" y="4982497"/>
            <a:ext cx="2860676" cy="982535"/>
          </a:xfrm>
          <a:prstGeom prst="rect">
            <a:avLst/>
          </a:prstGeom>
          <a:solidFill>
            <a:schemeClr val="bg1"/>
          </a:solidFill>
          <a:ln w="6350" algn="ctr">
            <a:noFill/>
            <a:miter lim="800000"/>
            <a:headEnd/>
            <a:tailEnd/>
          </a:ln>
        </p:spPr>
        <p:txBody>
          <a:bodyPr lIns="89995" tIns="71995" rIns="89995" bIns="71995" rtlCol="0" anchor="ctr"/>
          <a:lstStyle/>
          <a:p>
            <a:pPr lvl="0" fontAlgn="base">
              <a:spcBef>
                <a:spcPct val="50000"/>
              </a:spcBef>
              <a:spcAft>
                <a:spcPct val="0"/>
              </a:spcAft>
              <a:buClr>
                <a:srgbClr val="F0AB00"/>
              </a:buClr>
              <a:buSzPct val="80000"/>
            </a:pPr>
            <a:r>
              <a:rPr lang="en-US" sz="1200" kern="0" dirty="0">
                <a:solidFill>
                  <a:srgbClr val="000000"/>
                </a:solidFill>
                <a:latin typeface="Arial" panose="020B0604020202020204" pitchFamily="34" charset="0"/>
                <a:ea typeface="Open Sans Semibold" pitchFamily="34" charset="0"/>
                <a:cs typeface="Arial" panose="020B0604020202020204" pitchFamily="34" charset="0"/>
              </a:rPr>
              <a:t>Customer 4 (Name 1) (509999)</a:t>
            </a:r>
            <a:br>
              <a:rPr lang="en-US" sz="1200" kern="0" dirty="0">
                <a:solidFill>
                  <a:srgbClr val="000000"/>
                </a:solidFill>
                <a:latin typeface="Arial" panose="020B0604020202020204" pitchFamily="34" charset="0"/>
                <a:ea typeface="Open Sans Semibold" pitchFamily="34" charset="0"/>
                <a:cs typeface="Arial" panose="020B0604020202020204" pitchFamily="34" charset="0"/>
              </a:rPr>
            </a:br>
            <a:br>
              <a:rPr lang="en-US" sz="1200" kern="0" dirty="0">
                <a:solidFill>
                  <a:srgbClr val="000000"/>
                </a:solidFill>
                <a:latin typeface="Arial" panose="020B0604020202020204" pitchFamily="34" charset="0"/>
                <a:ea typeface="Open Sans Semibold" pitchFamily="34" charset="0"/>
                <a:cs typeface="Arial" panose="020B0604020202020204" pitchFamily="34" charset="0"/>
              </a:rPr>
            </a:br>
            <a:r>
              <a:rPr lang="en-US" sz="1000" kern="0" dirty="0">
                <a:solidFill>
                  <a:srgbClr val="000000"/>
                </a:solidFill>
                <a:latin typeface="Arial" panose="020B0604020202020204" pitchFamily="34" charset="0"/>
                <a:ea typeface="Open Sans" pitchFamily="34" charset="0"/>
                <a:cs typeface="Arial" panose="020B0604020202020204" pitchFamily="34" charset="0"/>
              </a:rPr>
              <a:t>Department:</a:t>
            </a:r>
          </a:p>
          <a:p>
            <a:pPr fontAlgn="base">
              <a:spcBef>
                <a:spcPct val="50000"/>
              </a:spcBef>
              <a:spcAft>
                <a:spcPct val="0"/>
              </a:spcAft>
              <a:buClr>
                <a:srgbClr val="F0AB00"/>
              </a:buClr>
              <a:buSzPct val="80000"/>
            </a:pPr>
            <a:r>
              <a:rPr lang="en-US" sz="1000" kern="0" dirty="0">
                <a:latin typeface="Arial" panose="020B0604020202020204" pitchFamily="34" charset="0"/>
                <a:ea typeface="Open Sans" pitchFamily="34" charset="0"/>
                <a:cs typeface="Arial" panose="020B0604020202020204" pitchFamily="34" charset="0"/>
              </a:rPr>
              <a:t>Sales</a:t>
            </a:r>
          </a:p>
        </p:txBody>
      </p:sp>
      <p:grpSp>
        <p:nvGrpSpPr>
          <p:cNvPr id="111" name="Group 110"/>
          <p:cNvGrpSpPr/>
          <p:nvPr/>
        </p:nvGrpSpPr>
        <p:grpSpPr>
          <a:xfrm>
            <a:off x="5146276" y="3969037"/>
            <a:ext cx="2860676" cy="1013460"/>
            <a:chOff x="-3009900" y="847724"/>
            <a:chExt cx="2860676" cy="1013460"/>
          </a:xfrm>
        </p:grpSpPr>
        <p:sp>
          <p:nvSpPr>
            <p:cNvPr id="181" name="Rectangle 180"/>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sz="1200" kern="0" dirty="0">
                  <a:latin typeface="Arial" panose="020B0604020202020204" pitchFamily="34" charset="0"/>
                  <a:ea typeface="Open Sans Semibold" pitchFamily="34" charset="0"/>
                  <a:cs typeface="Arial" panose="020B0604020202020204" pitchFamily="34" charset="0"/>
                </a:rPr>
                <a:t>Customer 3 (300700)</a:t>
              </a:r>
              <a:br>
                <a:rPr lang="en-US" sz="1200" kern="0" dirty="0">
                  <a:latin typeface="Arial" panose="020B0604020202020204" pitchFamily="34" charset="0"/>
                  <a:ea typeface="Open Sans Semibold" pitchFamily="34" charset="0"/>
                  <a:cs typeface="Arial" panose="020B0604020202020204" pitchFamily="34" charset="0"/>
                </a:rPr>
              </a:br>
              <a:br>
                <a:rPr lang="en-US" sz="1200" kern="0" dirty="0">
                  <a:latin typeface="Arial" panose="020B0604020202020204" pitchFamily="34" charset="0"/>
                  <a:ea typeface="Open Sans Semibold" pitchFamily="34" charset="0"/>
                  <a:cs typeface="Arial" panose="020B0604020202020204" pitchFamily="34" charset="0"/>
                </a:rPr>
              </a:br>
              <a:r>
                <a:rPr lang="en-US" sz="1000" kern="0" dirty="0">
                  <a:latin typeface="Arial" panose="020B0604020202020204" pitchFamily="34" charset="0"/>
                  <a:ea typeface="Open Sans" pitchFamily="34" charset="0"/>
                  <a:cs typeface="Arial" panose="020B0604020202020204" pitchFamily="34" charset="0"/>
                </a:rPr>
                <a:t>Department:</a:t>
              </a:r>
            </a:p>
            <a:p>
              <a:pPr fontAlgn="base">
                <a:spcBef>
                  <a:spcPct val="50000"/>
                </a:spcBef>
                <a:spcAft>
                  <a:spcPct val="0"/>
                </a:spcAft>
                <a:buClr>
                  <a:srgbClr val="F0AB00"/>
                </a:buClr>
                <a:buSzPct val="80000"/>
              </a:pPr>
              <a:r>
                <a:rPr lang="en-US" sz="1000" kern="0" dirty="0">
                  <a:latin typeface="Arial" panose="020B0604020202020204" pitchFamily="34" charset="0"/>
                  <a:ea typeface="Open Sans" pitchFamily="34" charset="0"/>
                  <a:cs typeface="Arial" panose="020B0604020202020204" pitchFamily="34" charset="0"/>
                </a:rPr>
                <a:t>Sales</a:t>
              </a:r>
            </a:p>
          </p:txBody>
        </p:sp>
        <p:cxnSp>
          <p:nvCxnSpPr>
            <p:cNvPr id="182" name="Straight Connector 181"/>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p:nvGrpSpPr>
        <p:grpSpPr>
          <a:xfrm>
            <a:off x="5142467" y="2760272"/>
            <a:ext cx="2860676" cy="1208081"/>
            <a:chOff x="-3009900" y="847724"/>
            <a:chExt cx="2860676" cy="1208081"/>
          </a:xfrm>
        </p:grpSpPr>
        <p:sp>
          <p:nvSpPr>
            <p:cNvPr id="179" name="Rectangle 178"/>
            <p:cNvSpPr/>
            <p:nvPr/>
          </p:nvSpPr>
          <p:spPr bwMode="gray">
            <a:xfrm>
              <a:off x="-3009900" y="847724"/>
              <a:ext cx="2860676" cy="1208081"/>
            </a:xfrm>
            <a:prstGeom prst="rect">
              <a:avLst/>
            </a:prstGeom>
            <a:solidFill>
              <a:schemeClr val="bg1"/>
            </a:solidFill>
            <a:ln w="6350" algn="ctr">
              <a:noFill/>
              <a:miter lim="800000"/>
              <a:headEnd/>
              <a:tailEnd/>
            </a:ln>
          </p:spPr>
          <p:txBody>
            <a:bodyPr lIns="90000" tIns="72000" rIns="90000" bIns="72000" rtlCol="0" anchor="ctr"/>
            <a:lstStyle/>
            <a:p>
              <a:pPr fontAlgn="base">
                <a:lnSpc>
                  <a:spcPts val="1100"/>
                </a:lnSpc>
                <a:spcBef>
                  <a:spcPct val="50000"/>
                </a:spcBef>
                <a:spcAft>
                  <a:spcPct val="0"/>
                </a:spcAft>
                <a:buClr>
                  <a:srgbClr val="F0AB00"/>
                </a:buClr>
                <a:buSzPct val="80000"/>
              </a:pPr>
              <a:r>
                <a:rPr lang="en-US" sz="1200" dirty="0">
                  <a:solidFill>
                    <a:srgbClr val="000000"/>
                  </a:solidFill>
                  <a:latin typeface="Arial" panose="020B0604020202020204" pitchFamily="34" charset="0"/>
                  <a:ea typeface="Open Sans Semibold" pitchFamily="34" charset="0"/>
                  <a:cs typeface="Arial" panose="020B0604020202020204" pitchFamily="34" charset="0"/>
                </a:rPr>
                <a:t>Customer 2 </a:t>
              </a:r>
              <a:r>
                <a:rPr lang="de-DE" sz="1200" dirty="0">
                  <a:solidFill>
                    <a:srgbClr val="000000"/>
                  </a:solidFill>
                  <a:latin typeface="Arial" panose="020B0604020202020204" pitchFamily="34" charset="0"/>
                  <a:ea typeface="Open Sans Semibold" pitchFamily="34" charset="0"/>
                  <a:cs typeface="Arial" panose="020B0604020202020204" pitchFamily="34" charset="0"/>
                </a:rPr>
                <a:t>(300973)</a:t>
              </a:r>
              <a:br>
                <a:rPr lang="de-DE" sz="1200" dirty="0">
                  <a:solidFill>
                    <a:srgbClr val="000000"/>
                  </a:solidFill>
                  <a:latin typeface="Arial" panose="020B0604020202020204" pitchFamily="34" charset="0"/>
                  <a:ea typeface="Open Sans Semibold" pitchFamily="34" charset="0"/>
                  <a:cs typeface="Arial" panose="020B0604020202020204" pitchFamily="34" charset="0"/>
                </a:rPr>
              </a:br>
              <a:endParaRPr lang="de-DE" sz="1200" dirty="0">
                <a:solidFill>
                  <a:srgbClr val="000000"/>
                </a:solidFill>
                <a:latin typeface="Arial" panose="020B0604020202020204" pitchFamily="34" charset="0"/>
                <a:ea typeface="Open Sans Semibold" pitchFamily="34" charset="0"/>
                <a:cs typeface="Arial" panose="020B0604020202020204" pitchFamily="34" charset="0"/>
              </a:endParaRPr>
            </a:p>
            <a:p>
              <a:pPr fontAlgn="base">
                <a:lnSpc>
                  <a:spcPts val="1100"/>
                </a:lnSpc>
                <a:spcBef>
                  <a:spcPct val="50000"/>
                </a:spcBef>
                <a:spcAft>
                  <a:spcPct val="0"/>
                </a:spcAft>
                <a:buClr>
                  <a:srgbClr val="F0AB00"/>
                </a:buClr>
                <a:buSzPct val="80000"/>
              </a:pPr>
              <a:r>
                <a:rPr lang="en-US" sz="1000" dirty="0">
                  <a:solidFill>
                    <a:srgbClr val="000000"/>
                  </a:solidFill>
                  <a:latin typeface="Arial" panose="020B0604020202020204" pitchFamily="34" charset="0"/>
                  <a:ea typeface="Open Sans" pitchFamily="34" charset="0"/>
                  <a:cs typeface="Arial" panose="020B0604020202020204" pitchFamily="34" charset="0"/>
                </a:rPr>
                <a:t>Department:</a:t>
              </a:r>
            </a:p>
            <a:p>
              <a:pPr fontAlgn="base">
                <a:lnSpc>
                  <a:spcPts val="1100"/>
                </a:lnSpc>
                <a:spcBef>
                  <a:spcPct val="50000"/>
                </a:spcBef>
                <a:spcAft>
                  <a:spcPct val="0"/>
                </a:spcAft>
                <a:buClr>
                  <a:srgbClr val="F0AB00"/>
                </a:buClr>
                <a:buSzPct val="80000"/>
              </a:pPr>
              <a:r>
                <a:rPr lang="en-US" sz="1000" dirty="0">
                  <a:solidFill>
                    <a:srgbClr val="000000"/>
                  </a:solidFill>
                  <a:latin typeface="Arial" panose="020B0604020202020204" pitchFamily="34" charset="0"/>
                  <a:ea typeface="Open Sans" pitchFamily="34" charset="0"/>
                  <a:cs typeface="Arial" panose="020B0604020202020204" pitchFamily="34" charset="0"/>
                </a:rPr>
                <a:t>Sales</a:t>
              </a:r>
              <a:endParaRPr lang="en-US" sz="700" dirty="0">
                <a:solidFill>
                  <a:srgbClr val="000000"/>
                </a:solidFill>
                <a:latin typeface="Arial" panose="020B0604020202020204" pitchFamily="34" charset="0"/>
                <a:ea typeface="Open Sans" pitchFamily="34" charset="0"/>
                <a:cs typeface="Arial" panose="020B0604020202020204" pitchFamily="34" charset="0"/>
              </a:endParaRPr>
            </a:p>
          </p:txBody>
        </p:sp>
        <p:cxnSp>
          <p:nvCxnSpPr>
            <p:cNvPr id="180" name="Straight Connector 179"/>
            <p:cNvCxnSpPr/>
            <p:nvPr/>
          </p:nvCxnSpPr>
          <p:spPr>
            <a:xfrm>
              <a:off x="-3009900" y="2055805"/>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5142467" y="1746811"/>
            <a:ext cx="2860676" cy="1013460"/>
            <a:chOff x="-3009900" y="847724"/>
            <a:chExt cx="2860676" cy="1013460"/>
          </a:xfrm>
        </p:grpSpPr>
        <p:sp>
          <p:nvSpPr>
            <p:cNvPr id="176" name="Rectangle 175"/>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fontAlgn="base">
                <a:lnSpc>
                  <a:spcPts val="1100"/>
                </a:lnSpc>
                <a:spcBef>
                  <a:spcPct val="50000"/>
                </a:spcBef>
                <a:spcAft>
                  <a:spcPct val="0"/>
                </a:spcAft>
                <a:buClr>
                  <a:srgbClr val="F0AB00"/>
                </a:buClr>
                <a:buSzPct val="80000"/>
              </a:pPr>
              <a:r>
                <a:rPr lang="en-US" sz="1200" dirty="0">
                  <a:solidFill>
                    <a:srgbClr val="000000"/>
                  </a:solidFill>
                  <a:latin typeface="Arial" panose="020B0604020202020204" pitchFamily="34" charset="0"/>
                  <a:ea typeface="Open Sans Semibold" pitchFamily="34" charset="0"/>
                  <a:cs typeface="Arial" panose="020B0604020202020204" pitchFamily="34" charset="0"/>
                </a:rPr>
                <a:t>Customer 1 (500098)</a:t>
              </a:r>
              <a:br>
                <a:rPr lang="en-US" sz="1200" dirty="0">
                  <a:solidFill>
                    <a:srgbClr val="000000"/>
                  </a:solidFill>
                  <a:latin typeface="Arial" panose="020B0604020202020204" pitchFamily="34" charset="0"/>
                  <a:ea typeface="Open Sans Semibold" pitchFamily="34" charset="0"/>
                  <a:cs typeface="Arial" panose="020B0604020202020204" pitchFamily="34" charset="0"/>
                </a:rPr>
              </a:br>
              <a:endParaRPr lang="en-US" sz="1200" dirty="0">
                <a:solidFill>
                  <a:srgbClr val="000000"/>
                </a:solidFill>
                <a:latin typeface="Arial" panose="020B0604020202020204" pitchFamily="34" charset="0"/>
                <a:ea typeface="Open Sans Semibold" pitchFamily="34" charset="0"/>
                <a:cs typeface="Arial" panose="020B0604020202020204" pitchFamily="34" charset="0"/>
              </a:endParaRPr>
            </a:p>
            <a:p>
              <a:pPr fontAlgn="base">
                <a:lnSpc>
                  <a:spcPts val="1100"/>
                </a:lnSpc>
                <a:spcBef>
                  <a:spcPct val="50000"/>
                </a:spcBef>
                <a:spcAft>
                  <a:spcPct val="0"/>
                </a:spcAft>
                <a:buClr>
                  <a:srgbClr val="F0AB00"/>
                </a:buClr>
                <a:buSzPct val="80000"/>
              </a:pPr>
              <a:r>
                <a:rPr lang="en-US" sz="1000" dirty="0">
                  <a:solidFill>
                    <a:srgbClr val="000000"/>
                  </a:solidFill>
                  <a:latin typeface="Arial" panose="020B0604020202020204" pitchFamily="34" charset="0"/>
                  <a:ea typeface="Open Sans" pitchFamily="34" charset="0"/>
                  <a:cs typeface="Arial" panose="020B0604020202020204" pitchFamily="34" charset="0"/>
                </a:rPr>
                <a:t>Department:</a:t>
              </a:r>
            </a:p>
            <a:p>
              <a:pPr fontAlgn="base">
                <a:lnSpc>
                  <a:spcPts val="1100"/>
                </a:lnSpc>
                <a:spcBef>
                  <a:spcPct val="50000"/>
                </a:spcBef>
                <a:spcAft>
                  <a:spcPct val="0"/>
                </a:spcAft>
                <a:buClr>
                  <a:srgbClr val="F0AB00"/>
                </a:buClr>
                <a:buSzPct val="80000"/>
              </a:pPr>
              <a:r>
                <a:rPr lang="en-US" sz="1000" dirty="0">
                  <a:solidFill>
                    <a:srgbClr val="000000"/>
                  </a:solidFill>
                  <a:latin typeface="Arial" panose="020B0604020202020204" pitchFamily="34" charset="0"/>
                  <a:ea typeface="Open Sans" pitchFamily="34" charset="0"/>
                  <a:cs typeface="Arial" panose="020B0604020202020204" pitchFamily="34" charset="0"/>
                </a:rPr>
                <a:t>Sales</a:t>
              </a:r>
            </a:p>
          </p:txBody>
        </p:sp>
        <p:cxnSp>
          <p:nvCxnSpPr>
            <p:cNvPr id="178" name="Straight Connector 177"/>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1137603" y="892786"/>
            <a:ext cx="2861306" cy="430165"/>
            <a:chOff x="1137603" y="892785"/>
            <a:chExt cx="2861306" cy="430165"/>
          </a:xfrm>
        </p:grpSpPr>
        <p:sp>
          <p:nvSpPr>
            <p:cNvPr id="124" name="Rectangle 123"/>
            <p:cNvSpPr/>
            <p:nvPr/>
          </p:nvSpPr>
          <p:spPr>
            <a:xfrm>
              <a:off x="1137603"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p:cNvCxnSpPr/>
            <p:nvPr/>
          </p:nvCxnSpPr>
          <p:spPr>
            <a:xfrm>
              <a:off x="1141412" y="1322950"/>
              <a:ext cx="285749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1141412" y="995602"/>
              <a:ext cx="422359" cy="2308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500" dirty="0">
                  <a:solidFill>
                    <a:srgbClr val="666666"/>
                  </a:solidFill>
                  <a:latin typeface="SAP-icons" pitchFamily="2" charset="0"/>
                </a:rPr>
                <a:t>  </a:t>
              </a:r>
            </a:p>
          </p:txBody>
        </p:sp>
        <p:sp>
          <p:nvSpPr>
            <p:cNvPr id="129" name="TextBox 128"/>
            <p:cNvSpPr txBox="1"/>
            <p:nvPr/>
          </p:nvSpPr>
          <p:spPr>
            <a:xfrm>
              <a:off x="1629320" y="1033926"/>
              <a:ext cx="1884860"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Sales Orders (42)</a:t>
              </a:r>
            </a:p>
          </p:txBody>
        </p:sp>
        <p:sp>
          <p:nvSpPr>
            <p:cNvPr id="165" name="TextBox 164"/>
            <p:cNvSpPr txBox="1"/>
            <p:nvPr/>
          </p:nvSpPr>
          <p:spPr>
            <a:xfrm>
              <a:off x="3568750" y="1007256"/>
              <a:ext cx="430158" cy="230832"/>
            </a:xfrm>
            <a:prstGeom prst="rect">
              <a:avLst/>
            </a:prstGeom>
            <a:noFill/>
          </p:spPr>
          <p:txBody>
            <a:bodyPr wrap="square" lIns="0" tIns="0" rIns="0" bIns="0" rtlCol="0">
              <a:spAutoFit/>
            </a:bodyPr>
            <a:lstStyle/>
            <a:p>
              <a:pPr lvl="0"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cxnSp>
          <p:nvCxnSpPr>
            <p:cNvPr id="82" name="Straight Connector 81"/>
            <p:cNvCxnSpPr/>
            <p:nvPr/>
          </p:nvCxnSpPr>
          <p:spPr>
            <a:xfrm>
              <a:off x="1563772" y="892785"/>
              <a:ext cx="0" cy="425232"/>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3568750" y="892785"/>
              <a:ext cx="0" cy="425232"/>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6" name="Rectangle 125"/>
            <p:cNvSpPr/>
            <p:nvPr/>
          </p:nvSpPr>
          <p:spPr>
            <a:xfrm flipV="1">
              <a:off x="1137603"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5142468" y="1322951"/>
            <a:ext cx="2861305" cy="423863"/>
            <a:chOff x="5142467" y="1322950"/>
            <a:chExt cx="2861305" cy="423863"/>
          </a:xfrm>
        </p:grpSpPr>
        <p:sp>
          <p:nvSpPr>
            <p:cNvPr id="166" name="Rectangle 165"/>
            <p:cNvSpPr/>
            <p:nvPr/>
          </p:nvSpPr>
          <p:spPr>
            <a:xfrm>
              <a:off x="5142467" y="1322950"/>
              <a:ext cx="2860676" cy="42386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Connector 166"/>
            <p:cNvCxnSpPr/>
            <p:nvPr/>
          </p:nvCxnSpPr>
          <p:spPr>
            <a:xfrm>
              <a:off x="5146276" y="1746813"/>
              <a:ext cx="285686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7580906" y="1400415"/>
              <a:ext cx="422866" cy="246221"/>
            </a:xfrm>
            <a:prstGeom prst="rect">
              <a:avLst/>
            </a:prstGeom>
            <a:solidFill>
              <a:srgbClr val="F2F2F2"/>
            </a:solid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174" name="TextBox 173"/>
            <p:cNvSpPr txBox="1"/>
            <p:nvPr/>
          </p:nvSpPr>
          <p:spPr>
            <a:xfrm>
              <a:off x="5236702" y="1467314"/>
              <a:ext cx="1186089" cy="153888"/>
            </a:xfrm>
            <a:prstGeom prst="rect">
              <a:avLst/>
            </a:prstGeom>
            <a:solidFill>
              <a:srgbClr val="F2F2F2"/>
            </a:solid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Search</a:t>
              </a:r>
            </a:p>
          </p:txBody>
        </p:sp>
        <p:cxnSp>
          <p:nvCxnSpPr>
            <p:cNvPr id="94" name="Straight Connector 93"/>
            <p:cNvCxnSpPr/>
            <p:nvPr/>
          </p:nvCxnSpPr>
          <p:spPr>
            <a:xfrm>
              <a:off x="7580906" y="1329700"/>
              <a:ext cx="0" cy="417113"/>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5142467" y="892786"/>
            <a:ext cx="2861306" cy="430165"/>
            <a:chOff x="5142467" y="892785"/>
            <a:chExt cx="2861306" cy="430165"/>
          </a:xfrm>
        </p:grpSpPr>
        <p:sp>
          <p:nvSpPr>
            <p:cNvPr id="161" name="Rectangle 160"/>
            <p:cNvSpPr/>
            <p:nvPr/>
          </p:nvSpPr>
          <p:spPr>
            <a:xfrm>
              <a:off x="5142467"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p:cNvCxnSpPr/>
            <p:nvPr/>
          </p:nvCxnSpPr>
          <p:spPr>
            <a:xfrm>
              <a:off x="5146276" y="1322950"/>
              <a:ext cx="285749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3" name="TextBox 162"/>
            <p:cNvSpPr txBox="1"/>
            <p:nvPr/>
          </p:nvSpPr>
          <p:spPr>
            <a:xfrm>
              <a:off x="5146276" y="995602"/>
              <a:ext cx="419057"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27" name="Rectangle 126"/>
            <p:cNvSpPr/>
            <p:nvPr/>
          </p:nvSpPr>
          <p:spPr bwMode="gray">
            <a:xfrm>
              <a:off x="5575295" y="933755"/>
              <a:ext cx="1995020" cy="384262"/>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Select Customer</a:t>
              </a:r>
            </a:p>
          </p:txBody>
        </p:sp>
        <p:sp>
          <p:nvSpPr>
            <p:cNvPr id="164" name="Rectangle 163"/>
            <p:cNvSpPr/>
            <p:nvPr/>
          </p:nvSpPr>
          <p:spPr>
            <a:xfrm flipV="1">
              <a:off x="5142467"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1136015" y="1330005"/>
            <a:ext cx="2860676" cy="274618"/>
            <a:chOff x="384062" y="-1"/>
            <a:chExt cx="2872150" cy="423863"/>
          </a:xfrm>
          <a:solidFill>
            <a:srgbClr val="F2F2F2"/>
          </a:solidFill>
        </p:grpSpPr>
        <p:sp>
          <p:nvSpPr>
            <p:cNvPr id="86" name="Rectangle 85"/>
            <p:cNvSpPr/>
            <p:nvPr/>
          </p:nvSpPr>
          <p:spPr>
            <a:xfrm>
              <a:off x="384062" y="-1"/>
              <a:ext cx="2872150" cy="423863"/>
            </a:xfrm>
            <a:prstGeom prst="rect">
              <a:avLst/>
            </a:prstGeom>
            <a:solidFill>
              <a:srgbClr val="457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2973473" y="54178"/>
              <a:ext cx="282739" cy="28502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dirty="0">
                  <a:solidFill>
                    <a:schemeClr val="bg1"/>
                  </a:solidFill>
                  <a:latin typeface="SAP-icons" pitchFamily="2" charset="0"/>
                </a:rPr>
                <a:t></a:t>
              </a:r>
            </a:p>
          </p:txBody>
        </p:sp>
        <p:sp>
          <p:nvSpPr>
            <p:cNvPr id="88" name="TextBox 87"/>
            <p:cNvSpPr txBox="1"/>
            <p:nvPr/>
          </p:nvSpPr>
          <p:spPr>
            <a:xfrm>
              <a:off x="504572" y="90840"/>
              <a:ext cx="2141823" cy="2375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i="1" dirty="0">
                  <a:solidFill>
                    <a:schemeClr val="bg1"/>
                  </a:solidFill>
                  <a:latin typeface="Arial" panose="020B0604020202020204" pitchFamily="34" charset="0"/>
                  <a:ea typeface="Open Sans Semibold" pitchFamily="34" charset="0"/>
                  <a:cs typeface="Arial" panose="020B0604020202020204" pitchFamily="34" charset="0"/>
                </a:rPr>
                <a:t>Filtered by: Variant 2</a:t>
              </a:r>
            </a:p>
          </p:txBody>
        </p:sp>
      </p:grpSp>
      <p:cxnSp>
        <p:nvCxnSpPr>
          <p:cNvPr id="83" name="Elbow Connector 82"/>
          <p:cNvCxnSpPr/>
          <p:nvPr/>
        </p:nvCxnSpPr>
        <p:spPr>
          <a:xfrm flipV="1">
            <a:off x="3934367" y="1129921"/>
            <a:ext cx="1147996" cy="333357"/>
          </a:xfrm>
          <a:prstGeom prst="bentConnector3">
            <a:avLst>
              <a:gd name="adj1" fmla="val 50000"/>
            </a:avLst>
          </a:prstGeom>
          <a:ln w="6350">
            <a:solidFill>
              <a:srgbClr val="FF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1124430" y="5540286"/>
            <a:ext cx="2872029" cy="424747"/>
            <a:chOff x="5144258" y="5540285"/>
            <a:chExt cx="2872029" cy="424747"/>
          </a:xfrm>
        </p:grpSpPr>
        <p:sp>
          <p:nvSpPr>
            <p:cNvPr id="91" name="Rectangle 90"/>
            <p:cNvSpPr/>
            <p:nvPr/>
          </p:nvSpPr>
          <p:spPr>
            <a:xfrm>
              <a:off x="5144258" y="5541168"/>
              <a:ext cx="2872029"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p:cNvSpPr txBox="1"/>
            <p:nvPr/>
          </p:nvSpPr>
          <p:spPr>
            <a:xfrm>
              <a:off x="7585439" y="5631108"/>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95" name="Rectangle 94"/>
            <p:cNvSpPr/>
            <p:nvPr/>
          </p:nvSpPr>
          <p:spPr>
            <a:xfrm>
              <a:off x="5633086" y="5540286"/>
              <a:ext cx="976537" cy="424746"/>
            </a:xfrm>
            <a:prstGeom prst="rect">
              <a:avLst/>
            </a:prstGeom>
            <a:solidFill>
              <a:srgbClr val="007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endParaRPr lang="en-US" dirty="0"/>
            </a:p>
          </p:txBody>
        </p:sp>
        <p:sp>
          <p:nvSpPr>
            <p:cNvPr id="96" name="Rectangle 95"/>
            <p:cNvSpPr/>
            <p:nvPr/>
          </p:nvSpPr>
          <p:spPr>
            <a:xfrm>
              <a:off x="6609623" y="5540285"/>
              <a:ext cx="975816" cy="423863"/>
            </a:xfrm>
            <a:prstGeom prst="rect">
              <a:avLst/>
            </a:prstGeom>
            <a:solidFill>
              <a:srgbClr val="CC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dirty="0"/>
            </a:p>
          </p:txBody>
        </p:sp>
      </p:grpSp>
    </p:spTree>
    <p:extLst>
      <p:ext uri="{BB962C8B-B14F-4D97-AF65-F5344CB8AC3E}">
        <p14:creationId xmlns:p14="http://schemas.microsoft.com/office/powerpoint/2010/main" val="41031526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666666"/>
                </a:solidFill>
                <a:latin typeface="BentonSans Light" panose="02000503000000020004" pitchFamily="2" charset="0"/>
                <a:cs typeface="Arial"/>
              </a:rPr>
              <a:t>SimpleForm</a:t>
            </a:r>
            <a:r>
              <a:rPr lang="en-US" dirty="0">
                <a:solidFill>
                  <a:srgbClr val="666666"/>
                </a:solidFill>
                <a:latin typeface="BentonSans Light" panose="02000503000000020004" pitchFamily="2" charset="0"/>
                <a:cs typeface="Arial"/>
              </a:rPr>
              <a:t> </a:t>
            </a:r>
          </a:p>
        </p:txBody>
      </p:sp>
      <p:grpSp>
        <p:nvGrpSpPr>
          <p:cNvPr id="5" name="Group 4"/>
          <p:cNvGrpSpPr/>
          <p:nvPr/>
        </p:nvGrpSpPr>
        <p:grpSpPr>
          <a:xfrm>
            <a:off x="369123" y="1742921"/>
            <a:ext cx="4514298" cy="846386"/>
            <a:chOff x="369123" y="1742921"/>
            <a:chExt cx="4514298" cy="846386"/>
          </a:xfrm>
        </p:grpSpPr>
        <p:sp>
          <p:nvSpPr>
            <p:cNvPr id="7" name="TextBox 6"/>
            <p:cNvSpPr txBox="1"/>
            <p:nvPr/>
          </p:nvSpPr>
          <p:spPr>
            <a:xfrm>
              <a:off x="369123" y="1742921"/>
              <a:ext cx="1624415" cy="84638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Example Label:</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Another Example:</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Label Example:</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Yet Another Label:</a:t>
              </a:r>
            </a:p>
          </p:txBody>
        </p:sp>
        <p:sp>
          <p:nvSpPr>
            <p:cNvPr id="8" name="TextBox 7"/>
            <p:cNvSpPr txBox="1"/>
            <p:nvPr/>
          </p:nvSpPr>
          <p:spPr>
            <a:xfrm>
              <a:off x="2150297" y="1742921"/>
              <a:ext cx="2733124" cy="8463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This is an example description</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Description example</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Another example for a description</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Next description goes here</a:t>
              </a:r>
            </a:p>
          </p:txBody>
        </p:sp>
      </p:grpSp>
      <p:sp>
        <p:nvSpPr>
          <p:cNvPr id="30" name="Rectangle 29"/>
          <p:cNvSpPr/>
          <p:nvPr/>
        </p:nvSpPr>
        <p:spPr>
          <a:xfrm>
            <a:off x="99786" y="3428999"/>
            <a:ext cx="8953500" cy="3066143"/>
          </a:xfrm>
          <a:prstGeom prst="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grpSp>
        <p:nvGrpSpPr>
          <p:cNvPr id="6" name="Group 5"/>
          <p:cNvGrpSpPr/>
          <p:nvPr/>
        </p:nvGrpSpPr>
        <p:grpSpPr>
          <a:xfrm>
            <a:off x="-105292" y="4102704"/>
            <a:ext cx="4387020" cy="2185611"/>
            <a:chOff x="4575070" y="1222147"/>
            <a:chExt cx="4387020" cy="2185611"/>
          </a:xfrm>
        </p:grpSpPr>
        <p:grpSp>
          <p:nvGrpSpPr>
            <p:cNvPr id="4" name="Group 3"/>
            <p:cNvGrpSpPr/>
            <p:nvPr/>
          </p:nvGrpSpPr>
          <p:grpSpPr>
            <a:xfrm>
              <a:off x="4575070" y="1732328"/>
              <a:ext cx="4387020" cy="1675430"/>
              <a:chOff x="4575070" y="1732328"/>
              <a:chExt cx="4387020" cy="1675430"/>
            </a:xfrm>
          </p:grpSpPr>
          <p:grpSp>
            <p:nvGrpSpPr>
              <p:cNvPr id="10" name="Group 9"/>
              <p:cNvGrpSpPr/>
              <p:nvPr/>
            </p:nvGrpSpPr>
            <p:grpSpPr>
              <a:xfrm>
                <a:off x="4575070" y="1742921"/>
                <a:ext cx="4387020" cy="1664837"/>
                <a:chOff x="0" y="952462"/>
                <a:chExt cx="4387020" cy="1664837"/>
              </a:xfrm>
            </p:grpSpPr>
            <p:sp>
              <p:nvSpPr>
                <p:cNvPr id="11" name="TextBox 10"/>
                <p:cNvSpPr txBox="1"/>
                <p:nvPr/>
              </p:nvSpPr>
              <p:spPr>
                <a:xfrm>
                  <a:off x="1" y="952462"/>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a:solidFill>
                        <a:schemeClr val="bg1">
                          <a:lumMod val="50000"/>
                        </a:schemeClr>
                      </a:solidFill>
                      <a:latin typeface="Arial" pitchFamily="34" charset="0"/>
                      <a:ea typeface="Open Sans" pitchFamily="34" charset="0"/>
                      <a:cs typeface="Arial" pitchFamily="34" charset="0"/>
                    </a:rPr>
                    <a:t>Label 001:</a:t>
                  </a:r>
                </a:p>
              </p:txBody>
            </p:sp>
            <p:sp>
              <p:nvSpPr>
                <p:cNvPr id="12" name="TextBox 11"/>
                <p:cNvSpPr txBox="1"/>
                <p:nvPr/>
              </p:nvSpPr>
              <p:spPr>
                <a:xfrm>
                  <a:off x="10495" y="1373644"/>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a:solidFill>
                        <a:schemeClr val="bg1">
                          <a:lumMod val="50000"/>
                        </a:schemeClr>
                      </a:solidFill>
                      <a:latin typeface="Arial" pitchFamily="34" charset="0"/>
                      <a:ea typeface="Open Sans" pitchFamily="34" charset="0"/>
                      <a:cs typeface="Arial" pitchFamily="34" charset="0"/>
                    </a:rPr>
                    <a:t>Label 002 / </a:t>
                  </a:r>
                  <a:r>
                    <a:rPr lang="en-US" sz="1000" dirty="0" err="1">
                      <a:solidFill>
                        <a:schemeClr val="bg1">
                          <a:lumMod val="50000"/>
                        </a:schemeClr>
                      </a:solidFill>
                      <a:latin typeface="Arial" pitchFamily="34" charset="0"/>
                      <a:ea typeface="Open Sans" pitchFamily="34" charset="0"/>
                      <a:cs typeface="Arial" pitchFamily="34" charset="0"/>
                    </a:rPr>
                    <a:t>Lable</a:t>
                  </a:r>
                  <a:r>
                    <a:rPr lang="en-US" sz="1000" dirty="0">
                      <a:solidFill>
                        <a:schemeClr val="bg1">
                          <a:lumMod val="50000"/>
                        </a:schemeClr>
                      </a:solidFill>
                      <a:latin typeface="Arial" pitchFamily="34" charset="0"/>
                      <a:ea typeface="Open Sans" pitchFamily="34" charset="0"/>
                      <a:cs typeface="Arial" pitchFamily="34" charset="0"/>
                    </a:rPr>
                    <a:t> 003. :</a:t>
                  </a:r>
                </a:p>
              </p:txBody>
            </p:sp>
            <p:sp>
              <p:nvSpPr>
                <p:cNvPr id="13" name="TextBox 12"/>
                <p:cNvSpPr txBox="1"/>
                <p:nvPr/>
              </p:nvSpPr>
              <p:spPr>
                <a:xfrm>
                  <a:off x="0" y="1804832"/>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a:solidFill>
                        <a:schemeClr val="bg1">
                          <a:lumMod val="50000"/>
                        </a:schemeClr>
                      </a:solidFill>
                      <a:latin typeface="Arial" pitchFamily="34" charset="0"/>
                      <a:ea typeface="Open Sans" pitchFamily="34" charset="0"/>
                      <a:cs typeface="Arial" pitchFamily="34" charset="0"/>
                    </a:rPr>
                    <a:t>Label 004 / Label 005:</a:t>
                  </a:r>
                </a:p>
              </p:txBody>
            </p:sp>
            <p:sp>
              <p:nvSpPr>
                <p:cNvPr id="14" name="TextBox 13"/>
                <p:cNvSpPr txBox="1"/>
                <p:nvPr/>
              </p:nvSpPr>
              <p:spPr>
                <a:xfrm>
                  <a:off x="10495" y="2239361"/>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a:solidFill>
                        <a:schemeClr val="bg1">
                          <a:lumMod val="50000"/>
                        </a:schemeClr>
                      </a:solidFill>
                      <a:latin typeface="Arial" pitchFamily="34" charset="0"/>
                      <a:ea typeface="Open Sans" pitchFamily="34" charset="0"/>
                      <a:cs typeface="Arial" pitchFamily="34" charset="0"/>
                    </a:rPr>
                    <a:t>Label 006: :</a:t>
                  </a:r>
                </a:p>
              </p:txBody>
            </p:sp>
            <p:sp>
              <p:nvSpPr>
                <p:cNvPr id="15" name="Rectangle 14"/>
                <p:cNvSpPr/>
                <p:nvPr/>
              </p:nvSpPr>
              <p:spPr>
                <a:xfrm>
                  <a:off x="1809262" y="992555"/>
                  <a:ext cx="2577758"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16" name="Rectangle 15"/>
                <p:cNvSpPr/>
                <p:nvPr/>
              </p:nvSpPr>
              <p:spPr>
                <a:xfrm>
                  <a:off x="1809261" y="1421546"/>
                  <a:ext cx="1586523"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17" name="Rectangle 16"/>
                <p:cNvSpPr/>
                <p:nvPr/>
              </p:nvSpPr>
              <p:spPr>
                <a:xfrm>
                  <a:off x="3477845" y="1417638"/>
                  <a:ext cx="909175"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18" name="Rectangle 17"/>
                <p:cNvSpPr/>
                <p:nvPr/>
              </p:nvSpPr>
              <p:spPr>
                <a:xfrm>
                  <a:off x="1809262" y="1847484"/>
                  <a:ext cx="909175"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19" name="Rectangle 18"/>
                <p:cNvSpPr/>
                <p:nvPr/>
              </p:nvSpPr>
              <p:spPr>
                <a:xfrm>
                  <a:off x="2805723" y="1847484"/>
                  <a:ext cx="1581297"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20" name="Rectangle 19"/>
                <p:cNvSpPr/>
                <p:nvPr/>
              </p:nvSpPr>
              <p:spPr>
                <a:xfrm>
                  <a:off x="1809261" y="2273423"/>
                  <a:ext cx="2577759"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21" name="TextBox 20"/>
                <p:cNvSpPr txBox="1"/>
                <p:nvPr/>
              </p:nvSpPr>
              <p:spPr>
                <a:xfrm>
                  <a:off x="1809262" y="2324226"/>
                  <a:ext cx="2489200" cy="246221"/>
                </a:xfrm>
                <a:prstGeom prst="rect">
                  <a:avLst/>
                </a:prstGeom>
                <a:noFill/>
              </p:spPr>
              <p:txBody>
                <a:bodyPr wrap="square" lIns="0" tIns="0" rIns="0" bIns="0" rtlCol="0">
                  <a:spAutoFit/>
                </a:bodyPr>
                <a:lstStyle/>
                <a:p>
                  <a:pPr algn="r"/>
                  <a:r>
                    <a:rPr lang="en-US" sz="1600" dirty="0">
                      <a:solidFill>
                        <a:schemeClr val="bg1">
                          <a:lumMod val="50000"/>
                        </a:schemeClr>
                      </a:solidFill>
                      <a:latin typeface="SAP-icons"/>
                      <a:cs typeface="SAP-icons"/>
                    </a:rPr>
                    <a:t></a:t>
                  </a:r>
                </a:p>
              </p:txBody>
            </p:sp>
          </p:grpSp>
          <p:sp>
            <p:nvSpPr>
              <p:cNvPr id="22" name="TextBox 21"/>
              <p:cNvSpPr txBox="1"/>
              <p:nvPr/>
            </p:nvSpPr>
            <p:spPr>
              <a:xfrm>
                <a:off x="6477000" y="1732328"/>
                <a:ext cx="2485090"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err="1">
                    <a:solidFill>
                      <a:srgbClr val="666666"/>
                    </a:solidFill>
                    <a:latin typeface="Arial" pitchFamily="34" charset="0"/>
                    <a:ea typeface="Open Sans" pitchFamily="34" charset="0"/>
                    <a:cs typeface="Arial" pitchFamily="34" charset="0"/>
                  </a:rPr>
                  <a:t>abcdefghijklmno</a:t>
                </a:r>
                <a:endParaRPr lang="en-US" sz="1000" dirty="0">
                  <a:solidFill>
                    <a:srgbClr val="666666"/>
                  </a:solidFill>
                  <a:latin typeface="Arial" pitchFamily="34" charset="0"/>
                  <a:ea typeface="Open Sans" pitchFamily="34" charset="0"/>
                  <a:cs typeface="Arial" pitchFamily="34" charset="0"/>
                </a:endParaRPr>
              </a:p>
            </p:txBody>
          </p:sp>
          <p:sp>
            <p:nvSpPr>
              <p:cNvPr id="24" name="TextBox 23"/>
              <p:cNvSpPr txBox="1"/>
              <p:nvPr/>
            </p:nvSpPr>
            <p:spPr>
              <a:xfrm>
                <a:off x="6477000" y="2184792"/>
                <a:ext cx="1493854"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err="1">
                    <a:solidFill>
                      <a:srgbClr val="666666"/>
                    </a:solidFill>
                    <a:latin typeface="Arial" pitchFamily="34" charset="0"/>
                    <a:ea typeface="Open Sans" pitchFamily="34" charset="0"/>
                    <a:cs typeface="Arial" pitchFamily="34" charset="0"/>
                  </a:rPr>
                  <a:t>abcdefghojkl</a:t>
                </a:r>
                <a:endParaRPr lang="en-US" sz="1000" dirty="0">
                  <a:solidFill>
                    <a:srgbClr val="666666"/>
                  </a:solidFill>
                  <a:latin typeface="Arial" pitchFamily="34" charset="0"/>
                  <a:ea typeface="Open Sans" pitchFamily="34" charset="0"/>
                  <a:cs typeface="Arial" pitchFamily="34" charset="0"/>
                </a:endParaRPr>
              </a:p>
            </p:txBody>
          </p:sp>
          <p:sp>
            <p:nvSpPr>
              <p:cNvPr id="25" name="TextBox 24"/>
              <p:cNvSpPr txBox="1"/>
              <p:nvPr/>
            </p:nvSpPr>
            <p:spPr>
              <a:xfrm>
                <a:off x="8125482" y="2175721"/>
                <a:ext cx="784333"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12345</a:t>
                </a:r>
              </a:p>
            </p:txBody>
          </p:sp>
          <p:sp>
            <p:nvSpPr>
              <p:cNvPr id="26" name="TextBox 25"/>
              <p:cNvSpPr txBox="1"/>
              <p:nvPr/>
            </p:nvSpPr>
            <p:spPr>
              <a:xfrm>
                <a:off x="6477000" y="2592588"/>
                <a:ext cx="784333"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123456</a:t>
                </a:r>
              </a:p>
            </p:txBody>
          </p:sp>
          <p:sp>
            <p:nvSpPr>
              <p:cNvPr id="27" name="TextBox 26"/>
              <p:cNvSpPr txBox="1"/>
              <p:nvPr/>
            </p:nvSpPr>
            <p:spPr>
              <a:xfrm>
                <a:off x="7450017" y="2590800"/>
                <a:ext cx="784333"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err="1">
                    <a:solidFill>
                      <a:srgbClr val="666666"/>
                    </a:solidFill>
                    <a:latin typeface="Arial" pitchFamily="34" charset="0"/>
                    <a:ea typeface="Open Sans" pitchFamily="34" charset="0"/>
                    <a:cs typeface="Arial" pitchFamily="34" charset="0"/>
                  </a:rPr>
                  <a:t>abcdefghijklm</a:t>
                </a:r>
                <a:endParaRPr lang="en-US" sz="1000" dirty="0">
                  <a:solidFill>
                    <a:srgbClr val="666666"/>
                  </a:solidFill>
                  <a:latin typeface="Arial" pitchFamily="34" charset="0"/>
                  <a:ea typeface="Open Sans" pitchFamily="34" charset="0"/>
                  <a:cs typeface="Arial" pitchFamily="34" charset="0"/>
                </a:endParaRPr>
              </a:p>
            </p:txBody>
          </p:sp>
          <p:sp>
            <p:nvSpPr>
              <p:cNvPr id="28" name="TextBox 27"/>
              <p:cNvSpPr txBox="1"/>
              <p:nvPr/>
            </p:nvSpPr>
            <p:spPr>
              <a:xfrm>
                <a:off x="6442951" y="3022091"/>
                <a:ext cx="784333"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err="1">
                    <a:solidFill>
                      <a:srgbClr val="666666"/>
                    </a:solidFill>
                    <a:latin typeface="Arial" pitchFamily="34" charset="0"/>
                    <a:ea typeface="Open Sans" pitchFamily="34" charset="0"/>
                    <a:cs typeface="Arial" pitchFamily="34" charset="0"/>
                  </a:rPr>
                  <a:t>Lorem</a:t>
                </a:r>
                <a:r>
                  <a:rPr lang="en-US" sz="1000" dirty="0">
                    <a:solidFill>
                      <a:srgbClr val="666666"/>
                    </a:solidFill>
                    <a:latin typeface="Arial" pitchFamily="34" charset="0"/>
                    <a:ea typeface="Open Sans" pitchFamily="34" charset="0"/>
                    <a:cs typeface="Arial" pitchFamily="34" charset="0"/>
                  </a:rPr>
                  <a:t> </a:t>
                </a:r>
                <a:r>
                  <a:rPr lang="en-US" sz="1000" dirty="0" err="1">
                    <a:solidFill>
                      <a:srgbClr val="666666"/>
                    </a:solidFill>
                    <a:latin typeface="Arial" pitchFamily="34" charset="0"/>
                    <a:ea typeface="Open Sans" pitchFamily="34" charset="0"/>
                    <a:cs typeface="Arial" pitchFamily="34" charset="0"/>
                  </a:rPr>
                  <a:t>Ipsum</a:t>
                </a:r>
                <a:endParaRPr lang="en-US" sz="1000" dirty="0">
                  <a:solidFill>
                    <a:srgbClr val="666666"/>
                  </a:solidFill>
                  <a:latin typeface="Arial" pitchFamily="34" charset="0"/>
                  <a:ea typeface="Open Sans" pitchFamily="34" charset="0"/>
                  <a:cs typeface="Arial" pitchFamily="34" charset="0"/>
                </a:endParaRPr>
              </a:p>
            </p:txBody>
          </p:sp>
        </p:grpSp>
        <p:sp>
          <p:nvSpPr>
            <p:cNvPr id="29" name="TextBox 28"/>
            <p:cNvSpPr txBox="1"/>
            <p:nvPr/>
          </p:nvSpPr>
          <p:spPr>
            <a:xfrm>
              <a:off x="4771571" y="1222147"/>
              <a:ext cx="1501381" cy="394980"/>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Label 000</a:t>
              </a:r>
            </a:p>
          </p:txBody>
        </p:sp>
      </p:grpSp>
      <p:sp>
        <p:nvSpPr>
          <p:cNvPr id="31" name="TextBox 30"/>
          <p:cNvSpPr txBox="1"/>
          <p:nvPr/>
        </p:nvSpPr>
        <p:spPr>
          <a:xfrm>
            <a:off x="126758" y="3494522"/>
            <a:ext cx="1624415" cy="18466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Some Example Form</a:t>
            </a:r>
          </a:p>
        </p:txBody>
      </p:sp>
      <p:cxnSp>
        <p:nvCxnSpPr>
          <p:cNvPr id="34" name="Straight Connector 33"/>
          <p:cNvCxnSpPr/>
          <p:nvPr/>
        </p:nvCxnSpPr>
        <p:spPr>
          <a:xfrm>
            <a:off x="114300" y="3746500"/>
            <a:ext cx="8940800" cy="1"/>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35" name="Group 34"/>
          <p:cNvGrpSpPr/>
          <p:nvPr/>
        </p:nvGrpSpPr>
        <p:grpSpPr>
          <a:xfrm>
            <a:off x="4510654" y="4172717"/>
            <a:ext cx="4387020" cy="1655273"/>
            <a:chOff x="4575070" y="1222147"/>
            <a:chExt cx="4387020" cy="1655273"/>
          </a:xfrm>
        </p:grpSpPr>
        <p:grpSp>
          <p:nvGrpSpPr>
            <p:cNvPr id="36" name="Group 35"/>
            <p:cNvGrpSpPr/>
            <p:nvPr/>
          </p:nvGrpSpPr>
          <p:grpSpPr>
            <a:xfrm>
              <a:off x="4575070" y="1732328"/>
              <a:ext cx="4387020" cy="1145092"/>
              <a:chOff x="4575070" y="1732328"/>
              <a:chExt cx="4387020" cy="1145092"/>
            </a:xfrm>
          </p:grpSpPr>
          <p:grpSp>
            <p:nvGrpSpPr>
              <p:cNvPr id="38" name="Group 37"/>
              <p:cNvGrpSpPr/>
              <p:nvPr/>
            </p:nvGrpSpPr>
            <p:grpSpPr>
              <a:xfrm>
                <a:off x="4575070" y="1742921"/>
                <a:ext cx="4387020" cy="1134499"/>
                <a:chOff x="0" y="952462"/>
                <a:chExt cx="4387020" cy="1134499"/>
              </a:xfrm>
            </p:grpSpPr>
            <p:sp>
              <p:nvSpPr>
                <p:cNvPr id="45" name="TextBox 44"/>
                <p:cNvSpPr txBox="1"/>
                <p:nvPr/>
              </p:nvSpPr>
              <p:spPr>
                <a:xfrm>
                  <a:off x="1" y="952462"/>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a:solidFill>
                        <a:srgbClr val="7F7F7F"/>
                      </a:solidFill>
                      <a:latin typeface="Arial" pitchFamily="34" charset="0"/>
                      <a:ea typeface="Open Sans" pitchFamily="34" charset="0"/>
                      <a:cs typeface="Arial" pitchFamily="34" charset="0"/>
                    </a:rPr>
                    <a:t>Purchase Order:</a:t>
                  </a:r>
                </a:p>
              </p:txBody>
            </p:sp>
            <p:sp>
              <p:nvSpPr>
                <p:cNvPr id="46" name="TextBox 45"/>
                <p:cNvSpPr txBox="1"/>
                <p:nvPr/>
              </p:nvSpPr>
              <p:spPr>
                <a:xfrm>
                  <a:off x="10495" y="1373644"/>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a:solidFill>
                        <a:srgbClr val="7F7F7F"/>
                      </a:solidFill>
                      <a:latin typeface="Arial" pitchFamily="34" charset="0"/>
                      <a:ea typeface="Open Sans" pitchFamily="34" charset="0"/>
                      <a:cs typeface="Arial" pitchFamily="34" charset="0"/>
                    </a:rPr>
                    <a:t>Valid Form:</a:t>
                  </a:r>
                </a:p>
              </p:txBody>
            </p:sp>
            <p:sp>
              <p:nvSpPr>
                <p:cNvPr id="47" name="TextBox 46"/>
                <p:cNvSpPr txBox="1"/>
                <p:nvPr/>
              </p:nvSpPr>
              <p:spPr>
                <a:xfrm>
                  <a:off x="0" y="1804832"/>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a:solidFill>
                        <a:srgbClr val="7F7F7F"/>
                      </a:solidFill>
                      <a:latin typeface="Arial" pitchFamily="34" charset="0"/>
                      <a:ea typeface="Open Sans" pitchFamily="34" charset="0"/>
                      <a:cs typeface="Arial" pitchFamily="34" charset="0"/>
                    </a:rPr>
                    <a:t>ZIP Code/City:</a:t>
                  </a:r>
                </a:p>
              </p:txBody>
            </p:sp>
            <p:sp>
              <p:nvSpPr>
                <p:cNvPr id="49" name="Rectangle 48"/>
                <p:cNvSpPr/>
                <p:nvPr/>
              </p:nvSpPr>
              <p:spPr>
                <a:xfrm>
                  <a:off x="1809262" y="992555"/>
                  <a:ext cx="2577758"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50" name="Rectangle 49"/>
                <p:cNvSpPr/>
                <p:nvPr/>
              </p:nvSpPr>
              <p:spPr>
                <a:xfrm>
                  <a:off x="1809261" y="1421546"/>
                  <a:ext cx="1586523"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51" name="Rectangle 50"/>
                <p:cNvSpPr/>
                <p:nvPr/>
              </p:nvSpPr>
              <p:spPr>
                <a:xfrm>
                  <a:off x="3477845" y="1417638"/>
                  <a:ext cx="909175"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grpSp>
          <p:sp>
            <p:nvSpPr>
              <p:cNvPr id="39" name="TextBox 38"/>
              <p:cNvSpPr txBox="1"/>
              <p:nvPr/>
            </p:nvSpPr>
            <p:spPr>
              <a:xfrm>
                <a:off x="6477000" y="1732328"/>
                <a:ext cx="2485090"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123456789123</a:t>
                </a:r>
              </a:p>
            </p:txBody>
          </p:sp>
          <p:sp>
            <p:nvSpPr>
              <p:cNvPr id="40" name="TextBox 39"/>
              <p:cNvSpPr txBox="1"/>
              <p:nvPr/>
            </p:nvSpPr>
            <p:spPr>
              <a:xfrm>
                <a:off x="6477000" y="2184792"/>
                <a:ext cx="1493854"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09/06/2014</a:t>
                </a:r>
              </a:p>
            </p:txBody>
          </p:sp>
          <p:sp>
            <p:nvSpPr>
              <p:cNvPr id="41" name="TextBox 40"/>
              <p:cNvSpPr txBox="1"/>
              <p:nvPr/>
            </p:nvSpPr>
            <p:spPr>
              <a:xfrm>
                <a:off x="8125482" y="2175721"/>
                <a:ext cx="784333"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12:00</a:t>
                </a:r>
              </a:p>
            </p:txBody>
          </p:sp>
          <p:sp>
            <p:nvSpPr>
              <p:cNvPr id="42" name="TextBox 41"/>
              <p:cNvSpPr txBox="1"/>
              <p:nvPr/>
            </p:nvSpPr>
            <p:spPr>
              <a:xfrm>
                <a:off x="6477000" y="2592588"/>
                <a:ext cx="784333"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1000 EUR</a:t>
                </a:r>
              </a:p>
            </p:txBody>
          </p:sp>
        </p:grpSp>
        <p:sp>
          <p:nvSpPr>
            <p:cNvPr id="37" name="TextBox 36"/>
            <p:cNvSpPr txBox="1"/>
            <p:nvPr/>
          </p:nvSpPr>
          <p:spPr>
            <a:xfrm>
              <a:off x="4771571" y="1222147"/>
              <a:ext cx="1501381" cy="394980"/>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400" dirty="0" err="1">
                  <a:solidFill>
                    <a:srgbClr val="666666"/>
                  </a:solidFill>
                  <a:latin typeface="Arial" pitchFamily="34" charset="0"/>
                  <a:ea typeface="Open Sans" pitchFamily="34" charset="0"/>
                  <a:cs typeface="Arial" pitchFamily="34" charset="0"/>
                </a:rPr>
                <a:t>Qoutation</a:t>
              </a:r>
              <a:r>
                <a:rPr lang="en-US" sz="1400" dirty="0">
                  <a:solidFill>
                    <a:srgbClr val="666666"/>
                  </a:solidFill>
                  <a:latin typeface="Arial" pitchFamily="34" charset="0"/>
                  <a:ea typeface="Open Sans" pitchFamily="34" charset="0"/>
                  <a:cs typeface="Arial" pitchFamily="34" charset="0"/>
                </a:rPr>
                <a:t> Details</a:t>
              </a:r>
            </a:p>
          </p:txBody>
        </p:sp>
      </p:grpSp>
    </p:spTree>
    <p:extLst>
      <p:ext uri="{BB962C8B-B14F-4D97-AF65-F5344CB8AC3E}">
        <p14:creationId xmlns:p14="http://schemas.microsoft.com/office/powerpoint/2010/main" val="3157867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Tickets (3)</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endParaRPr lang="en-US" sz="1100" dirty="0">
                  <a:solidFill>
                    <a:srgbClr val="666666"/>
                  </a:solidFill>
                  <a:latin typeface="Arial" pitchFamily="34" charset="0"/>
                  <a:ea typeface="Open Sans" pitchFamily="34" charset="0"/>
                  <a:cs typeface="Arial" pitchFamily="34" charset="0"/>
                </a:endParaRP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7471" y="1281028"/>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My Tickets</a:t>
            </a:r>
          </a:p>
        </p:txBody>
      </p:sp>
      <p:sp>
        <p:nvSpPr>
          <p:cNvPr id="187" name="Rectangle 186"/>
          <p:cNvSpPr/>
          <p:nvPr/>
        </p:nvSpPr>
        <p:spPr>
          <a:xfrm>
            <a:off x="-5473" y="2541852"/>
            <a:ext cx="2922795" cy="118079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722640"/>
            <a:ext cx="2922795" cy="117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5" name="TextBox 194"/>
          <p:cNvSpPr txBox="1"/>
          <p:nvPr/>
        </p:nvSpPr>
        <p:spPr>
          <a:xfrm>
            <a:off x="6114" y="2866679"/>
            <a:ext cx="2915324" cy="261610"/>
          </a:xfrm>
          <a:prstGeom prst="rect">
            <a:avLst/>
          </a:prstGeom>
          <a:noFill/>
        </p:spPr>
        <p:txBody>
          <a:bodyPr wrap="square" rtlCol="0">
            <a:spAutoFit/>
          </a:bodyPr>
          <a:lstStyle/>
          <a:p>
            <a:r>
              <a:rPr lang="en-US" sz="1100" dirty="0">
                <a:solidFill>
                  <a:srgbClr val="333333"/>
                </a:solidFill>
                <a:ea typeface="Open Sans" pitchFamily="34" charset="0"/>
                <a:cs typeface="Calibri" panose="020F0502020204030204" pitchFamily="34" charset="0"/>
              </a:rPr>
              <a:t>Office Installation Problem</a:t>
            </a:r>
            <a:endParaRPr lang="en-US" sz="1100" dirty="0">
              <a:solidFill>
                <a:srgbClr val="333333"/>
              </a:solidFill>
              <a:latin typeface="Arial"/>
              <a:cs typeface="Arial"/>
            </a:endParaRPr>
          </a:p>
        </p:txBody>
      </p:sp>
      <p:sp>
        <p:nvSpPr>
          <p:cNvPr id="197" name="TextBox 196"/>
          <p:cNvSpPr txBox="1"/>
          <p:nvPr/>
        </p:nvSpPr>
        <p:spPr>
          <a:xfrm>
            <a:off x="6114" y="3921070"/>
            <a:ext cx="2915324" cy="261610"/>
          </a:xfrm>
          <a:prstGeom prst="rect">
            <a:avLst/>
          </a:prstGeom>
          <a:noFill/>
        </p:spPr>
        <p:txBody>
          <a:bodyPr wrap="square" rtlCol="0">
            <a:spAutoFit/>
          </a:bodyPr>
          <a:lstStyle/>
          <a:p>
            <a:r>
              <a:rPr lang="en-US" sz="1100" dirty="0">
                <a:solidFill>
                  <a:srgbClr val="333333"/>
                </a:solidFill>
                <a:latin typeface="Arial" pitchFamily="34" charset="0"/>
                <a:ea typeface="Open Sans" pitchFamily="34" charset="0"/>
                <a:cs typeface="Arial" pitchFamily="34" charset="0"/>
              </a:rPr>
              <a:t>Broken Locker</a:t>
            </a:r>
          </a:p>
        </p:txBody>
      </p:sp>
      <p:sp>
        <p:nvSpPr>
          <p:cNvPr id="202" name="TextBox 201"/>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54962"/>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8" name="Rectangle 237"/>
            <p:cNvSpPr/>
            <p:nvPr/>
          </p:nvSpPr>
          <p:spPr>
            <a:xfrm>
              <a:off x="6751323" y="3314275"/>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Send</a:t>
              </a: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Rectangle 8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1" name="TextBox 100"/>
          <p:cNvSpPr txBox="1"/>
          <p:nvPr/>
        </p:nvSpPr>
        <p:spPr>
          <a:xfrm>
            <a:off x="1406870" y="350418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Closed</a:t>
            </a:r>
          </a:p>
        </p:txBody>
      </p:sp>
      <p:sp>
        <p:nvSpPr>
          <p:cNvPr id="102" name="TextBox 101"/>
          <p:cNvSpPr txBox="1"/>
          <p:nvPr/>
        </p:nvSpPr>
        <p:spPr>
          <a:xfrm>
            <a:off x="1406870" y="467649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Closed</a:t>
            </a:r>
          </a:p>
        </p:txBody>
      </p:sp>
      <p:sp>
        <p:nvSpPr>
          <p:cNvPr id="74" name="Rectangle 73"/>
          <p:cNvSpPr/>
          <p:nvPr/>
        </p:nvSpPr>
        <p:spPr>
          <a:xfrm>
            <a:off x="2913326" y="863875"/>
            <a:ext cx="6101641" cy="377213"/>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11" name="TextBox 210"/>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My Tickets - Feedback</a:t>
            </a:r>
          </a:p>
        </p:txBody>
      </p:sp>
      <p:sp>
        <p:nvSpPr>
          <p:cNvPr id="2" name="Rectangle 1"/>
          <p:cNvSpPr/>
          <p:nvPr/>
        </p:nvSpPr>
        <p:spPr bwMode="gray">
          <a:xfrm>
            <a:off x="6869" y="1575440"/>
            <a:ext cx="2699648" cy="953247"/>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8" name="TextBox 77"/>
          <p:cNvSpPr txBox="1"/>
          <p:nvPr/>
        </p:nvSpPr>
        <p:spPr>
          <a:xfrm>
            <a:off x="1524317" y="2299979"/>
            <a:ext cx="1175331" cy="1692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Solution Provided </a:t>
            </a:r>
          </a:p>
        </p:txBody>
      </p:sp>
      <p:sp>
        <p:nvSpPr>
          <p:cNvPr id="79" name="TextBox 78"/>
          <p:cNvSpPr txBox="1"/>
          <p:nvPr/>
        </p:nvSpPr>
        <p:spPr>
          <a:xfrm>
            <a:off x="6114" y="1812288"/>
            <a:ext cx="2915324" cy="261610"/>
          </a:xfrm>
          <a:prstGeom prst="rect">
            <a:avLst/>
          </a:prstGeom>
          <a:noFill/>
        </p:spPr>
        <p:txBody>
          <a:bodyPr wrap="square" rtlCol="0">
            <a:spAutoFit/>
          </a:bodyPr>
          <a:lstStyle/>
          <a:p>
            <a:r>
              <a:rPr lang="en-US" sz="1100" dirty="0">
                <a:solidFill>
                  <a:srgbClr val="333333"/>
                </a:solidFill>
                <a:latin typeface="Arial"/>
                <a:cs typeface="Arial"/>
              </a:rPr>
              <a:t>Forgotten Password</a:t>
            </a:r>
          </a:p>
        </p:txBody>
      </p:sp>
      <p:pic>
        <p:nvPicPr>
          <p:cNvPr id="81"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58" y="563742"/>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p:cNvSpPr txBox="1"/>
          <p:nvPr/>
        </p:nvSpPr>
        <p:spPr>
          <a:xfrm>
            <a:off x="2947591" y="1395100"/>
            <a:ext cx="4241091" cy="261610"/>
          </a:xfrm>
          <a:prstGeom prst="rect">
            <a:avLst/>
          </a:prstGeom>
          <a:noFill/>
        </p:spPr>
        <p:txBody>
          <a:bodyPr wrap="square" rtlCol="0">
            <a:spAutoFit/>
          </a:bodyPr>
          <a:lstStyle/>
          <a:p>
            <a:pPr algn="r"/>
            <a:endParaRPr lang="en-US" sz="1100" dirty="0">
              <a:solidFill>
                <a:srgbClr val="666666"/>
              </a:solidFill>
              <a:latin typeface="Arial"/>
              <a:cs typeface="Arial"/>
            </a:endParaRPr>
          </a:p>
        </p:txBody>
      </p:sp>
      <p:sp>
        <p:nvSpPr>
          <p:cNvPr id="191" name="Rectangle 190"/>
          <p:cNvSpPr/>
          <p:nvPr/>
        </p:nvSpPr>
        <p:spPr>
          <a:xfrm>
            <a:off x="3450611" y="1782615"/>
            <a:ext cx="4724904" cy="600164"/>
          </a:xfrm>
          <a:prstGeom prst="rect">
            <a:avLst/>
          </a:prstGeom>
        </p:spPr>
        <p:txBody>
          <a:bodyPr wrap="square">
            <a:spAutoFit/>
          </a:bodyPr>
          <a:lstStyle/>
          <a:p>
            <a:r>
              <a:rPr lang="en-US" sz="1100" dirty="0">
                <a:solidFill>
                  <a:srgbClr val="333333"/>
                </a:solidFill>
                <a:cs typeface="Calibri" panose="020F0502020204030204" pitchFamily="34" charset="0"/>
              </a:rPr>
              <a:t>Considering your last IT support request, please rate on a scale of 1-10, 1 being extremely poor and 10 being perfect, the level of performance IT staff achieved in each area of service</a:t>
            </a:r>
          </a:p>
        </p:txBody>
      </p:sp>
      <p:sp>
        <p:nvSpPr>
          <p:cNvPr id="304" name="Rectangle 303"/>
          <p:cNvSpPr/>
          <p:nvPr/>
        </p:nvSpPr>
        <p:spPr>
          <a:xfrm>
            <a:off x="3269201" y="1364399"/>
            <a:ext cx="1749197" cy="369332"/>
          </a:xfrm>
          <a:prstGeom prst="rect">
            <a:avLst/>
          </a:prstGeom>
        </p:spPr>
        <p:txBody>
          <a:bodyPr wrap="none">
            <a:spAutoFit/>
          </a:bodyPr>
          <a:lstStyle/>
          <a:p>
            <a:r>
              <a:rPr lang="en-US" dirty="0">
                <a:solidFill>
                  <a:srgbClr val="404040"/>
                </a:solidFill>
                <a:latin typeface="open sans" panose="020B0604020202020204" charset="0"/>
              </a:rPr>
              <a:t>Overall Service</a:t>
            </a:r>
            <a:endParaRPr lang="en-US" dirty="0"/>
          </a:p>
        </p:txBody>
      </p:sp>
      <p:graphicFrame>
        <p:nvGraphicFramePr>
          <p:cNvPr id="305" name="Table 304"/>
          <p:cNvGraphicFramePr>
            <a:graphicFrameLocks noGrp="1"/>
          </p:cNvGraphicFramePr>
          <p:nvPr>
            <p:extLst>
              <p:ext uri="{D42A27DB-BD31-4B8C-83A1-F6EECF244321}">
                <p14:modId xmlns:p14="http://schemas.microsoft.com/office/powerpoint/2010/main" val="2940769473"/>
              </p:ext>
            </p:extLst>
          </p:nvPr>
        </p:nvGraphicFramePr>
        <p:xfrm>
          <a:off x="3278157" y="3000738"/>
          <a:ext cx="5486402" cy="243840"/>
        </p:xfrm>
        <a:graphic>
          <a:graphicData uri="http://schemas.openxmlformats.org/drawingml/2006/table">
            <a:tbl>
              <a:tblPr/>
              <a:tblGrid>
                <a:gridCol w="505900">
                  <a:extLst>
                    <a:ext uri="{9D8B030D-6E8A-4147-A177-3AD203B41FA5}">
                      <a16:colId xmlns:a16="http://schemas.microsoft.com/office/drawing/2014/main" val="1358990101"/>
                    </a:ext>
                  </a:extLst>
                </a:gridCol>
                <a:gridCol w="505900">
                  <a:extLst>
                    <a:ext uri="{9D8B030D-6E8A-4147-A177-3AD203B41FA5}">
                      <a16:colId xmlns:a16="http://schemas.microsoft.com/office/drawing/2014/main" val="2059346611"/>
                    </a:ext>
                  </a:extLst>
                </a:gridCol>
                <a:gridCol w="497178">
                  <a:extLst>
                    <a:ext uri="{9D8B030D-6E8A-4147-A177-3AD203B41FA5}">
                      <a16:colId xmlns:a16="http://schemas.microsoft.com/office/drawing/2014/main" val="1285113134"/>
                    </a:ext>
                  </a:extLst>
                </a:gridCol>
                <a:gridCol w="497178">
                  <a:extLst>
                    <a:ext uri="{9D8B030D-6E8A-4147-A177-3AD203B41FA5}">
                      <a16:colId xmlns:a16="http://schemas.microsoft.com/office/drawing/2014/main" val="642868111"/>
                    </a:ext>
                  </a:extLst>
                </a:gridCol>
                <a:gridCol w="497178">
                  <a:extLst>
                    <a:ext uri="{9D8B030D-6E8A-4147-A177-3AD203B41FA5}">
                      <a16:colId xmlns:a16="http://schemas.microsoft.com/office/drawing/2014/main" val="649859272"/>
                    </a:ext>
                  </a:extLst>
                </a:gridCol>
                <a:gridCol w="497178">
                  <a:extLst>
                    <a:ext uri="{9D8B030D-6E8A-4147-A177-3AD203B41FA5}">
                      <a16:colId xmlns:a16="http://schemas.microsoft.com/office/drawing/2014/main" val="1271852267"/>
                    </a:ext>
                  </a:extLst>
                </a:gridCol>
                <a:gridCol w="497178">
                  <a:extLst>
                    <a:ext uri="{9D8B030D-6E8A-4147-A177-3AD203B41FA5}">
                      <a16:colId xmlns:a16="http://schemas.microsoft.com/office/drawing/2014/main" val="1825509127"/>
                    </a:ext>
                  </a:extLst>
                </a:gridCol>
                <a:gridCol w="497178">
                  <a:extLst>
                    <a:ext uri="{9D8B030D-6E8A-4147-A177-3AD203B41FA5}">
                      <a16:colId xmlns:a16="http://schemas.microsoft.com/office/drawing/2014/main" val="3779014814"/>
                    </a:ext>
                  </a:extLst>
                </a:gridCol>
                <a:gridCol w="497178">
                  <a:extLst>
                    <a:ext uri="{9D8B030D-6E8A-4147-A177-3AD203B41FA5}">
                      <a16:colId xmlns:a16="http://schemas.microsoft.com/office/drawing/2014/main" val="2323797687"/>
                    </a:ext>
                  </a:extLst>
                </a:gridCol>
                <a:gridCol w="497178">
                  <a:extLst>
                    <a:ext uri="{9D8B030D-6E8A-4147-A177-3AD203B41FA5}">
                      <a16:colId xmlns:a16="http://schemas.microsoft.com/office/drawing/2014/main" val="1619759122"/>
                    </a:ext>
                  </a:extLst>
                </a:gridCol>
                <a:gridCol w="497178">
                  <a:extLst>
                    <a:ext uri="{9D8B030D-6E8A-4147-A177-3AD203B41FA5}">
                      <a16:colId xmlns:a16="http://schemas.microsoft.com/office/drawing/2014/main" val="3104966907"/>
                    </a:ext>
                  </a:extLst>
                </a:gridCol>
              </a:tblGrid>
              <a:tr h="0">
                <a:tc>
                  <a:txBody>
                    <a:bodyPr/>
                    <a:lstStyle/>
                    <a:p>
                      <a:pPr algn="ctr"/>
                      <a:r>
                        <a:rPr lang="en-US" sz="1100" kern="1200" dirty="0">
                          <a:solidFill>
                            <a:srgbClr val="333333"/>
                          </a:solidFill>
                          <a:latin typeface="Arial"/>
                          <a:ea typeface="+mn-ea"/>
                          <a:cs typeface="Calibri" panose="020F0502020204030204" pitchFamily="34" charset="0"/>
                        </a:rPr>
                        <a:t>1</a:t>
                      </a:r>
                    </a:p>
                  </a:txBody>
                  <a:tcPr marL="38100" marR="38100" marT="38100" marB="38100" anchor="ctr">
                    <a:lnL>
                      <a:noFill/>
                    </a:lnL>
                    <a:lnR>
                      <a:noFill/>
                    </a:lnR>
                    <a:lnT>
                      <a:noFill/>
                    </a:lnT>
                    <a:lnB>
                      <a:noFill/>
                    </a:lnB>
                    <a:solidFill>
                      <a:srgbClr val="FFFFFF"/>
                    </a:solidFill>
                  </a:tcPr>
                </a:tc>
                <a:tc>
                  <a:txBody>
                    <a:bodyPr/>
                    <a:lstStyle/>
                    <a:p>
                      <a:pPr algn="ctr"/>
                      <a:r>
                        <a:rPr lang="en-US" sz="1100" kern="1200" dirty="0">
                          <a:solidFill>
                            <a:srgbClr val="333333"/>
                          </a:solidFill>
                          <a:latin typeface="Arial"/>
                          <a:ea typeface="+mn-ea"/>
                          <a:cs typeface="Calibri" panose="020F0502020204030204" pitchFamily="34" charset="0"/>
                        </a:rPr>
                        <a:t>2</a:t>
                      </a:r>
                    </a:p>
                  </a:txBody>
                  <a:tcPr marL="38100" marR="38100" marT="38100" marB="38100" anchor="ctr">
                    <a:lnL>
                      <a:noFill/>
                    </a:lnL>
                    <a:lnR>
                      <a:noFill/>
                    </a:lnR>
                    <a:lnT>
                      <a:noFill/>
                    </a:lnT>
                    <a:lnB>
                      <a:noFill/>
                    </a:lnB>
                    <a:solidFill>
                      <a:srgbClr val="FFFFFF"/>
                    </a:solidFill>
                  </a:tcPr>
                </a:tc>
                <a:tc>
                  <a:txBody>
                    <a:bodyPr/>
                    <a:lstStyle/>
                    <a:p>
                      <a:pPr algn="ctr"/>
                      <a:r>
                        <a:rPr lang="en-US" sz="1100" kern="1200" dirty="0">
                          <a:solidFill>
                            <a:srgbClr val="333333"/>
                          </a:solidFill>
                          <a:latin typeface="Arial"/>
                          <a:ea typeface="+mn-ea"/>
                          <a:cs typeface="Calibri" panose="020F0502020204030204" pitchFamily="34" charset="0"/>
                        </a:rPr>
                        <a:t>3</a:t>
                      </a:r>
                    </a:p>
                  </a:txBody>
                  <a:tcPr marL="38100" marR="38100" marT="38100" marB="38100" anchor="ctr">
                    <a:lnL>
                      <a:noFill/>
                    </a:lnL>
                    <a:lnR>
                      <a:noFill/>
                    </a:lnR>
                    <a:lnT>
                      <a:noFill/>
                    </a:lnT>
                    <a:lnB>
                      <a:noFill/>
                    </a:lnB>
                    <a:solidFill>
                      <a:srgbClr val="FFFFFF"/>
                    </a:solidFill>
                  </a:tcPr>
                </a:tc>
                <a:tc>
                  <a:txBody>
                    <a:bodyPr/>
                    <a:lstStyle/>
                    <a:p>
                      <a:pPr algn="ctr"/>
                      <a:r>
                        <a:rPr lang="en-US" sz="1100" kern="1200" dirty="0">
                          <a:solidFill>
                            <a:srgbClr val="333333"/>
                          </a:solidFill>
                          <a:latin typeface="Arial"/>
                          <a:ea typeface="+mn-ea"/>
                          <a:cs typeface="Calibri" panose="020F0502020204030204" pitchFamily="34" charset="0"/>
                        </a:rPr>
                        <a:t>4</a:t>
                      </a:r>
                    </a:p>
                  </a:txBody>
                  <a:tcPr marL="38100" marR="38100" marT="38100" marB="38100" anchor="ctr">
                    <a:lnL>
                      <a:noFill/>
                    </a:lnL>
                    <a:lnR>
                      <a:noFill/>
                    </a:lnR>
                    <a:lnT>
                      <a:noFill/>
                    </a:lnT>
                    <a:lnB>
                      <a:noFill/>
                    </a:lnB>
                    <a:solidFill>
                      <a:srgbClr val="FFFFFF"/>
                    </a:solidFill>
                  </a:tcPr>
                </a:tc>
                <a:tc>
                  <a:txBody>
                    <a:bodyPr/>
                    <a:lstStyle/>
                    <a:p>
                      <a:pPr algn="ctr"/>
                      <a:r>
                        <a:rPr lang="en-US" sz="1100" kern="1200" dirty="0">
                          <a:solidFill>
                            <a:srgbClr val="333333"/>
                          </a:solidFill>
                          <a:latin typeface="Arial"/>
                          <a:ea typeface="+mn-ea"/>
                          <a:cs typeface="Calibri" panose="020F0502020204030204" pitchFamily="34" charset="0"/>
                        </a:rPr>
                        <a:t>5</a:t>
                      </a:r>
                    </a:p>
                  </a:txBody>
                  <a:tcPr marL="38100" marR="38100" marT="38100" marB="38100" anchor="ctr">
                    <a:lnL>
                      <a:noFill/>
                    </a:lnL>
                    <a:lnR>
                      <a:noFill/>
                    </a:lnR>
                    <a:lnT>
                      <a:noFill/>
                    </a:lnT>
                    <a:lnB>
                      <a:noFill/>
                    </a:lnB>
                    <a:solidFill>
                      <a:srgbClr val="FFFFFF"/>
                    </a:solidFill>
                  </a:tcPr>
                </a:tc>
                <a:tc>
                  <a:txBody>
                    <a:bodyPr/>
                    <a:lstStyle/>
                    <a:p>
                      <a:pPr algn="ctr"/>
                      <a:r>
                        <a:rPr lang="en-US" sz="1100" kern="1200" dirty="0">
                          <a:solidFill>
                            <a:srgbClr val="333333"/>
                          </a:solidFill>
                          <a:latin typeface="Arial"/>
                          <a:ea typeface="+mn-ea"/>
                          <a:cs typeface="Calibri" panose="020F0502020204030204" pitchFamily="34" charset="0"/>
                        </a:rPr>
                        <a:t>6</a:t>
                      </a:r>
                    </a:p>
                  </a:txBody>
                  <a:tcPr marL="38100" marR="38100" marT="38100" marB="38100" anchor="ctr">
                    <a:lnL>
                      <a:noFill/>
                    </a:lnL>
                    <a:lnR>
                      <a:noFill/>
                    </a:lnR>
                    <a:lnT>
                      <a:noFill/>
                    </a:lnT>
                    <a:lnB>
                      <a:noFill/>
                    </a:lnB>
                    <a:solidFill>
                      <a:srgbClr val="FFFFFF"/>
                    </a:solidFill>
                  </a:tcPr>
                </a:tc>
                <a:tc>
                  <a:txBody>
                    <a:bodyPr/>
                    <a:lstStyle/>
                    <a:p>
                      <a:pPr algn="ctr"/>
                      <a:r>
                        <a:rPr lang="en-US" sz="1100" kern="1200" dirty="0">
                          <a:solidFill>
                            <a:srgbClr val="333333"/>
                          </a:solidFill>
                          <a:latin typeface="Arial"/>
                          <a:ea typeface="+mn-ea"/>
                          <a:cs typeface="Calibri" panose="020F0502020204030204" pitchFamily="34" charset="0"/>
                        </a:rPr>
                        <a:t>7</a:t>
                      </a:r>
                    </a:p>
                  </a:txBody>
                  <a:tcPr marL="38100" marR="38100" marT="38100" marB="38100" anchor="ctr">
                    <a:lnL>
                      <a:noFill/>
                    </a:lnL>
                    <a:lnR>
                      <a:noFill/>
                    </a:lnR>
                    <a:lnT>
                      <a:noFill/>
                    </a:lnT>
                    <a:lnB>
                      <a:noFill/>
                    </a:lnB>
                    <a:solidFill>
                      <a:srgbClr val="FFFFFF"/>
                    </a:solidFill>
                  </a:tcPr>
                </a:tc>
                <a:tc>
                  <a:txBody>
                    <a:bodyPr/>
                    <a:lstStyle/>
                    <a:p>
                      <a:pPr algn="ctr"/>
                      <a:r>
                        <a:rPr lang="en-US" sz="1100" kern="1200" dirty="0">
                          <a:solidFill>
                            <a:srgbClr val="333333"/>
                          </a:solidFill>
                          <a:latin typeface="Arial"/>
                          <a:ea typeface="+mn-ea"/>
                          <a:cs typeface="Calibri" panose="020F0502020204030204" pitchFamily="34" charset="0"/>
                        </a:rPr>
                        <a:t>8</a:t>
                      </a:r>
                    </a:p>
                  </a:txBody>
                  <a:tcPr marL="38100" marR="38100" marT="38100" marB="38100" anchor="ctr">
                    <a:lnL>
                      <a:noFill/>
                    </a:lnL>
                    <a:lnR>
                      <a:noFill/>
                    </a:lnR>
                    <a:lnT>
                      <a:noFill/>
                    </a:lnT>
                    <a:lnB>
                      <a:noFill/>
                    </a:lnB>
                    <a:solidFill>
                      <a:srgbClr val="FFFFFF"/>
                    </a:solidFill>
                  </a:tcPr>
                </a:tc>
                <a:tc>
                  <a:txBody>
                    <a:bodyPr/>
                    <a:lstStyle/>
                    <a:p>
                      <a:pPr algn="ctr"/>
                      <a:r>
                        <a:rPr lang="en-US" sz="1100" kern="1200" dirty="0">
                          <a:solidFill>
                            <a:srgbClr val="333333"/>
                          </a:solidFill>
                          <a:latin typeface="Arial"/>
                          <a:ea typeface="+mn-ea"/>
                          <a:cs typeface="Calibri" panose="020F0502020204030204" pitchFamily="34" charset="0"/>
                        </a:rPr>
                        <a:t>9</a:t>
                      </a:r>
                    </a:p>
                  </a:txBody>
                  <a:tcPr marL="38100" marR="38100" marT="38100" marB="38100" anchor="ctr">
                    <a:lnL>
                      <a:noFill/>
                    </a:lnL>
                    <a:lnR>
                      <a:noFill/>
                    </a:lnR>
                    <a:lnT>
                      <a:noFill/>
                    </a:lnT>
                    <a:lnB>
                      <a:noFill/>
                    </a:lnB>
                    <a:solidFill>
                      <a:srgbClr val="FFFFFF"/>
                    </a:solidFill>
                  </a:tcPr>
                </a:tc>
                <a:tc>
                  <a:txBody>
                    <a:bodyPr/>
                    <a:lstStyle/>
                    <a:p>
                      <a:pPr algn="ctr"/>
                      <a:r>
                        <a:rPr lang="en-US" sz="1100" kern="1200" dirty="0">
                          <a:solidFill>
                            <a:srgbClr val="333333"/>
                          </a:solidFill>
                          <a:latin typeface="Arial"/>
                          <a:ea typeface="+mn-ea"/>
                          <a:cs typeface="Calibri" panose="020F0502020204030204" pitchFamily="34" charset="0"/>
                        </a:rPr>
                        <a:t>10</a:t>
                      </a:r>
                    </a:p>
                  </a:txBody>
                  <a:tcPr marL="38100" marR="38100" marT="38100" marB="38100" anchor="ctr">
                    <a:lnL>
                      <a:noFill/>
                    </a:lnL>
                    <a:lnR>
                      <a:noFill/>
                    </a:lnR>
                    <a:lnT>
                      <a:noFill/>
                    </a:lnT>
                    <a:lnB>
                      <a:noFill/>
                    </a:lnB>
                    <a:solidFill>
                      <a:srgbClr val="FFFFFF"/>
                    </a:solidFill>
                  </a:tcPr>
                </a:tc>
                <a:tc>
                  <a:txBody>
                    <a:bodyPr/>
                    <a:lstStyle/>
                    <a:p>
                      <a:pPr algn="ctr"/>
                      <a:r>
                        <a:rPr lang="en-US" sz="1100" kern="1200" dirty="0">
                          <a:solidFill>
                            <a:srgbClr val="333333"/>
                          </a:solidFill>
                          <a:latin typeface="Arial"/>
                          <a:ea typeface="+mn-ea"/>
                          <a:cs typeface="Calibri" panose="020F0502020204030204" pitchFamily="34" charset="0"/>
                        </a:rPr>
                        <a:t>N/A</a:t>
                      </a:r>
                    </a:p>
                  </a:txBody>
                  <a:tcPr marL="38100" marR="38100" marT="38100" marB="38100" anchor="ctr">
                    <a:lnL>
                      <a:noFill/>
                    </a:lnL>
                    <a:lnR>
                      <a:noFill/>
                    </a:lnR>
                    <a:lnT>
                      <a:noFill/>
                    </a:lnT>
                    <a:lnB>
                      <a:noFill/>
                    </a:lnB>
                    <a:solidFill>
                      <a:srgbClr val="FFFFFF"/>
                    </a:solidFill>
                  </a:tcPr>
                </a:tc>
                <a:extLst>
                  <a:ext uri="{0D108BD9-81ED-4DB2-BD59-A6C34878D82A}">
                    <a16:rowId xmlns:a16="http://schemas.microsoft.com/office/drawing/2014/main" val="1916449886"/>
                  </a:ext>
                </a:extLst>
              </a:tr>
            </a:tbl>
          </a:graphicData>
        </a:graphic>
      </p:graphicFrame>
      <p:sp>
        <p:nvSpPr>
          <p:cNvPr id="306" name="Oval 305"/>
          <p:cNvSpPr/>
          <p:nvPr/>
        </p:nvSpPr>
        <p:spPr bwMode="gray">
          <a:xfrm>
            <a:off x="3443045" y="2863792"/>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07" name="Oval 306"/>
          <p:cNvSpPr/>
          <p:nvPr/>
        </p:nvSpPr>
        <p:spPr bwMode="gray">
          <a:xfrm>
            <a:off x="3941772" y="2863792"/>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08" name="Oval 307"/>
          <p:cNvSpPr/>
          <p:nvPr/>
        </p:nvSpPr>
        <p:spPr bwMode="gray">
          <a:xfrm>
            <a:off x="4440499" y="2863792"/>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09" name="Oval 308"/>
          <p:cNvSpPr/>
          <p:nvPr/>
        </p:nvSpPr>
        <p:spPr bwMode="gray">
          <a:xfrm>
            <a:off x="4939226" y="2863792"/>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10" name="Oval 309"/>
          <p:cNvSpPr/>
          <p:nvPr/>
        </p:nvSpPr>
        <p:spPr bwMode="gray">
          <a:xfrm>
            <a:off x="5437953" y="2863792"/>
            <a:ext cx="161584" cy="161584"/>
          </a:xfrm>
          <a:prstGeom prst="ellipse">
            <a:avLst/>
          </a:prstGeom>
          <a:solidFill>
            <a:schemeClr val="tx2">
              <a:lumMod val="20000"/>
              <a:lumOff val="80000"/>
            </a:schemeClr>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11" name="Oval 310"/>
          <p:cNvSpPr/>
          <p:nvPr/>
        </p:nvSpPr>
        <p:spPr bwMode="gray">
          <a:xfrm>
            <a:off x="5936680" y="2863792"/>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12" name="Oval 311"/>
          <p:cNvSpPr/>
          <p:nvPr/>
        </p:nvSpPr>
        <p:spPr bwMode="gray">
          <a:xfrm>
            <a:off x="6435407" y="2863792"/>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13" name="Oval 312"/>
          <p:cNvSpPr/>
          <p:nvPr/>
        </p:nvSpPr>
        <p:spPr bwMode="gray">
          <a:xfrm>
            <a:off x="6934134" y="2863792"/>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14" name="Oval 313"/>
          <p:cNvSpPr/>
          <p:nvPr/>
        </p:nvSpPr>
        <p:spPr bwMode="gray">
          <a:xfrm>
            <a:off x="7931588" y="2863792"/>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15" name="Oval 314"/>
          <p:cNvSpPr/>
          <p:nvPr/>
        </p:nvSpPr>
        <p:spPr bwMode="gray">
          <a:xfrm>
            <a:off x="7432861" y="2863792"/>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16" name="Oval 315"/>
          <p:cNvSpPr/>
          <p:nvPr/>
        </p:nvSpPr>
        <p:spPr bwMode="gray">
          <a:xfrm>
            <a:off x="8430313" y="2863792"/>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pic>
        <p:nvPicPr>
          <p:cNvPr id="317"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4816" y="2866797"/>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0159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err="1">
                <a:solidFill>
                  <a:srgbClr val="666666"/>
                </a:solidFill>
                <a:latin typeface="BentonSans Light" panose="02000503000000020004" pitchFamily="2" charset="0"/>
                <a:ea typeface="Arial Unicode MS" pitchFamily="34" charset="-128"/>
                <a:cs typeface="Arial Unicode MS" pitchFamily="34" charset="-128"/>
              </a:rPr>
              <a:t>FeedListItem</a:t>
            </a:r>
            <a:endParaRPr lang="en-US" dirty="0">
              <a:solidFill>
                <a:srgbClr val="666666"/>
              </a:solidFill>
              <a:latin typeface="BentonSans Light" panose="02000503000000020004" pitchFamily="2" charset="0"/>
            </a:endParaRPr>
          </a:p>
        </p:txBody>
      </p:sp>
      <p:sp>
        <p:nvSpPr>
          <p:cNvPr id="21" name="Rectangle 13"/>
          <p:cNvSpPr>
            <a:spLocks noChangeArrowheads="1"/>
          </p:cNvSpPr>
          <p:nvPr/>
        </p:nvSpPr>
        <p:spPr bwMode="auto">
          <a:xfrm>
            <a:off x="1299369" y="3715541"/>
            <a:ext cx="49164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kumimoji="0" lang="en-US" sz="1000" b="1" i="0" u="none" strike="noStrike" cap="none" normalizeH="0" baseline="0" dirty="0">
                <a:ln>
                  <a:noFill/>
                </a:ln>
                <a:solidFill>
                  <a:srgbClr val="00679E"/>
                </a:solidFill>
                <a:effectLst/>
                <a:latin typeface="Arial" panose="020B0604020202020204" pitchFamily="34" charset="0"/>
                <a:cs typeface="Arial" panose="020B0604020202020204" pitchFamily="34" charset="0"/>
              </a:rPr>
              <a:t>Firstname3 Lastname3: </a:t>
            </a:r>
            <a:r>
              <a:rPr lang="en-US" sz="1000" dirty="0">
                <a:solidFill>
                  <a:srgbClr val="000000"/>
                </a:solidFill>
                <a:latin typeface="Arial" panose="020B0604020202020204" pitchFamily="34" charset="0"/>
                <a:cs typeface="Arial" panose="020B0604020202020204" pitchFamily="34" charset="0"/>
              </a:rPr>
              <a:t>This FeedListItem displays an </a:t>
            </a:r>
            <a:r>
              <a:rPr lang="en-US" sz="1000" dirty="0" err="1">
                <a:solidFill>
                  <a:srgbClr val="000000"/>
                </a:solidFill>
                <a:latin typeface="Arial" panose="020B0604020202020204" pitchFamily="34" charset="0"/>
                <a:cs typeface="Arial" panose="020B0604020202020204" pitchFamily="34" charset="0"/>
              </a:rPr>
              <a:t>ImagePool</a:t>
            </a:r>
            <a:r>
              <a:rPr lang="en-US" sz="1000" dirty="0">
                <a:solidFill>
                  <a:srgbClr val="000000"/>
                </a:solidFill>
                <a:latin typeface="Arial" panose="020B0604020202020204" pitchFamily="34" charset="0"/>
                <a:cs typeface="Arial" panose="020B0604020202020204" pitchFamily="34" charset="0"/>
              </a:rPr>
              <a:t> image. Cras </a:t>
            </a:r>
            <a:r>
              <a:rPr lang="en-US" sz="1000" dirty="0" err="1">
                <a:solidFill>
                  <a:srgbClr val="000000"/>
                </a:solidFill>
                <a:latin typeface="Arial" panose="020B0604020202020204" pitchFamily="34" charset="0"/>
                <a:cs typeface="Arial" panose="020B0604020202020204" pitchFamily="34" charset="0"/>
              </a:rPr>
              <a:t>congue</a:t>
            </a:r>
            <a:r>
              <a:rPr lang="en-US" sz="1000" dirty="0">
                <a:solidFill>
                  <a:srgbClr val="000000"/>
                </a:solidFill>
                <a:latin typeface="Arial" panose="020B0604020202020204" pitchFamily="34" charset="0"/>
                <a:cs typeface="Arial" panose="020B0604020202020204" pitchFamily="34" charset="0"/>
              </a:rPr>
              <a:t> </a:t>
            </a:r>
            <a:r>
              <a:rPr lang="en-US" sz="1000" dirty="0" err="1">
                <a:solidFill>
                  <a:srgbClr val="000000"/>
                </a:solidFill>
                <a:latin typeface="Arial" panose="020B0604020202020204" pitchFamily="34" charset="0"/>
                <a:cs typeface="Arial" panose="020B0604020202020204" pitchFamily="34" charset="0"/>
              </a:rPr>
              <a:t>posuere</a:t>
            </a:r>
            <a:r>
              <a:rPr lang="en-US" sz="1000" dirty="0">
                <a:solidFill>
                  <a:srgbClr val="000000"/>
                </a:solidFill>
                <a:latin typeface="Arial" panose="020B0604020202020204" pitchFamily="34" charset="0"/>
                <a:cs typeface="Arial" panose="020B0604020202020204" pitchFamily="34" charset="0"/>
              </a:rPr>
              <a:t> </a:t>
            </a:r>
            <a:r>
              <a:rPr lang="en-US" sz="1000" dirty="0" err="1">
                <a:solidFill>
                  <a:srgbClr val="000000"/>
                </a:solidFill>
                <a:latin typeface="Arial" panose="020B0604020202020204" pitchFamily="34" charset="0"/>
                <a:cs typeface="Arial" panose="020B0604020202020204" pitchFamily="34" charset="0"/>
              </a:rPr>
              <a:t>metus</a:t>
            </a:r>
            <a:r>
              <a:rPr lang="en-US" sz="1000" dirty="0">
                <a:solidFill>
                  <a:srgbClr val="000000"/>
                </a:solidFill>
                <a:latin typeface="Arial" panose="020B0604020202020204" pitchFamily="34" charset="0"/>
                <a:cs typeface="Arial" panose="020B0604020202020204" pitchFamily="34" charset="0"/>
              </a:rPr>
              <a:t> sed tempus. </a:t>
            </a:r>
            <a:r>
              <a:rPr lang="en-US" sz="1000" dirty="0" err="1">
                <a:solidFill>
                  <a:srgbClr val="000000"/>
                </a:solidFill>
                <a:latin typeface="Arial" panose="020B0604020202020204" pitchFamily="34" charset="0"/>
                <a:cs typeface="Arial" panose="020B0604020202020204" pitchFamily="34" charset="0"/>
              </a:rPr>
              <a:t>Mauris</a:t>
            </a:r>
            <a:r>
              <a:rPr lang="en-US" sz="1000" dirty="0">
                <a:solidFill>
                  <a:srgbClr val="000000"/>
                </a:solidFill>
                <a:latin typeface="Arial" panose="020B0604020202020204" pitchFamily="34" charset="0"/>
                <a:cs typeface="Arial" panose="020B0604020202020204" pitchFamily="34" charset="0"/>
              </a:rPr>
              <a:t> </a:t>
            </a:r>
            <a:r>
              <a:rPr lang="en-US" sz="1000" dirty="0" err="1">
                <a:solidFill>
                  <a:srgbClr val="000000"/>
                </a:solidFill>
                <a:latin typeface="Arial" panose="020B0604020202020204" pitchFamily="34" charset="0"/>
                <a:cs typeface="Arial" panose="020B0604020202020204" pitchFamily="34" charset="0"/>
              </a:rPr>
              <a:t>euismod</a:t>
            </a:r>
            <a:r>
              <a:rPr lang="en-US" sz="1000" dirty="0">
                <a:solidFill>
                  <a:srgbClr val="000000"/>
                </a:solidFill>
                <a:latin typeface="Arial" panose="020B0604020202020204" pitchFamily="34" charset="0"/>
                <a:cs typeface="Arial" panose="020B0604020202020204" pitchFamily="34" charset="0"/>
              </a:rPr>
              <a:t>, dui sit amet </a:t>
            </a:r>
            <a:r>
              <a:rPr lang="en-US" sz="1000" dirty="0" err="1">
                <a:solidFill>
                  <a:srgbClr val="000000"/>
                </a:solidFill>
                <a:latin typeface="Arial" panose="020B0604020202020204" pitchFamily="34" charset="0"/>
                <a:cs typeface="Arial" panose="020B0604020202020204" pitchFamily="34" charset="0"/>
              </a:rPr>
              <a:t>molestie</a:t>
            </a:r>
            <a:r>
              <a:rPr lang="en-US" sz="1000" dirty="0">
                <a:solidFill>
                  <a:srgbClr val="000000"/>
                </a:solidFill>
                <a:latin typeface="Arial" panose="020B0604020202020204" pitchFamily="34" charset="0"/>
                <a:cs typeface="Arial" panose="020B0604020202020204" pitchFamily="34" charset="0"/>
              </a:rPr>
              <a:t> </a:t>
            </a:r>
            <a:r>
              <a:rPr lang="en-US" sz="1000" dirty="0" err="1">
                <a:solidFill>
                  <a:srgbClr val="000000"/>
                </a:solidFill>
                <a:latin typeface="Arial" panose="020B0604020202020204" pitchFamily="34" charset="0"/>
                <a:cs typeface="Arial" panose="020B0604020202020204" pitchFamily="34" charset="0"/>
              </a:rPr>
              <a:t>volutpat</a:t>
            </a:r>
            <a:r>
              <a:rPr lang="en-US" sz="1000" dirty="0">
                <a:solidFill>
                  <a:srgbClr val="000000"/>
                </a:solidFill>
                <a:latin typeface="Arial" panose="020B0604020202020204" pitchFamily="34" charset="0"/>
                <a:cs typeface="Arial" panose="020B0604020202020204" pitchFamily="34" charset="0"/>
              </a:rPr>
              <a:t>, ipsum </a:t>
            </a:r>
            <a:r>
              <a:rPr lang="en-US" sz="1000" dirty="0" err="1">
                <a:solidFill>
                  <a:srgbClr val="000000"/>
                </a:solidFill>
                <a:latin typeface="Arial" panose="020B0604020202020204" pitchFamily="34" charset="0"/>
                <a:cs typeface="Arial" panose="020B0604020202020204" pitchFamily="34" charset="0"/>
              </a:rPr>
              <a:t>est</a:t>
            </a:r>
            <a:r>
              <a:rPr lang="en-US" sz="1000" dirty="0">
                <a:solidFill>
                  <a:srgbClr val="000000"/>
                </a:solidFill>
                <a:latin typeface="Arial" panose="020B0604020202020204" pitchFamily="34" charset="0"/>
                <a:cs typeface="Arial" panose="020B0604020202020204" pitchFamily="34" charset="0"/>
              </a:rPr>
              <a:t> </a:t>
            </a:r>
            <a:r>
              <a:rPr lang="en-US" sz="1000" dirty="0" err="1">
                <a:solidFill>
                  <a:srgbClr val="000000"/>
                </a:solidFill>
                <a:latin typeface="Arial" panose="020B0604020202020204" pitchFamily="34" charset="0"/>
                <a:cs typeface="Arial" panose="020B0604020202020204" pitchFamily="34" charset="0"/>
              </a:rPr>
              <a:t>viverra</a:t>
            </a:r>
            <a:r>
              <a:rPr lang="en-US" sz="1000" dirty="0">
                <a:solidFill>
                  <a:srgbClr val="000000"/>
                </a:solidFill>
                <a:latin typeface="Arial" panose="020B0604020202020204" pitchFamily="34" charset="0"/>
                <a:cs typeface="Arial" panose="020B0604020202020204" pitchFamily="34" charset="0"/>
              </a:rPr>
              <a:t> </a:t>
            </a:r>
            <a:r>
              <a:rPr lang="en-US" sz="1000" dirty="0" err="1">
                <a:solidFill>
                  <a:srgbClr val="000000"/>
                </a:solidFill>
                <a:latin typeface="Arial" panose="020B0604020202020204" pitchFamily="34" charset="0"/>
                <a:cs typeface="Arial" panose="020B0604020202020204" pitchFamily="34" charset="0"/>
              </a:rPr>
              <a:t>velit</a:t>
            </a:r>
            <a:r>
              <a:rPr lang="en-US" sz="1000" dirty="0">
                <a:solidFill>
                  <a:srgbClr val="000000"/>
                </a:solidFill>
                <a:latin typeface="Arial" panose="020B0604020202020204" pitchFamily="34" charset="0"/>
                <a:cs typeface="Arial" panose="020B0604020202020204" pitchFamily="34" charset="0"/>
              </a:rPr>
              <a:t>, id ultricies ante dolor et ligula.</a:t>
            </a:r>
            <a:endParaRPr lang="en-US" dirty="0">
              <a:solidFill>
                <a:srgbClr val="000000"/>
              </a:solidFill>
              <a:latin typeface="Arial" pitchFamily="34" charset="0"/>
              <a:cs typeface="Arial" pitchFamily="34" charset="0"/>
            </a:endParaRPr>
          </a:p>
        </p:txBody>
      </p:sp>
      <p:sp>
        <p:nvSpPr>
          <p:cNvPr id="22" name="Rectangle 17"/>
          <p:cNvSpPr>
            <a:spLocks noChangeArrowheads="1"/>
          </p:cNvSpPr>
          <p:nvPr/>
        </p:nvSpPr>
        <p:spPr bwMode="auto">
          <a:xfrm>
            <a:off x="1299369" y="4294979"/>
            <a:ext cx="54983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666666"/>
                </a:solidFill>
                <a:effectLst/>
                <a:latin typeface="Arial" panose="020B0604020202020204" pitchFamily="34" charset="0"/>
                <a:cs typeface="Arial" panose="020B0604020202020204" pitchFamily="34" charset="0"/>
              </a:rPr>
              <a:t>Rejected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3" name="Rectangle 18"/>
          <p:cNvSpPr>
            <a:spLocks noChangeArrowheads="1"/>
          </p:cNvSpPr>
          <p:nvPr/>
        </p:nvSpPr>
        <p:spPr bwMode="auto">
          <a:xfrm>
            <a:off x="1913732" y="4294979"/>
            <a:ext cx="61715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666666"/>
                </a:solidFill>
                <a:effectLst/>
                <a:latin typeface="Arial" panose="020B0604020202020204" pitchFamily="34" charset="0"/>
                <a:cs typeface="Arial" panose="020B0604020202020204" pitchFamily="34" charset="0"/>
              </a:rPr>
              <a:t>Dec 04, 2012</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4" name="Line 19"/>
          <p:cNvSpPr>
            <a:spLocks noChangeShapeType="1"/>
          </p:cNvSpPr>
          <p:nvPr/>
        </p:nvSpPr>
        <p:spPr bwMode="auto">
          <a:xfrm>
            <a:off x="299244" y="4604542"/>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5" name="Rectangle 20"/>
          <p:cNvSpPr>
            <a:spLocks noChangeArrowheads="1"/>
          </p:cNvSpPr>
          <p:nvPr/>
        </p:nvSpPr>
        <p:spPr bwMode="auto">
          <a:xfrm>
            <a:off x="629444" y="3756817"/>
            <a:ext cx="482600" cy="5080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21"/>
          <p:cNvSpPr>
            <a:spLocks/>
          </p:cNvSpPr>
          <p:nvPr/>
        </p:nvSpPr>
        <p:spPr bwMode="auto">
          <a:xfrm>
            <a:off x="672307" y="3756817"/>
            <a:ext cx="396875" cy="508000"/>
          </a:xfrm>
          <a:custGeom>
            <a:avLst/>
            <a:gdLst>
              <a:gd name="T0" fmla="*/ 177 w 178"/>
              <a:gd name="T1" fmla="*/ 199 h 228"/>
              <a:gd name="T2" fmla="*/ 150 w 178"/>
              <a:gd name="T3" fmla="*/ 228 h 228"/>
              <a:gd name="T4" fmla="*/ 12 w 178"/>
              <a:gd name="T5" fmla="*/ 228 h 228"/>
              <a:gd name="T6" fmla="*/ 0 w 178"/>
              <a:gd name="T7" fmla="*/ 217 h 228"/>
              <a:gd name="T8" fmla="*/ 1 w 178"/>
              <a:gd name="T9" fmla="*/ 195 h 228"/>
              <a:gd name="T10" fmla="*/ 48 w 178"/>
              <a:gd name="T11" fmla="*/ 162 h 228"/>
              <a:gd name="T12" fmla="*/ 37 w 178"/>
              <a:gd name="T13" fmla="*/ 137 h 228"/>
              <a:gd name="T14" fmla="*/ 21 w 178"/>
              <a:gd name="T15" fmla="*/ 120 h 228"/>
              <a:gd name="T16" fmla="*/ 15 w 178"/>
              <a:gd name="T17" fmla="*/ 90 h 228"/>
              <a:gd name="T18" fmla="*/ 44 w 178"/>
              <a:gd name="T19" fmla="*/ 20 h 228"/>
              <a:gd name="T20" fmla="*/ 76 w 178"/>
              <a:gd name="T21" fmla="*/ 0 h 228"/>
              <a:gd name="T22" fmla="*/ 116 w 178"/>
              <a:gd name="T23" fmla="*/ 0 h 228"/>
              <a:gd name="T24" fmla="*/ 133 w 178"/>
              <a:gd name="T25" fmla="*/ 17 h 228"/>
              <a:gd name="T26" fmla="*/ 150 w 178"/>
              <a:gd name="T27" fmla="*/ 41 h 228"/>
              <a:gd name="T28" fmla="*/ 157 w 178"/>
              <a:gd name="T29" fmla="*/ 72 h 228"/>
              <a:gd name="T30" fmla="*/ 143 w 178"/>
              <a:gd name="T31" fmla="*/ 129 h 228"/>
              <a:gd name="T32" fmla="*/ 130 w 178"/>
              <a:gd name="T33" fmla="*/ 145 h 228"/>
              <a:gd name="T34" fmla="*/ 122 w 178"/>
              <a:gd name="T35" fmla="*/ 162 h 228"/>
              <a:gd name="T36" fmla="*/ 138 w 178"/>
              <a:gd name="T37" fmla="*/ 178 h 228"/>
              <a:gd name="T38" fmla="*/ 177 w 178"/>
              <a:gd name="T39" fmla="*/ 19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 h="228">
                <a:moveTo>
                  <a:pt x="177" y="199"/>
                </a:moveTo>
                <a:cubicBezTo>
                  <a:pt x="178" y="228"/>
                  <a:pt x="178" y="228"/>
                  <a:pt x="150" y="228"/>
                </a:cubicBezTo>
                <a:cubicBezTo>
                  <a:pt x="104" y="228"/>
                  <a:pt x="58" y="228"/>
                  <a:pt x="12" y="228"/>
                </a:cubicBezTo>
                <a:cubicBezTo>
                  <a:pt x="3" y="228"/>
                  <a:pt x="0" y="226"/>
                  <a:pt x="0" y="217"/>
                </a:cubicBezTo>
                <a:cubicBezTo>
                  <a:pt x="1" y="210"/>
                  <a:pt x="1" y="202"/>
                  <a:pt x="1" y="195"/>
                </a:cubicBezTo>
                <a:cubicBezTo>
                  <a:pt x="23" y="194"/>
                  <a:pt x="38" y="181"/>
                  <a:pt x="48" y="162"/>
                </a:cubicBezTo>
                <a:cubicBezTo>
                  <a:pt x="54" y="152"/>
                  <a:pt x="49" y="141"/>
                  <a:pt x="37" y="137"/>
                </a:cubicBezTo>
                <a:cubicBezTo>
                  <a:pt x="29" y="134"/>
                  <a:pt x="21" y="128"/>
                  <a:pt x="21" y="120"/>
                </a:cubicBezTo>
                <a:cubicBezTo>
                  <a:pt x="22" y="109"/>
                  <a:pt x="17" y="100"/>
                  <a:pt x="15" y="90"/>
                </a:cubicBezTo>
                <a:cubicBezTo>
                  <a:pt x="10" y="60"/>
                  <a:pt x="24" y="39"/>
                  <a:pt x="44" y="20"/>
                </a:cubicBezTo>
                <a:cubicBezTo>
                  <a:pt x="53" y="11"/>
                  <a:pt x="66" y="7"/>
                  <a:pt x="76" y="0"/>
                </a:cubicBezTo>
                <a:cubicBezTo>
                  <a:pt x="89" y="0"/>
                  <a:pt x="102" y="0"/>
                  <a:pt x="116" y="0"/>
                </a:cubicBezTo>
                <a:cubicBezTo>
                  <a:pt x="123" y="4"/>
                  <a:pt x="128" y="11"/>
                  <a:pt x="133" y="17"/>
                </a:cubicBezTo>
                <a:cubicBezTo>
                  <a:pt x="139" y="25"/>
                  <a:pt x="149" y="30"/>
                  <a:pt x="150" y="41"/>
                </a:cubicBezTo>
                <a:cubicBezTo>
                  <a:pt x="151" y="52"/>
                  <a:pt x="154" y="62"/>
                  <a:pt x="157" y="72"/>
                </a:cubicBezTo>
                <a:cubicBezTo>
                  <a:pt x="162" y="89"/>
                  <a:pt x="156" y="119"/>
                  <a:pt x="143" y="129"/>
                </a:cubicBezTo>
                <a:cubicBezTo>
                  <a:pt x="137" y="134"/>
                  <a:pt x="132" y="137"/>
                  <a:pt x="130" y="145"/>
                </a:cubicBezTo>
                <a:cubicBezTo>
                  <a:pt x="129" y="151"/>
                  <a:pt x="120" y="157"/>
                  <a:pt x="122" y="162"/>
                </a:cubicBezTo>
                <a:cubicBezTo>
                  <a:pt x="124" y="169"/>
                  <a:pt x="132" y="173"/>
                  <a:pt x="138" y="178"/>
                </a:cubicBezTo>
                <a:cubicBezTo>
                  <a:pt x="150" y="187"/>
                  <a:pt x="161" y="198"/>
                  <a:pt x="177" y="199"/>
                </a:cubicBez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Rectangle 31"/>
          <p:cNvSpPr>
            <a:spLocks noChangeArrowheads="1"/>
          </p:cNvSpPr>
          <p:nvPr/>
        </p:nvSpPr>
        <p:spPr bwMode="auto">
          <a:xfrm>
            <a:off x="1299369" y="2682079"/>
            <a:ext cx="49164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kumimoji="0" lang="en-US" sz="1000" b="1" i="0" u="none" strike="noStrike" cap="none" normalizeH="0" baseline="0" dirty="0">
                <a:ln>
                  <a:noFill/>
                </a:ln>
                <a:solidFill>
                  <a:srgbClr val="00679E"/>
                </a:solidFill>
                <a:effectLst/>
                <a:latin typeface="Arial" panose="020B0604020202020204" pitchFamily="34" charset="0"/>
                <a:cs typeface="Arial" panose="020B0604020202020204" pitchFamily="34" charset="0"/>
              </a:rPr>
              <a:t>Firstname2 Lastname2: </a:t>
            </a:r>
            <a:r>
              <a:rPr lang="en-US" sz="1000" dirty="0">
                <a:solidFill>
                  <a:srgbClr val="000000"/>
                </a:solidFill>
                <a:latin typeface="Arial" panose="020B0604020202020204" pitchFamily="34" charset="0"/>
                <a:cs typeface="Arial" panose="020B0604020202020204" pitchFamily="34" charset="0"/>
              </a:rPr>
              <a:t> Hi </a:t>
            </a:r>
            <a:r>
              <a:rPr lang="en-US" sz="1000" dirty="0" err="1">
                <a:solidFill>
                  <a:srgbClr val="000000"/>
                </a:solidFill>
                <a:latin typeface="Arial" panose="020B0604020202020204" pitchFamily="34" charset="0"/>
                <a:cs typeface="Arial" panose="020B0604020202020204" pitchFamily="34" charset="0"/>
              </a:rPr>
              <a:t>Firstname</a:t>
            </a:r>
            <a:r>
              <a:rPr lang="en-US" sz="1000" dirty="0">
                <a:solidFill>
                  <a:srgbClr val="000000"/>
                </a:solidFill>
                <a:latin typeface="Arial" panose="020B0604020202020204" pitchFamily="34" charset="0"/>
                <a:cs typeface="Arial" panose="020B0604020202020204" pitchFamily="34" charset="0"/>
              </a:rPr>
              <a:t>,</a:t>
            </a:r>
          </a:p>
          <a:p>
            <a:pPr lvl="0" fontAlgn="base">
              <a:spcBef>
                <a:spcPct val="0"/>
              </a:spcBef>
              <a:spcAft>
                <a:spcPct val="0"/>
              </a:spcAft>
            </a:pPr>
            <a:r>
              <a:rPr lang="en-US" sz="1000" dirty="0" err="1">
                <a:solidFill>
                  <a:srgbClr val="000000"/>
                </a:solidFill>
                <a:latin typeface="Arial" panose="020B0604020202020204" pitchFamily="34" charset="0"/>
                <a:cs typeface="Arial" panose="020B0604020202020204" pitchFamily="34" charset="0"/>
              </a:rPr>
              <a:t>Hmmmmmm</a:t>
            </a:r>
            <a:r>
              <a:rPr lang="en-US" sz="1000" dirty="0">
                <a:solidFill>
                  <a:srgbClr val="000000"/>
                </a:solidFill>
                <a:latin typeface="Arial" panose="020B0604020202020204" pitchFamily="34" charset="0"/>
                <a:cs typeface="Arial" panose="020B0604020202020204" pitchFamily="34" charset="0"/>
              </a:rPr>
              <a:t>. I am not so sure yet. You know we have so much work open for the current project. regards Firstname2</a:t>
            </a:r>
            <a:endParaRPr lang="en-US" dirty="0">
              <a:solidFill>
                <a:srgbClr val="000000"/>
              </a:solidFill>
              <a:latin typeface="Arial" pitchFamily="34" charset="0"/>
              <a:cs typeface="Arial" pitchFamily="34" charset="0"/>
            </a:endParaRPr>
          </a:p>
        </p:txBody>
      </p:sp>
      <p:sp>
        <p:nvSpPr>
          <p:cNvPr id="28" name="Rectangle 35"/>
          <p:cNvSpPr>
            <a:spLocks noChangeArrowheads="1"/>
          </p:cNvSpPr>
          <p:nvPr/>
        </p:nvSpPr>
        <p:spPr bwMode="auto">
          <a:xfrm>
            <a:off x="1299369" y="3253579"/>
            <a:ext cx="52899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8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2013-06-08</a:t>
            </a:r>
            <a:endParaRPr kumimoji="0" lang="de-DE" sz="1800" b="0" i="0" u="none" strike="noStrike" cap="none" normalizeH="0" baseline="0" dirty="0">
              <a:ln>
                <a:noFill/>
              </a:ln>
              <a:solidFill>
                <a:schemeClr val="tx1"/>
              </a:solidFill>
              <a:effectLst/>
              <a:latin typeface="Arial" pitchFamily="34" charset="0"/>
              <a:cs typeface="Arial" pitchFamily="34" charset="0"/>
            </a:endParaRPr>
          </a:p>
        </p:txBody>
      </p:sp>
      <p:sp>
        <p:nvSpPr>
          <p:cNvPr id="29" name="Rectangle 36"/>
          <p:cNvSpPr>
            <a:spLocks noChangeArrowheads="1"/>
          </p:cNvSpPr>
          <p:nvPr/>
        </p:nvSpPr>
        <p:spPr bwMode="auto">
          <a:xfrm>
            <a:off x="629444" y="2756692"/>
            <a:ext cx="482600" cy="5080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Freeform 37"/>
          <p:cNvSpPr>
            <a:spLocks/>
          </p:cNvSpPr>
          <p:nvPr/>
        </p:nvSpPr>
        <p:spPr bwMode="auto">
          <a:xfrm>
            <a:off x="672307" y="2756692"/>
            <a:ext cx="396875" cy="508000"/>
          </a:xfrm>
          <a:custGeom>
            <a:avLst/>
            <a:gdLst>
              <a:gd name="T0" fmla="*/ 177 w 178"/>
              <a:gd name="T1" fmla="*/ 199 h 228"/>
              <a:gd name="T2" fmla="*/ 150 w 178"/>
              <a:gd name="T3" fmla="*/ 228 h 228"/>
              <a:gd name="T4" fmla="*/ 12 w 178"/>
              <a:gd name="T5" fmla="*/ 228 h 228"/>
              <a:gd name="T6" fmla="*/ 0 w 178"/>
              <a:gd name="T7" fmla="*/ 217 h 228"/>
              <a:gd name="T8" fmla="*/ 1 w 178"/>
              <a:gd name="T9" fmla="*/ 195 h 228"/>
              <a:gd name="T10" fmla="*/ 48 w 178"/>
              <a:gd name="T11" fmla="*/ 162 h 228"/>
              <a:gd name="T12" fmla="*/ 37 w 178"/>
              <a:gd name="T13" fmla="*/ 137 h 228"/>
              <a:gd name="T14" fmla="*/ 21 w 178"/>
              <a:gd name="T15" fmla="*/ 120 h 228"/>
              <a:gd name="T16" fmla="*/ 15 w 178"/>
              <a:gd name="T17" fmla="*/ 90 h 228"/>
              <a:gd name="T18" fmla="*/ 44 w 178"/>
              <a:gd name="T19" fmla="*/ 20 h 228"/>
              <a:gd name="T20" fmla="*/ 76 w 178"/>
              <a:gd name="T21" fmla="*/ 0 h 228"/>
              <a:gd name="T22" fmla="*/ 116 w 178"/>
              <a:gd name="T23" fmla="*/ 0 h 228"/>
              <a:gd name="T24" fmla="*/ 133 w 178"/>
              <a:gd name="T25" fmla="*/ 17 h 228"/>
              <a:gd name="T26" fmla="*/ 150 w 178"/>
              <a:gd name="T27" fmla="*/ 41 h 228"/>
              <a:gd name="T28" fmla="*/ 157 w 178"/>
              <a:gd name="T29" fmla="*/ 72 h 228"/>
              <a:gd name="T30" fmla="*/ 143 w 178"/>
              <a:gd name="T31" fmla="*/ 129 h 228"/>
              <a:gd name="T32" fmla="*/ 130 w 178"/>
              <a:gd name="T33" fmla="*/ 145 h 228"/>
              <a:gd name="T34" fmla="*/ 122 w 178"/>
              <a:gd name="T35" fmla="*/ 162 h 228"/>
              <a:gd name="T36" fmla="*/ 138 w 178"/>
              <a:gd name="T37" fmla="*/ 178 h 228"/>
              <a:gd name="T38" fmla="*/ 177 w 178"/>
              <a:gd name="T39" fmla="*/ 19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 h="228">
                <a:moveTo>
                  <a:pt x="177" y="199"/>
                </a:moveTo>
                <a:cubicBezTo>
                  <a:pt x="178" y="228"/>
                  <a:pt x="178" y="228"/>
                  <a:pt x="150" y="228"/>
                </a:cubicBezTo>
                <a:cubicBezTo>
                  <a:pt x="104" y="228"/>
                  <a:pt x="58" y="228"/>
                  <a:pt x="12" y="228"/>
                </a:cubicBezTo>
                <a:cubicBezTo>
                  <a:pt x="3" y="228"/>
                  <a:pt x="0" y="226"/>
                  <a:pt x="0" y="217"/>
                </a:cubicBezTo>
                <a:cubicBezTo>
                  <a:pt x="1" y="210"/>
                  <a:pt x="1" y="202"/>
                  <a:pt x="1" y="195"/>
                </a:cubicBezTo>
                <a:cubicBezTo>
                  <a:pt x="23" y="194"/>
                  <a:pt x="38" y="181"/>
                  <a:pt x="48" y="162"/>
                </a:cubicBezTo>
                <a:cubicBezTo>
                  <a:pt x="54" y="152"/>
                  <a:pt x="49" y="141"/>
                  <a:pt x="37" y="137"/>
                </a:cubicBezTo>
                <a:cubicBezTo>
                  <a:pt x="29" y="134"/>
                  <a:pt x="21" y="128"/>
                  <a:pt x="21" y="120"/>
                </a:cubicBezTo>
                <a:cubicBezTo>
                  <a:pt x="22" y="109"/>
                  <a:pt x="17" y="100"/>
                  <a:pt x="15" y="90"/>
                </a:cubicBezTo>
                <a:cubicBezTo>
                  <a:pt x="10" y="60"/>
                  <a:pt x="24" y="39"/>
                  <a:pt x="44" y="20"/>
                </a:cubicBezTo>
                <a:cubicBezTo>
                  <a:pt x="53" y="11"/>
                  <a:pt x="66" y="7"/>
                  <a:pt x="76" y="0"/>
                </a:cubicBezTo>
                <a:cubicBezTo>
                  <a:pt x="89" y="0"/>
                  <a:pt x="102" y="0"/>
                  <a:pt x="116" y="0"/>
                </a:cubicBezTo>
                <a:cubicBezTo>
                  <a:pt x="123" y="4"/>
                  <a:pt x="128" y="11"/>
                  <a:pt x="133" y="17"/>
                </a:cubicBezTo>
                <a:cubicBezTo>
                  <a:pt x="139" y="25"/>
                  <a:pt x="149" y="30"/>
                  <a:pt x="150" y="41"/>
                </a:cubicBezTo>
                <a:cubicBezTo>
                  <a:pt x="151" y="52"/>
                  <a:pt x="154" y="62"/>
                  <a:pt x="157" y="72"/>
                </a:cubicBezTo>
                <a:cubicBezTo>
                  <a:pt x="162" y="89"/>
                  <a:pt x="156" y="119"/>
                  <a:pt x="143" y="129"/>
                </a:cubicBezTo>
                <a:cubicBezTo>
                  <a:pt x="137" y="134"/>
                  <a:pt x="132" y="137"/>
                  <a:pt x="130" y="145"/>
                </a:cubicBezTo>
                <a:cubicBezTo>
                  <a:pt x="129" y="151"/>
                  <a:pt x="120" y="157"/>
                  <a:pt x="122" y="162"/>
                </a:cubicBezTo>
                <a:cubicBezTo>
                  <a:pt x="124" y="169"/>
                  <a:pt x="132" y="173"/>
                  <a:pt x="138" y="178"/>
                </a:cubicBezTo>
                <a:cubicBezTo>
                  <a:pt x="150" y="187"/>
                  <a:pt x="161" y="198"/>
                  <a:pt x="177" y="199"/>
                </a:cubicBez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Line 38"/>
          <p:cNvSpPr>
            <a:spLocks noChangeShapeType="1"/>
          </p:cNvSpPr>
          <p:nvPr/>
        </p:nvSpPr>
        <p:spPr bwMode="auto">
          <a:xfrm>
            <a:off x="299244" y="3577429"/>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2" name="Rectangle 39"/>
          <p:cNvSpPr>
            <a:spLocks noChangeArrowheads="1"/>
          </p:cNvSpPr>
          <p:nvPr/>
        </p:nvSpPr>
        <p:spPr bwMode="auto">
          <a:xfrm>
            <a:off x="1299370" y="1681953"/>
            <a:ext cx="4916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kumimoji="0" lang="en-US" sz="1000" b="1" i="0" u="none" strike="noStrike" cap="none" normalizeH="0" baseline="0" dirty="0" err="1">
                <a:ln>
                  <a:noFill/>
                </a:ln>
                <a:solidFill>
                  <a:srgbClr val="00679E"/>
                </a:solidFill>
                <a:effectLst/>
                <a:latin typeface="Arial" panose="020B0604020202020204" pitchFamily="34" charset="0"/>
                <a:cs typeface="Arial" panose="020B0604020202020204" pitchFamily="34" charset="0"/>
              </a:rPr>
              <a:t>Firstname</a:t>
            </a:r>
            <a:r>
              <a:rPr kumimoji="0" lang="en-US" sz="1000" b="1" i="0" u="none" strike="noStrike" cap="none" normalizeH="0" baseline="0" dirty="0">
                <a:ln>
                  <a:noFill/>
                </a:ln>
                <a:solidFill>
                  <a:srgbClr val="00679E"/>
                </a:solidFill>
                <a:effectLst/>
                <a:latin typeface="Arial" panose="020B0604020202020204" pitchFamily="34" charset="0"/>
                <a:cs typeface="Arial" panose="020B0604020202020204" pitchFamily="34" charset="0"/>
              </a:rPr>
              <a:t> </a:t>
            </a:r>
            <a:r>
              <a:rPr kumimoji="0" lang="en-US" sz="1000" b="1" i="0" u="none" strike="noStrike" cap="none" normalizeH="0" baseline="0" dirty="0" err="1">
                <a:ln>
                  <a:noFill/>
                </a:ln>
                <a:solidFill>
                  <a:srgbClr val="00679E"/>
                </a:solidFill>
                <a:effectLst/>
                <a:latin typeface="Arial" panose="020B0604020202020204" pitchFamily="34" charset="0"/>
                <a:cs typeface="Arial" panose="020B0604020202020204" pitchFamily="34" charset="0"/>
              </a:rPr>
              <a:t>Lastname</a:t>
            </a:r>
            <a:r>
              <a:rPr kumimoji="0" lang="en-US" sz="1000" b="1" i="0" u="none" strike="noStrike" cap="none" normalizeH="0" baseline="0" dirty="0">
                <a:ln>
                  <a:noFill/>
                </a:ln>
                <a:solidFill>
                  <a:srgbClr val="00679E"/>
                </a:solidFill>
                <a:effectLst/>
                <a:latin typeface="Arial" panose="020B0604020202020204" pitchFamily="34" charset="0"/>
                <a:cs typeface="Arial" panose="020B0604020202020204" pitchFamily="34" charset="0"/>
              </a:rPr>
              <a:t>: </a:t>
            </a:r>
            <a:r>
              <a:rPr lang="en-US" sz="1000" dirty="0">
                <a:solidFill>
                  <a:srgbClr val="000000"/>
                </a:solidFill>
                <a:latin typeface="Arial" panose="020B0604020202020204" pitchFamily="34" charset="0"/>
                <a:cs typeface="Arial" panose="020B0604020202020204" pitchFamily="34" charset="0"/>
              </a:rPr>
              <a:t>Hi Boss,</a:t>
            </a:r>
          </a:p>
          <a:p>
            <a:pPr lvl="0" fontAlgn="base">
              <a:spcBef>
                <a:spcPct val="0"/>
              </a:spcBef>
              <a:spcAft>
                <a:spcPct val="0"/>
              </a:spcAft>
            </a:pPr>
            <a:r>
              <a:rPr lang="en-US" sz="1000" dirty="0">
                <a:solidFill>
                  <a:srgbClr val="000000"/>
                </a:solidFill>
                <a:latin typeface="Arial" panose="020B0604020202020204" pitchFamily="34" charset="0"/>
                <a:cs typeface="Arial" panose="020B0604020202020204" pitchFamily="34" charset="0"/>
              </a:rPr>
              <a:t>my wife will be on sabbatical in the month of December and we have 5 kids. Best </a:t>
            </a:r>
            <a:r>
              <a:rPr lang="en-US" sz="1000" dirty="0" err="1">
                <a:solidFill>
                  <a:srgbClr val="000000"/>
                </a:solidFill>
                <a:latin typeface="Arial" panose="020B0604020202020204" pitchFamily="34" charset="0"/>
                <a:cs typeface="Arial" panose="020B0604020202020204" pitchFamily="34" charset="0"/>
              </a:rPr>
              <a:t>Firstname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3" name="Rectangle 43"/>
          <p:cNvSpPr>
            <a:spLocks noChangeArrowheads="1"/>
          </p:cNvSpPr>
          <p:nvPr/>
        </p:nvSpPr>
        <p:spPr bwMode="auto">
          <a:xfrm>
            <a:off x="1299369" y="2232817"/>
            <a:ext cx="52899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8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2013-06-09</a:t>
            </a:r>
            <a:endParaRPr kumimoji="0" lang="de-DE" sz="1800" b="0" i="0" u="none" strike="noStrike" cap="none" normalizeH="0" baseline="0" dirty="0">
              <a:ln>
                <a:noFill/>
              </a:ln>
              <a:solidFill>
                <a:schemeClr val="tx1"/>
              </a:solidFill>
              <a:effectLst/>
              <a:latin typeface="Arial" pitchFamily="34" charset="0"/>
              <a:cs typeface="Arial" pitchFamily="34" charset="0"/>
            </a:endParaRPr>
          </a:p>
        </p:txBody>
      </p:sp>
      <p:sp>
        <p:nvSpPr>
          <p:cNvPr id="34" name="Rectangle 44"/>
          <p:cNvSpPr>
            <a:spLocks noChangeArrowheads="1"/>
          </p:cNvSpPr>
          <p:nvPr/>
        </p:nvSpPr>
        <p:spPr bwMode="auto">
          <a:xfrm>
            <a:off x="629444" y="1756567"/>
            <a:ext cx="482600" cy="5080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Freeform 45"/>
          <p:cNvSpPr>
            <a:spLocks/>
          </p:cNvSpPr>
          <p:nvPr/>
        </p:nvSpPr>
        <p:spPr bwMode="auto">
          <a:xfrm>
            <a:off x="672307" y="1756567"/>
            <a:ext cx="396875" cy="508000"/>
          </a:xfrm>
          <a:custGeom>
            <a:avLst/>
            <a:gdLst>
              <a:gd name="T0" fmla="*/ 177 w 178"/>
              <a:gd name="T1" fmla="*/ 199 h 228"/>
              <a:gd name="T2" fmla="*/ 150 w 178"/>
              <a:gd name="T3" fmla="*/ 228 h 228"/>
              <a:gd name="T4" fmla="*/ 12 w 178"/>
              <a:gd name="T5" fmla="*/ 228 h 228"/>
              <a:gd name="T6" fmla="*/ 0 w 178"/>
              <a:gd name="T7" fmla="*/ 217 h 228"/>
              <a:gd name="T8" fmla="*/ 1 w 178"/>
              <a:gd name="T9" fmla="*/ 195 h 228"/>
              <a:gd name="T10" fmla="*/ 48 w 178"/>
              <a:gd name="T11" fmla="*/ 162 h 228"/>
              <a:gd name="T12" fmla="*/ 37 w 178"/>
              <a:gd name="T13" fmla="*/ 137 h 228"/>
              <a:gd name="T14" fmla="*/ 21 w 178"/>
              <a:gd name="T15" fmla="*/ 120 h 228"/>
              <a:gd name="T16" fmla="*/ 15 w 178"/>
              <a:gd name="T17" fmla="*/ 90 h 228"/>
              <a:gd name="T18" fmla="*/ 44 w 178"/>
              <a:gd name="T19" fmla="*/ 20 h 228"/>
              <a:gd name="T20" fmla="*/ 76 w 178"/>
              <a:gd name="T21" fmla="*/ 0 h 228"/>
              <a:gd name="T22" fmla="*/ 116 w 178"/>
              <a:gd name="T23" fmla="*/ 0 h 228"/>
              <a:gd name="T24" fmla="*/ 133 w 178"/>
              <a:gd name="T25" fmla="*/ 17 h 228"/>
              <a:gd name="T26" fmla="*/ 150 w 178"/>
              <a:gd name="T27" fmla="*/ 41 h 228"/>
              <a:gd name="T28" fmla="*/ 157 w 178"/>
              <a:gd name="T29" fmla="*/ 72 h 228"/>
              <a:gd name="T30" fmla="*/ 143 w 178"/>
              <a:gd name="T31" fmla="*/ 129 h 228"/>
              <a:gd name="T32" fmla="*/ 130 w 178"/>
              <a:gd name="T33" fmla="*/ 145 h 228"/>
              <a:gd name="T34" fmla="*/ 122 w 178"/>
              <a:gd name="T35" fmla="*/ 162 h 228"/>
              <a:gd name="T36" fmla="*/ 138 w 178"/>
              <a:gd name="T37" fmla="*/ 178 h 228"/>
              <a:gd name="T38" fmla="*/ 177 w 178"/>
              <a:gd name="T39" fmla="*/ 19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 h="228">
                <a:moveTo>
                  <a:pt x="177" y="199"/>
                </a:moveTo>
                <a:cubicBezTo>
                  <a:pt x="178" y="228"/>
                  <a:pt x="178" y="228"/>
                  <a:pt x="150" y="228"/>
                </a:cubicBezTo>
                <a:cubicBezTo>
                  <a:pt x="104" y="228"/>
                  <a:pt x="58" y="228"/>
                  <a:pt x="12" y="228"/>
                </a:cubicBezTo>
                <a:cubicBezTo>
                  <a:pt x="3" y="228"/>
                  <a:pt x="0" y="226"/>
                  <a:pt x="0" y="217"/>
                </a:cubicBezTo>
                <a:cubicBezTo>
                  <a:pt x="1" y="210"/>
                  <a:pt x="1" y="202"/>
                  <a:pt x="1" y="195"/>
                </a:cubicBezTo>
                <a:cubicBezTo>
                  <a:pt x="23" y="194"/>
                  <a:pt x="38" y="181"/>
                  <a:pt x="48" y="162"/>
                </a:cubicBezTo>
                <a:cubicBezTo>
                  <a:pt x="54" y="152"/>
                  <a:pt x="49" y="141"/>
                  <a:pt x="37" y="137"/>
                </a:cubicBezTo>
                <a:cubicBezTo>
                  <a:pt x="29" y="134"/>
                  <a:pt x="21" y="128"/>
                  <a:pt x="21" y="120"/>
                </a:cubicBezTo>
                <a:cubicBezTo>
                  <a:pt x="22" y="109"/>
                  <a:pt x="17" y="100"/>
                  <a:pt x="15" y="90"/>
                </a:cubicBezTo>
                <a:cubicBezTo>
                  <a:pt x="10" y="60"/>
                  <a:pt x="24" y="39"/>
                  <a:pt x="44" y="20"/>
                </a:cubicBezTo>
                <a:cubicBezTo>
                  <a:pt x="53" y="11"/>
                  <a:pt x="66" y="7"/>
                  <a:pt x="76" y="0"/>
                </a:cubicBezTo>
                <a:cubicBezTo>
                  <a:pt x="89" y="0"/>
                  <a:pt x="102" y="0"/>
                  <a:pt x="116" y="0"/>
                </a:cubicBezTo>
                <a:cubicBezTo>
                  <a:pt x="123" y="4"/>
                  <a:pt x="128" y="11"/>
                  <a:pt x="133" y="17"/>
                </a:cubicBezTo>
                <a:cubicBezTo>
                  <a:pt x="139" y="25"/>
                  <a:pt x="149" y="30"/>
                  <a:pt x="150" y="41"/>
                </a:cubicBezTo>
                <a:cubicBezTo>
                  <a:pt x="151" y="52"/>
                  <a:pt x="154" y="62"/>
                  <a:pt x="157" y="72"/>
                </a:cubicBezTo>
                <a:cubicBezTo>
                  <a:pt x="162" y="89"/>
                  <a:pt x="156" y="119"/>
                  <a:pt x="143" y="129"/>
                </a:cubicBezTo>
                <a:cubicBezTo>
                  <a:pt x="137" y="134"/>
                  <a:pt x="132" y="137"/>
                  <a:pt x="130" y="145"/>
                </a:cubicBezTo>
                <a:cubicBezTo>
                  <a:pt x="129" y="151"/>
                  <a:pt x="120" y="157"/>
                  <a:pt x="122" y="162"/>
                </a:cubicBezTo>
                <a:cubicBezTo>
                  <a:pt x="124" y="169"/>
                  <a:pt x="132" y="173"/>
                  <a:pt x="138" y="178"/>
                </a:cubicBezTo>
                <a:cubicBezTo>
                  <a:pt x="150" y="187"/>
                  <a:pt x="161" y="198"/>
                  <a:pt x="177" y="199"/>
                </a:cubicBez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Line 46"/>
          <p:cNvSpPr>
            <a:spLocks noChangeShapeType="1"/>
          </p:cNvSpPr>
          <p:nvPr/>
        </p:nvSpPr>
        <p:spPr bwMode="auto">
          <a:xfrm>
            <a:off x="299244" y="2577304"/>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23414711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err="1">
                <a:solidFill>
                  <a:srgbClr val="666666"/>
                </a:solidFill>
                <a:latin typeface="BentonSans Light" panose="02000503000000020004" pitchFamily="2" charset="0"/>
                <a:ea typeface="Arial Unicode MS" pitchFamily="34" charset="-128"/>
                <a:cs typeface="Arial Unicode MS" pitchFamily="34" charset="-128"/>
              </a:rPr>
              <a:t>FeedListItem</a:t>
            </a:r>
            <a:endParaRPr lang="en-US" dirty="0">
              <a:solidFill>
                <a:srgbClr val="666666"/>
              </a:solidFill>
              <a:latin typeface="BentonSans Light" panose="02000503000000020004" pitchFamily="2" charset="0"/>
            </a:endParaRPr>
          </a:p>
        </p:txBody>
      </p:sp>
      <p:sp>
        <p:nvSpPr>
          <p:cNvPr id="23" name="Rectangle 8"/>
          <p:cNvSpPr>
            <a:spLocks noChangeArrowheads="1"/>
          </p:cNvSpPr>
          <p:nvPr/>
        </p:nvSpPr>
        <p:spPr bwMode="auto">
          <a:xfrm>
            <a:off x="629443" y="2922437"/>
            <a:ext cx="547986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lnSpc>
                <a:spcPct val="150000"/>
              </a:lnSpc>
              <a:spcBef>
                <a:spcPct val="0"/>
              </a:spcBef>
              <a:spcAft>
                <a:spcPct val="0"/>
              </a:spcAft>
            </a:pPr>
            <a:r>
              <a:rPr kumimoji="0" lang="en-US" sz="800" b="1" i="0" u="none" strike="noStrike" cap="none" normalizeH="0" baseline="0" dirty="0">
                <a:ln>
                  <a:noFill/>
                </a:ln>
                <a:solidFill>
                  <a:srgbClr val="666666"/>
                </a:solidFill>
                <a:effectLst/>
                <a:latin typeface="Open Sans Semibold" pitchFamily="34" charset="0"/>
                <a:cs typeface="Arial" pitchFamily="34" charset="0"/>
              </a:rPr>
              <a:t>Waiting for Approval and waiting and waiting and waiting and waiting and waiting and waiting and waiting and </a:t>
            </a:r>
            <a:r>
              <a:rPr lang="en-US" sz="800" b="1" dirty="0">
                <a:solidFill>
                  <a:srgbClr val="666666"/>
                </a:solidFill>
                <a:latin typeface="Open Sans Semibold" pitchFamily="34" charset="0"/>
                <a:cs typeface="Arial" pitchFamily="34" charset="0"/>
              </a:rPr>
              <a:t>waiting and waiting and waiting and waiting and waiting and waiting and waiting and waiting and waiting and waiting and waiting and waiting and waiting   ·  </a:t>
            </a:r>
            <a:r>
              <a:rPr lang="en-US" sz="800" dirty="0">
                <a:solidFill>
                  <a:srgbClr val="666666"/>
                </a:solidFill>
                <a:latin typeface="Open Sans" pitchFamily="34" charset="0"/>
                <a:cs typeface="Arial" pitchFamily="34" charset="0"/>
              </a:rPr>
              <a:t>Nov 23, 2012</a:t>
            </a:r>
            <a:endParaRPr lang="en-US" dirty="0">
              <a:solidFill>
                <a:srgbClr val="000000"/>
              </a:solidFill>
              <a:latin typeface="Arial" pitchFamily="34" charset="0"/>
              <a:cs typeface="Arial" pitchFamily="34" charset="0"/>
            </a:endParaRPr>
          </a:p>
        </p:txBody>
      </p:sp>
      <p:sp>
        <p:nvSpPr>
          <p:cNvPr id="44" name="Rectangle 31"/>
          <p:cNvSpPr>
            <a:spLocks noChangeArrowheads="1"/>
          </p:cNvSpPr>
          <p:nvPr/>
        </p:nvSpPr>
        <p:spPr bwMode="auto">
          <a:xfrm>
            <a:off x="629444" y="2675349"/>
            <a:ext cx="558641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000" b="1" dirty="0">
                <a:solidFill>
                  <a:srgbClr val="00679E"/>
                </a:solidFill>
                <a:latin typeface="Open Sans Semibold" pitchFamily="34" charset="0"/>
                <a:cs typeface="Arial" pitchFamily="34" charset="0"/>
              </a:rPr>
              <a:t>Firstname2 Lastname2:</a:t>
            </a:r>
            <a:r>
              <a:rPr lang="en-US" sz="1000" dirty="0">
                <a:solidFill>
                  <a:srgbClr val="000000"/>
                </a:solidFill>
                <a:latin typeface="Open Sans" pitchFamily="34" charset="0"/>
                <a:cs typeface="Arial" pitchFamily="34" charset="0"/>
              </a:rPr>
              <a:t> This FeedListItem comes without an image and has a very long info text</a:t>
            </a:r>
            <a:endParaRPr lang="en-US" dirty="0">
              <a:latin typeface="Arial" pitchFamily="34" charset="0"/>
              <a:cs typeface="Arial" pitchFamily="34" charset="0"/>
            </a:endParaRPr>
          </a:p>
        </p:txBody>
      </p:sp>
      <p:sp>
        <p:nvSpPr>
          <p:cNvPr id="49" name="Line 38"/>
          <p:cNvSpPr>
            <a:spLocks noChangeShapeType="1"/>
          </p:cNvSpPr>
          <p:nvPr/>
        </p:nvSpPr>
        <p:spPr bwMode="auto">
          <a:xfrm>
            <a:off x="299243" y="3570700"/>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 name="Rectangle 39"/>
          <p:cNvSpPr>
            <a:spLocks noChangeArrowheads="1"/>
          </p:cNvSpPr>
          <p:nvPr/>
        </p:nvSpPr>
        <p:spPr bwMode="auto">
          <a:xfrm>
            <a:off x="1299369" y="1675224"/>
            <a:ext cx="4916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000" b="1" dirty="0" err="1">
                <a:solidFill>
                  <a:srgbClr val="000000"/>
                </a:solidFill>
                <a:latin typeface="Open Sans Semibold" pitchFamily="34" charset="0"/>
                <a:cs typeface="Arial" pitchFamily="34" charset="0"/>
              </a:rPr>
              <a:t>Firstname</a:t>
            </a:r>
            <a:r>
              <a:rPr lang="en-US" sz="1000" b="1" dirty="0">
                <a:solidFill>
                  <a:srgbClr val="000000"/>
                </a:solidFill>
                <a:latin typeface="Open Sans Semibold" pitchFamily="34" charset="0"/>
                <a:cs typeface="Arial" pitchFamily="34" charset="0"/>
              </a:rPr>
              <a:t> </a:t>
            </a:r>
            <a:r>
              <a:rPr lang="en-US" sz="1000" b="1" dirty="0" err="1">
                <a:solidFill>
                  <a:srgbClr val="000000"/>
                </a:solidFill>
                <a:latin typeface="Open Sans Semibold" pitchFamily="34" charset="0"/>
                <a:cs typeface="Arial" pitchFamily="34" charset="0"/>
              </a:rPr>
              <a:t>Lastname</a:t>
            </a:r>
            <a:r>
              <a:rPr lang="en-US" sz="1000" b="1" dirty="0">
                <a:solidFill>
                  <a:srgbClr val="000000"/>
                </a:solidFill>
                <a:latin typeface="Open Sans Semibold" pitchFamily="34" charset="0"/>
                <a:cs typeface="Arial" pitchFamily="34" charset="0"/>
              </a:rPr>
              <a:t>:</a:t>
            </a:r>
            <a:r>
              <a:rPr lang="en-US" sz="1000" dirty="0">
                <a:solidFill>
                  <a:srgbClr val="000000"/>
                </a:solidFill>
                <a:latin typeface="Open Sans" pitchFamily="34" charset="0"/>
                <a:cs typeface="Arial" pitchFamily="34" charset="0"/>
              </a:rPr>
              <a:t> This FeedListItem comes with </a:t>
            </a:r>
            <a:r>
              <a:rPr lang="en-US" sz="1000" dirty="0" err="1">
                <a:solidFill>
                  <a:srgbClr val="000000"/>
                </a:solidFill>
                <a:latin typeface="Open Sans" pitchFamily="34" charset="0"/>
                <a:cs typeface="Arial" pitchFamily="34" charset="0"/>
              </a:rPr>
              <a:t>senderActive</a:t>
            </a:r>
            <a:r>
              <a:rPr lang="en-US" sz="1000" dirty="0">
                <a:solidFill>
                  <a:srgbClr val="000000"/>
                </a:solidFill>
                <a:latin typeface="Open Sans" pitchFamily="34" charset="0"/>
                <a:cs typeface="Arial" pitchFamily="34" charset="0"/>
              </a:rPr>
              <a:t>  =  false and </a:t>
            </a:r>
            <a:r>
              <a:rPr lang="en-US" sz="1000" dirty="0" err="1">
                <a:solidFill>
                  <a:srgbClr val="000000"/>
                </a:solidFill>
                <a:latin typeface="Open Sans" pitchFamily="34" charset="0"/>
                <a:cs typeface="Arial" pitchFamily="34" charset="0"/>
              </a:rPr>
              <a:t>iconActive</a:t>
            </a:r>
            <a:r>
              <a:rPr lang="en-US" sz="1000" dirty="0">
                <a:solidFill>
                  <a:srgbClr val="000000"/>
                </a:solidFill>
                <a:latin typeface="Open Sans" pitchFamily="34" charset="0"/>
                <a:cs typeface="Arial" pitchFamily="34" charset="0"/>
              </a:rPr>
              <a:t>  = This FeedListItem comes with </a:t>
            </a:r>
            <a:r>
              <a:rPr lang="en-US" sz="1000" dirty="0" err="1">
                <a:solidFill>
                  <a:srgbClr val="000000"/>
                </a:solidFill>
                <a:latin typeface="Open Sans" pitchFamily="34" charset="0"/>
                <a:cs typeface="Arial" pitchFamily="34" charset="0"/>
              </a:rPr>
              <a:t>senderActive</a:t>
            </a:r>
            <a:r>
              <a:rPr lang="en-US" sz="1000" dirty="0">
                <a:solidFill>
                  <a:srgbClr val="000000"/>
                </a:solidFill>
                <a:latin typeface="Open Sans" pitchFamily="34" charset="0"/>
                <a:cs typeface="Arial" pitchFamily="34" charset="0"/>
              </a:rPr>
              <a:t>  =  false and </a:t>
            </a:r>
            <a:r>
              <a:rPr lang="en-US" sz="1000" dirty="0" err="1">
                <a:solidFill>
                  <a:srgbClr val="000000"/>
                </a:solidFill>
                <a:latin typeface="Open Sans" pitchFamily="34" charset="0"/>
                <a:cs typeface="Arial" pitchFamily="34" charset="0"/>
              </a:rPr>
              <a:t>iconActive</a:t>
            </a:r>
            <a:r>
              <a:rPr lang="en-US" sz="1000" dirty="0">
                <a:solidFill>
                  <a:srgbClr val="000000"/>
                </a:solidFill>
                <a:latin typeface="Open Sans" pitchFamily="34" charset="0"/>
                <a:cs typeface="Arial" pitchFamily="34" charset="0"/>
              </a:rPr>
              <a:t>  = </a:t>
            </a:r>
            <a:r>
              <a:rPr lang="en-US" sz="1000" dirty="0" err="1">
                <a:solidFill>
                  <a:srgbClr val="000000"/>
                </a:solidFill>
                <a:latin typeface="Open Sans" pitchFamily="34" charset="0"/>
                <a:cs typeface="Arial" pitchFamily="34" charset="0"/>
              </a:rPr>
              <a:t>interdum</a:t>
            </a:r>
            <a:r>
              <a:rPr lang="en-US" sz="1000" dirty="0">
                <a:solidFill>
                  <a:srgbClr val="000000"/>
                </a:solidFill>
                <a:latin typeface="Open Sans" pitchFamily="34" charset="0"/>
                <a:cs typeface="Arial" pitchFamily="34" charset="0"/>
              </a:rPr>
              <a:t> eget </a:t>
            </a:r>
            <a:r>
              <a:rPr lang="en-US" sz="1000" dirty="0" err="1">
                <a:solidFill>
                  <a:srgbClr val="000000"/>
                </a:solidFill>
                <a:latin typeface="Open Sans" pitchFamily="34" charset="0"/>
                <a:cs typeface="Arial" pitchFamily="34" charset="0"/>
              </a:rPr>
              <a:t>sollicitudin</a:t>
            </a:r>
            <a:r>
              <a:rPr lang="en-US" sz="1000" dirty="0">
                <a:solidFill>
                  <a:srgbClr val="000000"/>
                </a:solidFill>
                <a:latin typeface="Open Sans" pitchFamily="34" charset="0"/>
                <a:cs typeface="Arial" pitchFamily="34" charset="0"/>
              </a:rPr>
              <a:t> </a:t>
            </a:r>
            <a:r>
              <a:rPr lang="en-US" sz="1000" dirty="0" err="1">
                <a:solidFill>
                  <a:srgbClr val="000000"/>
                </a:solidFill>
                <a:latin typeface="Open Sans" pitchFamily="34" charset="0"/>
                <a:cs typeface="Arial" pitchFamily="34" charset="0"/>
              </a:rPr>
              <a:t>acc</a:t>
            </a:r>
            <a:r>
              <a:rPr lang="en-US" sz="1000" dirty="0">
                <a:solidFill>
                  <a:srgbClr val="000000"/>
                </a:solidFill>
                <a:latin typeface="Open Sans" pitchFamily="34" charset="0"/>
                <a:cs typeface="Arial" pitchFamily="34" charset="0"/>
              </a:rPr>
              <a:t>, blandit a ante.</a:t>
            </a:r>
            <a:endParaRPr lang="en-US" dirty="0">
              <a:solidFill>
                <a:srgbClr val="000000"/>
              </a:solidFill>
              <a:latin typeface="Arial" pitchFamily="34" charset="0"/>
              <a:cs typeface="Arial" pitchFamily="34" charset="0"/>
            </a:endParaRPr>
          </a:p>
        </p:txBody>
      </p:sp>
      <p:sp>
        <p:nvSpPr>
          <p:cNvPr id="57" name="Rectangle 43"/>
          <p:cNvSpPr>
            <a:spLocks noChangeArrowheads="1"/>
          </p:cNvSpPr>
          <p:nvPr/>
        </p:nvSpPr>
        <p:spPr bwMode="auto">
          <a:xfrm>
            <a:off x="1299368" y="2226088"/>
            <a:ext cx="177773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en-US" sz="800" b="1">
                <a:solidFill>
                  <a:srgbClr val="666666"/>
                </a:solidFill>
                <a:latin typeface="Open Sans Semibold" pitchFamily="34" charset="0"/>
                <a:cs typeface="Arial" pitchFamily="34" charset="0"/>
              </a:rPr>
              <a:t>Waiting for Approval  ·  </a:t>
            </a:r>
            <a:r>
              <a:rPr lang="en-US" sz="800">
                <a:solidFill>
                  <a:srgbClr val="666666"/>
                </a:solidFill>
                <a:latin typeface="Open Sans" pitchFamily="34" charset="0"/>
                <a:cs typeface="Arial" pitchFamily="34" charset="0"/>
              </a:rPr>
              <a:t>Dec 02, 2012</a:t>
            </a:r>
            <a:endParaRPr lang="en-US" sz="1600">
              <a:solidFill>
                <a:srgbClr val="000000"/>
              </a:solidFill>
              <a:latin typeface="Arial" pitchFamily="34" charset="0"/>
              <a:cs typeface="Arial" pitchFamily="34" charset="0"/>
            </a:endParaRPr>
          </a:p>
        </p:txBody>
      </p:sp>
      <p:sp>
        <p:nvSpPr>
          <p:cNvPr id="58" name="Rectangle 44"/>
          <p:cNvSpPr>
            <a:spLocks noChangeArrowheads="1"/>
          </p:cNvSpPr>
          <p:nvPr/>
        </p:nvSpPr>
        <p:spPr bwMode="auto">
          <a:xfrm>
            <a:off x="629443" y="1749838"/>
            <a:ext cx="482600" cy="5080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9" name="Freeform 45"/>
          <p:cNvSpPr>
            <a:spLocks/>
          </p:cNvSpPr>
          <p:nvPr/>
        </p:nvSpPr>
        <p:spPr bwMode="auto">
          <a:xfrm>
            <a:off x="672306" y="1749838"/>
            <a:ext cx="396875" cy="508000"/>
          </a:xfrm>
          <a:custGeom>
            <a:avLst/>
            <a:gdLst>
              <a:gd name="T0" fmla="*/ 177 w 178"/>
              <a:gd name="T1" fmla="*/ 199 h 228"/>
              <a:gd name="T2" fmla="*/ 150 w 178"/>
              <a:gd name="T3" fmla="*/ 228 h 228"/>
              <a:gd name="T4" fmla="*/ 12 w 178"/>
              <a:gd name="T5" fmla="*/ 228 h 228"/>
              <a:gd name="T6" fmla="*/ 0 w 178"/>
              <a:gd name="T7" fmla="*/ 217 h 228"/>
              <a:gd name="T8" fmla="*/ 1 w 178"/>
              <a:gd name="T9" fmla="*/ 195 h 228"/>
              <a:gd name="T10" fmla="*/ 48 w 178"/>
              <a:gd name="T11" fmla="*/ 162 h 228"/>
              <a:gd name="T12" fmla="*/ 37 w 178"/>
              <a:gd name="T13" fmla="*/ 137 h 228"/>
              <a:gd name="T14" fmla="*/ 21 w 178"/>
              <a:gd name="T15" fmla="*/ 120 h 228"/>
              <a:gd name="T16" fmla="*/ 15 w 178"/>
              <a:gd name="T17" fmla="*/ 90 h 228"/>
              <a:gd name="T18" fmla="*/ 44 w 178"/>
              <a:gd name="T19" fmla="*/ 20 h 228"/>
              <a:gd name="T20" fmla="*/ 76 w 178"/>
              <a:gd name="T21" fmla="*/ 0 h 228"/>
              <a:gd name="T22" fmla="*/ 116 w 178"/>
              <a:gd name="T23" fmla="*/ 0 h 228"/>
              <a:gd name="T24" fmla="*/ 133 w 178"/>
              <a:gd name="T25" fmla="*/ 17 h 228"/>
              <a:gd name="T26" fmla="*/ 150 w 178"/>
              <a:gd name="T27" fmla="*/ 41 h 228"/>
              <a:gd name="T28" fmla="*/ 157 w 178"/>
              <a:gd name="T29" fmla="*/ 72 h 228"/>
              <a:gd name="T30" fmla="*/ 143 w 178"/>
              <a:gd name="T31" fmla="*/ 129 h 228"/>
              <a:gd name="T32" fmla="*/ 130 w 178"/>
              <a:gd name="T33" fmla="*/ 145 h 228"/>
              <a:gd name="T34" fmla="*/ 122 w 178"/>
              <a:gd name="T35" fmla="*/ 162 h 228"/>
              <a:gd name="T36" fmla="*/ 138 w 178"/>
              <a:gd name="T37" fmla="*/ 178 h 228"/>
              <a:gd name="T38" fmla="*/ 177 w 178"/>
              <a:gd name="T39" fmla="*/ 19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 h="228">
                <a:moveTo>
                  <a:pt x="177" y="199"/>
                </a:moveTo>
                <a:cubicBezTo>
                  <a:pt x="178" y="228"/>
                  <a:pt x="178" y="228"/>
                  <a:pt x="150" y="228"/>
                </a:cubicBezTo>
                <a:cubicBezTo>
                  <a:pt x="104" y="228"/>
                  <a:pt x="58" y="228"/>
                  <a:pt x="12" y="228"/>
                </a:cubicBezTo>
                <a:cubicBezTo>
                  <a:pt x="3" y="228"/>
                  <a:pt x="0" y="226"/>
                  <a:pt x="0" y="217"/>
                </a:cubicBezTo>
                <a:cubicBezTo>
                  <a:pt x="1" y="210"/>
                  <a:pt x="1" y="202"/>
                  <a:pt x="1" y="195"/>
                </a:cubicBezTo>
                <a:cubicBezTo>
                  <a:pt x="23" y="194"/>
                  <a:pt x="38" y="181"/>
                  <a:pt x="48" y="162"/>
                </a:cubicBezTo>
                <a:cubicBezTo>
                  <a:pt x="54" y="152"/>
                  <a:pt x="49" y="141"/>
                  <a:pt x="37" y="137"/>
                </a:cubicBezTo>
                <a:cubicBezTo>
                  <a:pt x="29" y="134"/>
                  <a:pt x="21" y="128"/>
                  <a:pt x="21" y="120"/>
                </a:cubicBezTo>
                <a:cubicBezTo>
                  <a:pt x="22" y="109"/>
                  <a:pt x="17" y="100"/>
                  <a:pt x="15" y="90"/>
                </a:cubicBezTo>
                <a:cubicBezTo>
                  <a:pt x="10" y="60"/>
                  <a:pt x="24" y="39"/>
                  <a:pt x="44" y="20"/>
                </a:cubicBezTo>
                <a:cubicBezTo>
                  <a:pt x="53" y="11"/>
                  <a:pt x="66" y="7"/>
                  <a:pt x="76" y="0"/>
                </a:cubicBezTo>
                <a:cubicBezTo>
                  <a:pt x="89" y="0"/>
                  <a:pt x="102" y="0"/>
                  <a:pt x="116" y="0"/>
                </a:cubicBezTo>
                <a:cubicBezTo>
                  <a:pt x="123" y="4"/>
                  <a:pt x="128" y="11"/>
                  <a:pt x="133" y="17"/>
                </a:cubicBezTo>
                <a:cubicBezTo>
                  <a:pt x="139" y="25"/>
                  <a:pt x="149" y="30"/>
                  <a:pt x="150" y="41"/>
                </a:cubicBezTo>
                <a:cubicBezTo>
                  <a:pt x="151" y="52"/>
                  <a:pt x="154" y="62"/>
                  <a:pt x="157" y="72"/>
                </a:cubicBezTo>
                <a:cubicBezTo>
                  <a:pt x="162" y="89"/>
                  <a:pt x="156" y="119"/>
                  <a:pt x="143" y="129"/>
                </a:cubicBezTo>
                <a:cubicBezTo>
                  <a:pt x="137" y="134"/>
                  <a:pt x="132" y="137"/>
                  <a:pt x="130" y="145"/>
                </a:cubicBezTo>
                <a:cubicBezTo>
                  <a:pt x="129" y="151"/>
                  <a:pt x="120" y="157"/>
                  <a:pt x="122" y="162"/>
                </a:cubicBezTo>
                <a:cubicBezTo>
                  <a:pt x="124" y="169"/>
                  <a:pt x="132" y="173"/>
                  <a:pt x="138" y="178"/>
                </a:cubicBezTo>
                <a:cubicBezTo>
                  <a:pt x="150" y="187"/>
                  <a:pt x="161" y="198"/>
                  <a:pt x="177" y="199"/>
                </a:cubicBez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 name="Line 46"/>
          <p:cNvSpPr>
            <a:spLocks noChangeShapeType="1"/>
          </p:cNvSpPr>
          <p:nvPr/>
        </p:nvSpPr>
        <p:spPr bwMode="auto">
          <a:xfrm>
            <a:off x="299243" y="2570575"/>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20439672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err="1">
                <a:solidFill>
                  <a:srgbClr val="666666"/>
                </a:solidFill>
                <a:latin typeface="BentonSans Light" panose="02000503000000020004" pitchFamily="2" charset="0"/>
                <a:ea typeface="Arial Unicode MS" pitchFamily="34" charset="-128"/>
                <a:cs typeface="Arial Unicode MS" pitchFamily="34" charset="-128"/>
              </a:rPr>
              <a:t>FeedListItem</a:t>
            </a:r>
            <a:endParaRPr lang="en-US" dirty="0"/>
          </a:p>
        </p:txBody>
      </p:sp>
      <p:sp>
        <p:nvSpPr>
          <p:cNvPr id="29" name="Rectangle 7"/>
          <p:cNvSpPr>
            <a:spLocks noChangeArrowheads="1"/>
          </p:cNvSpPr>
          <p:nvPr/>
        </p:nvSpPr>
        <p:spPr bwMode="auto">
          <a:xfrm>
            <a:off x="604044" y="1662525"/>
            <a:ext cx="14325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000" b="1" i="0" u="none" strike="noStrike" cap="none" normalizeH="0" baseline="0" dirty="0">
                <a:ln>
                  <a:noFill/>
                </a:ln>
                <a:solidFill>
                  <a:srgbClr val="00679E"/>
                </a:solidFill>
                <a:effectLst/>
                <a:latin typeface="Open Sans Semibold" pitchFamily="34" charset="0"/>
                <a:cs typeface="Arial" pitchFamily="34" charset="0"/>
              </a:rPr>
              <a:t>Firstname1 Lastname1:</a:t>
            </a:r>
            <a:endParaRPr kumimoji="0" lang="de-DE" sz="1800" b="0" i="0" u="none" strike="noStrike" cap="none" normalizeH="0" baseline="0" dirty="0">
              <a:ln>
                <a:noFill/>
              </a:ln>
              <a:solidFill>
                <a:schemeClr val="tx1"/>
              </a:solidFill>
              <a:effectLst/>
              <a:latin typeface="Arial" pitchFamily="34" charset="0"/>
              <a:cs typeface="Arial" pitchFamily="34" charset="0"/>
            </a:endParaRPr>
          </a:p>
        </p:txBody>
      </p:sp>
      <p:sp>
        <p:nvSpPr>
          <p:cNvPr id="30" name="Rectangle 8"/>
          <p:cNvSpPr>
            <a:spLocks noChangeArrowheads="1"/>
          </p:cNvSpPr>
          <p:nvPr/>
        </p:nvSpPr>
        <p:spPr bwMode="auto">
          <a:xfrm>
            <a:off x="2039642" y="1662525"/>
            <a:ext cx="123591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00000"/>
                </a:solidFill>
                <a:effectLst/>
                <a:latin typeface="Open Sans" pitchFamily="34" charset="0"/>
                <a:cs typeface="Arial" pitchFamily="34" charset="0"/>
              </a:rPr>
              <a:t>This one has no date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1" name="Rectangle 9"/>
          <p:cNvSpPr>
            <a:spLocks noChangeArrowheads="1"/>
          </p:cNvSpPr>
          <p:nvPr/>
        </p:nvSpPr>
        <p:spPr bwMode="auto">
          <a:xfrm>
            <a:off x="604044" y="1913350"/>
            <a:ext cx="315913"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800" b="1" i="0" u="none" strike="noStrike" cap="none" normalizeH="0" baseline="0">
                <a:ln>
                  <a:noFill/>
                </a:ln>
                <a:solidFill>
                  <a:srgbClr val="666666"/>
                </a:solidFill>
                <a:effectLst/>
                <a:latin typeface="Open Sans Semibold" pitchFamily="34" charset="0"/>
                <a:cs typeface="Arial" pitchFamily="34" charset="0"/>
              </a:rPr>
              <a:t>New</a:t>
            </a:r>
            <a:endParaRPr kumimoji="0" lang="de-DE" sz="1800" b="0" i="0" u="none" strike="noStrike" cap="none" normalizeH="0" baseline="0">
              <a:ln>
                <a:noFill/>
              </a:ln>
              <a:solidFill>
                <a:schemeClr val="tx1"/>
              </a:solidFill>
              <a:effectLst/>
              <a:latin typeface="Arial" pitchFamily="34" charset="0"/>
              <a:cs typeface="Arial" pitchFamily="34" charset="0"/>
            </a:endParaRPr>
          </a:p>
        </p:txBody>
      </p:sp>
      <p:sp>
        <p:nvSpPr>
          <p:cNvPr id="32" name="Line 10"/>
          <p:cNvSpPr>
            <a:spLocks noChangeShapeType="1"/>
          </p:cNvSpPr>
          <p:nvPr/>
        </p:nvSpPr>
        <p:spPr bwMode="auto">
          <a:xfrm>
            <a:off x="318294" y="2229262"/>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 name="Rectangle 11"/>
          <p:cNvSpPr>
            <a:spLocks noChangeArrowheads="1"/>
          </p:cNvSpPr>
          <p:nvPr/>
        </p:nvSpPr>
        <p:spPr bwMode="auto">
          <a:xfrm>
            <a:off x="604044" y="2361025"/>
            <a:ext cx="14325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000" b="1" i="0" u="none" strike="noStrike" cap="none" normalizeH="0" baseline="0" dirty="0">
                <a:ln>
                  <a:noFill/>
                </a:ln>
                <a:solidFill>
                  <a:srgbClr val="00679E"/>
                </a:solidFill>
                <a:effectLst/>
                <a:latin typeface="Open Sans Semibold" pitchFamily="34" charset="0"/>
                <a:cs typeface="Arial" pitchFamily="34" charset="0"/>
              </a:rPr>
              <a:t>Firstname2 Lastname2:</a:t>
            </a:r>
            <a:endParaRPr kumimoji="0" lang="de-DE" sz="1800" b="0" i="0" u="none" strike="noStrike" cap="none" normalizeH="0" baseline="0" dirty="0">
              <a:ln>
                <a:noFill/>
              </a:ln>
              <a:solidFill>
                <a:schemeClr val="tx1"/>
              </a:solidFill>
              <a:effectLst/>
              <a:latin typeface="Arial" pitchFamily="34" charset="0"/>
              <a:cs typeface="Arial" pitchFamily="34" charset="0"/>
            </a:endParaRPr>
          </a:p>
        </p:txBody>
      </p:sp>
      <p:sp>
        <p:nvSpPr>
          <p:cNvPr id="34" name="Rectangle 12"/>
          <p:cNvSpPr>
            <a:spLocks noChangeArrowheads="1"/>
          </p:cNvSpPr>
          <p:nvPr/>
        </p:nvSpPr>
        <p:spPr bwMode="auto">
          <a:xfrm>
            <a:off x="2052022" y="2361025"/>
            <a:ext cx="188436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000" b="0" i="0" u="none" strike="noStrike" cap="none" normalizeH="0" baseline="0" dirty="0" err="1">
                <a:ln>
                  <a:noFill/>
                </a:ln>
                <a:solidFill>
                  <a:srgbClr val="000000"/>
                </a:solidFill>
                <a:effectLst/>
                <a:latin typeface="Open Sans" pitchFamily="34" charset="0"/>
                <a:cs typeface="Arial" pitchFamily="34" charset="0"/>
              </a:rPr>
              <a:t>And</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this</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one</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does</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without</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info</a:t>
            </a:r>
            <a:endParaRPr kumimoji="0" lang="de-DE" sz="1800" b="0" i="0" u="none" strike="noStrike" cap="none" normalizeH="0" baseline="0" dirty="0">
              <a:ln>
                <a:noFill/>
              </a:ln>
              <a:solidFill>
                <a:schemeClr val="tx1"/>
              </a:solidFill>
              <a:effectLst/>
              <a:latin typeface="Arial" pitchFamily="34" charset="0"/>
              <a:cs typeface="Arial" pitchFamily="34" charset="0"/>
            </a:endParaRPr>
          </a:p>
        </p:txBody>
      </p:sp>
      <p:sp>
        <p:nvSpPr>
          <p:cNvPr id="35" name="Rectangle 13"/>
          <p:cNvSpPr>
            <a:spLocks noChangeArrowheads="1"/>
          </p:cNvSpPr>
          <p:nvPr/>
        </p:nvSpPr>
        <p:spPr bwMode="auto">
          <a:xfrm>
            <a:off x="604044" y="2607087"/>
            <a:ext cx="7556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900" b="0" i="0" u="none" strike="noStrike" cap="none" normalizeH="0" baseline="0">
                <a:ln>
                  <a:noFill/>
                </a:ln>
                <a:solidFill>
                  <a:srgbClr val="666666"/>
                </a:solidFill>
                <a:effectLst/>
                <a:latin typeface="Open Sans" pitchFamily="34" charset="0"/>
                <a:cs typeface="Arial" pitchFamily="34" charset="0"/>
              </a:rPr>
              <a:t>Nov 01, 2012</a:t>
            </a:r>
            <a:endParaRPr kumimoji="0" lang="de-DE" sz="1800" b="0" i="0" u="none" strike="noStrike" cap="none" normalizeH="0" baseline="0">
              <a:ln>
                <a:noFill/>
              </a:ln>
              <a:solidFill>
                <a:schemeClr val="tx1"/>
              </a:solidFill>
              <a:effectLst/>
              <a:latin typeface="Arial" pitchFamily="34" charset="0"/>
              <a:cs typeface="Arial" pitchFamily="34" charset="0"/>
            </a:endParaRPr>
          </a:p>
        </p:txBody>
      </p:sp>
      <p:sp>
        <p:nvSpPr>
          <p:cNvPr id="36" name="Line 14"/>
          <p:cNvSpPr>
            <a:spLocks noChangeShapeType="1"/>
          </p:cNvSpPr>
          <p:nvPr/>
        </p:nvSpPr>
        <p:spPr bwMode="auto">
          <a:xfrm>
            <a:off x="318294" y="2908712"/>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 name="Rectangle 15"/>
          <p:cNvSpPr>
            <a:spLocks noChangeArrowheads="1"/>
          </p:cNvSpPr>
          <p:nvPr/>
        </p:nvSpPr>
        <p:spPr bwMode="auto">
          <a:xfrm>
            <a:off x="604044" y="3057937"/>
            <a:ext cx="146818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de-DE" sz="1000" b="1" dirty="0">
                <a:solidFill>
                  <a:srgbClr val="00679E"/>
                </a:solidFill>
                <a:latin typeface="Open Sans Semibold" pitchFamily="34" charset="0"/>
                <a:cs typeface="Arial" pitchFamily="34" charset="0"/>
              </a:rPr>
              <a:t>Firstname3 </a:t>
            </a:r>
            <a:r>
              <a:rPr kumimoji="0" lang="de-DE" sz="1000" b="1" i="0" u="none" strike="noStrike" cap="none" normalizeH="0" baseline="0" dirty="0">
                <a:ln>
                  <a:noFill/>
                </a:ln>
                <a:solidFill>
                  <a:srgbClr val="00679E"/>
                </a:solidFill>
                <a:effectLst/>
                <a:latin typeface="Open Sans Semibold" pitchFamily="34" charset="0"/>
                <a:cs typeface="Arial" pitchFamily="34" charset="0"/>
              </a:rPr>
              <a:t> Lastname3:</a:t>
            </a:r>
            <a:endParaRPr kumimoji="0" lang="de-DE" sz="1800" b="0" i="0" u="none" strike="noStrike" cap="none" normalizeH="0" baseline="0" dirty="0">
              <a:ln>
                <a:noFill/>
              </a:ln>
              <a:solidFill>
                <a:schemeClr val="tx1"/>
              </a:solidFill>
              <a:effectLst/>
              <a:latin typeface="Arial" pitchFamily="34" charset="0"/>
              <a:cs typeface="Arial" pitchFamily="34" charset="0"/>
            </a:endParaRPr>
          </a:p>
        </p:txBody>
      </p:sp>
      <p:sp>
        <p:nvSpPr>
          <p:cNvPr id="38" name="Rectangle 16"/>
          <p:cNvSpPr>
            <a:spLocks noChangeArrowheads="1"/>
          </p:cNvSpPr>
          <p:nvPr/>
        </p:nvSpPr>
        <p:spPr bwMode="auto">
          <a:xfrm>
            <a:off x="2067052" y="3057937"/>
            <a:ext cx="1430338"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000" b="0" i="0" u="none" strike="noStrike" cap="none" normalizeH="0" baseline="0" dirty="0">
                <a:ln>
                  <a:noFill/>
                </a:ln>
                <a:solidFill>
                  <a:srgbClr val="000000"/>
                </a:solidFill>
                <a:effectLst/>
                <a:latin typeface="Open Sans" pitchFamily="34" charset="0"/>
                <a:cs typeface="Arial" pitchFamily="34" charset="0"/>
              </a:rPr>
              <a:t>OPEN (</a:t>
            </a:r>
            <a:r>
              <a:rPr kumimoji="0" lang="de-DE" sz="1000" b="0" i="0" u="none" strike="noStrike" cap="none" normalizeH="0" baseline="0" dirty="0" err="1">
                <a:ln>
                  <a:noFill/>
                </a:ln>
                <a:solidFill>
                  <a:srgbClr val="000000"/>
                </a:solidFill>
                <a:effectLst/>
                <a:latin typeface="Open Sans" pitchFamily="34" charset="0"/>
                <a:cs typeface="Arial" pitchFamily="34" charset="0"/>
              </a:rPr>
              <a:t>No</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decision</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yet</a:t>
            </a:r>
            <a:r>
              <a:rPr kumimoji="0" lang="de-DE" sz="1000" b="0" i="0" u="none" strike="noStrike" cap="none" normalizeH="0" baseline="0" dirty="0">
                <a:ln>
                  <a:noFill/>
                </a:ln>
                <a:solidFill>
                  <a:srgbClr val="000000"/>
                </a:solidFill>
                <a:effectLst/>
                <a:latin typeface="Open Sans" pitchFamily="34" charset="0"/>
                <a:cs typeface="Arial" pitchFamily="34" charset="0"/>
              </a:rPr>
              <a:t>)</a:t>
            </a:r>
            <a:endParaRPr kumimoji="0" lang="de-DE" sz="1800" b="0" i="0" u="none" strike="noStrike" cap="none" normalizeH="0" baseline="0" dirty="0">
              <a:ln>
                <a:noFill/>
              </a:ln>
              <a:solidFill>
                <a:schemeClr val="tx1"/>
              </a:solidFill>
              <a:effectLst/>
              <a:latin typeface="Arial" pitchFamily="34" charset="0"/>
              <a:cs typeface="Arial" pitchFamily="34" charset="0"/>
            </a:endParaRPr>
          </a:p>
        </p:txBody>
      </p:sp>
      <p:sp>
        <p:nvSpPr>
          <p:cNvPr id="39" name="Line 17"/>
          <p:cNvSpPr>
            <a:spLocks noChangeShapeType="1"/>
          </p:cNvSpPr>
          <p:nvPr/>
        </p:nvSpPr>
        <p:spPr bwMode="auto">
          <a:xfrm>
            <a:off x="318294" y="3408775"/>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 name="Rectangle 18"/>
          <p:cNvSpPr>
            <a:spLocks noChangeArrowheads="1"/>
          </p:cNvSpPr>
          <p:nvPr/>
        </p:nvSpPr>
        <p:spPr bwMode="auto">
          <a:xfrm>
            <a:off x="1318419" y="3558000"/>
            <a:ext cx="5070475"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000" b="0" i="0" u="none" strike="noStrike" cap="none" normalizeH="0" baseline="0" dirty="0">
                <a:ln>
                  <a:noFill/>
                </a:ln>
                <a:solidFill>
                  <a:srgbClr val="000000"/>
                </a:solidFill>
                <a:effectLst/>
                <a:latin typeface="Open Sans" pitchFamily="34" charset="0"/>
                <a:cs typeface="Arial" pitchFamily="34" charset="0"/>
              </a:rPr>
              <a:t>This </a:t>
            </a:r>
            <a:r>
              <a:rPr kumimoji="0" lang="de-DE" sz="1000" b="0" i="0" u="none" strike="noStrike" cap="none" normalizeH="0" baseline="0" dirty="0" err="1">
                <a:ln>
                  <a:noFill/>
                </a:ln>
                <a:solidFill>
                  <a:srgbClr val="000000"/>
                </a:solidFill>
                <a:effectLst/>
                <a:latin typeface="Open Sans" pitchFamily="34" charset="0"/>
                <a:cs typeface="Arial" pitchFamily="34" charset="0"/>
              </a:rPr>
              <a:t>one</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has</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no</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sender</a:t>
            </a:r>
            <a:r>
              <a:rPr kumimoji="0" lang="de-DE" sz="1000" b="0" i="0" u="none" strike="noStrike" cap="none" normalizeH="0" baseline="0" dirty="0">
                <a:ln>
                  <a:noFill/>
                </a:ln>
                <a:solidFill>
                  <a:srgbClr val="000000"/>
                </a:solidFill>
                <a:effectLst/>
                <a:latin typeface="Open Sans" pitchFamily="34" charset="0"/>
                <a:cs typeface="Arial" pitchFamily="34" charset="0"/>
              </a:rPr>
              <a:t> but </a:t>
            </a:r>
            <a:r>
              <a:rPr kumimoji="0" lang="de-DE" sz="1000" b="0" i="0" u="none" strike="noStrike" cap="none" normalizeH="0" baseline="0" dirty="0" err="1">
                <a:ln>
                  <a:noFill/>
                </a:ln>
                <a:solidFill>
                  <a:srgbClr val="000000"/>
                </a:solidFill>
                <a:effectLst/>
                <a:latin typeface="Open Sans" pitchFamily="34" charset="0"/>
                <a:cs typeface="Arial" pitchFamily="34" charset="0"/>
              </a:rPr>
              <a:t>active</a:t>
            </a:r>
            <a:r>
              <a:rPr kumimoji="0" lang="de-DE" sz="1000" b="0" i="0" u="none" strike="noStrike" cap="none" normalizeH="0" baseline="0" dirty="0">
                <a:ln>
                  <a:noFill/>
                </a:ln>
                <a:solidFill>
                  <a:srgbClr val="000000"/>
                </a:solidFill>
                <a:effectLst/>
                <a:latin typeface="Open Sans" pitchFamily="34" charset="0"/>
                <a:cs typeface="Arial" pitchFamily="34" charset="0"/>
              </a:rPr>
              <a:t>/</a:t>
            </a:r>
            <a:r>
              <a:rPr kumimoji="0" lang="de-DE" sz="1000" b="0" i="0" u="none" strike="noStrike" cap="none" normalizeH="0" baseline="0" dirty="0" err="1">
                <a:ln>
                  <a:noFill/>
                </a:ln>
                <a:solidFill>
                  <a:srgbClr val="000000"/>
                </a:solidFill>
                <a:effectLst/>
                <a:latin typeface="Open Sans" pitchFamily="34" charset="0"/>
                <a:cs typeface="Arial" pitchFamily="34" charset="0"/>
              </a:rPr>
              <a:t>inactve</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icons</a:t>
            </a:r>
            <a:r>
              <a:rPr kumimoji="0" lang="de-DE" sz="1000" b="0" i="0" u="none" strike="noStrike" cap="none" normalizeH="0" baseline="0" dirty="0">
                <a:ln>
                  <a:noFill/>
                </a:ln>
                <a:solidFill>
                  <a:srgbClr val="000000"/>
                </a:solidFill>
                <a:effectLst/>
                <a:latin typeface="Open Sans" pitchFamily="34" charset="0"/>
                <a:cs typeface="Arial" pitchFamily="34" charset="0"/>
              </a:rPr>
              <a:t> (check out </a:t>
            </a:r>
            <a:r>
              <a:rPr kumimoji="0" lang="de-DE" sz="1000" b="0" i="0" u="none" strike="noStrike" cap="none" normalizeH="0" baseline="0" dirty="0" err="1">
                <a:ln>
                  <a:noFill/>
                </a:ln>
                <a:solidFill>
                  <a:srgbClr val="000000"/>
                </a:solidFill>
                <a:effectLst/>
                <a:latin typeface="Open Sans" pitchFamily="34" charset="0"/>
                <a:cs typeface="Arial" pitchFamily="34" charset="0"/>
              </a:rPr>
              <a:t>the</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icon's</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color</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when</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you</a:t>
            </a:r>
            <a:endParaRPr kumimoji="0" lang="de-DE" sz="1800" b="0" i="0" u="none" strike="noStrike" cap="none" normalizeH="0" baseline="0" dirty="0">
              <a:ln>
                <a:noFill/>
              </a:ln>
              <a:solidFill>
                <a:schemeClr val="tx1"/>
              </a:solidFill>
              <a:effectLst/>
              <a:latin typeface="Arial" pitchFamily="34" charset="0"/>
              <a:cs typeface="Arial" pitchFamily="34" charset="0"/>
            </a:endParaRPr>
          </a:p>
        </p:txBody>
      </p:sp>
      <p:sp>
        <p:nvSpPr>
          <p:cNvPr id="41" name="Rectangle 19"/>
          <p:cNvSpPr>
            <a:spLocks noChangeArrowheads="1"/>
          </p:cNvSpPr>
          <p:nvPr/>
        </p:nvSpPr>
        <p:spPr bwMode="auto">
          <a:xfrm>
            <a:off x="1318419" y="3727862"/>
            <a:ext cx="984250"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000" b="0" i="0" u="none" strike="noStrike" cap="none" normalizeH="0" baseline="0">
                <a:ln>
                  <a:noFill/>
                </a:ln>
                <a:solidFill>
                  <a:srgbClr val="000000"/>
                </a:solidFill>
                <a:effectLst/>
                <a:latin typeface="Open Sans" pitchFamily="34" charset="0"/>
                <a:cs typeface="Arial" pitchFamily="34" charset="0"/>
              </a:rPr>
              <a:t>press this item)</a:t>
            </a:r>
            <a:endParaRPr kumimoji="0" lang="de-DE" sz="1800" b="0" i="0" u="none" strike="noStrike" cap="none" normalizeH="0" baseline="0">
              <a:ln>
                <a:noFill/>
              </a:ln>
              <a:solidFill>
                <a:schemeClr val="tx1"/>
              </a:solidFill>
              <a:effectLst/>
              <a:latin typeface="Arial" pitchFamily="34" charset="0"/>
              <a:cs typeface="Arial" pitchFamily="34" charset="0"/>
            </a:endParaRPr>
          </a:p>
        </p:txBody>
      </p:sp>
      <p:sp>
        <p:nvSpPr>
          <p:cNvPr id="42" name="Rectangle 20"/>
          <p:cNvSpPr>
            <a:spLocks noChangeArrowheads="1"/>
          </p:cNvSpPr>
          <p:nvPr/>
        </p:nvSpPr>
        <p:spPr bwMode="auto">
          <a:xfrm>
            <a:off x="1318419" y="3973925"/>
            <a:ext cx="755650"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800" b="0" i="0" u="none" strike="noStrike" cap="none" normalizeH="0" baseline="0">
                <a:ln>
                  <a:noFill/>
                </a:ln>
                <a:solidFill>
                  <a:srgbClr val="666666"/>
                </a:solidFill>
                <a:effectLst/>
                <a:latin typeface="Open Sans" pitchFamily="34" charset="0"/>
                <a:cs typeface="Arial" pitchFamily="34" charset="0"/>
              </a:rPr>
              <a:t>Nov 01, 2012</a:t>
            </a:r>
            <a:endParaRPr kumimoji="0" lang="de-DE" sz="1800" b="0" i="0" u="none" strike="noStrike" cap="none" normalizeH="0" baseline="0">
              <a:ln>
                <a:noFill/>
              </a:ln>
              <a:solidFill>
                <a:schemeClr val="tx1"/>
              </a:solidFill>
              <a:effectLst/>
              <a:latin typeface="Arial" pitchFamily="34" charset="0"/>
              <a:cs typeface="Arial" pitchFamily="34" charset="0"/>
            </a:endParaRPr>
          </a:p>
        </p:txBody>
      </p:sp>
      <p:sp>
        <p:nvSpPr>
          <p:cNvPr id="43" name="Line 21"/>
          <p:cNvSpPr>
            <a:spLocks noChangeShapeType="1"/>
          </p:cNvSpPr>
          <p:nvPr/>
        </p:nvSpPr>
        <p:spPr bwMode="auto">
          <a:xfrm>
            <a:off x="318294" y="4283487"/>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5" name="Rectangle 22"/>
          <p:cNvSpPr>
            <a:spLocks noChangeArrowheads="1"/>
          </p:cNvSpPr>
          <p:nvPr/>
        </p:nvSpPr>
        <p:spPr bwMode="auto">
          <a:xfrm>
            <a:off x="683419" y="3559587"/>
            <a:ext cx="46166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3600" dirty="0">
                <a:solidFill>
                  <a:srgbClr val="444444"/>
                </a:solidFill>
                <a:latin typeface="SAP-icons" pitchFamily="2" charset="0"/>
              </a:rPr>
              <a:t></a:t>
            </a:r>
            <a:endParaRPr lang="en-US" sz="800" dirty="0">
              <a:solidFill>
                <a:srgbClr val="444444"/>
              </a:solidFill>
              <a:latin typeface="Open Sans" pitchFamily="34" charset="0"/>
              <a:ea typeface="Open Sans" pitchFamily="34" charset="0"/>
              <a:cs typeface="Open Sans" pitchFamily="34" charset="0"/>
            </a:endParaRPr>
          </a:p>
        </p:txBody>
      </p:sp>
    </p:spTree>
    <p:extLst>
      <p:ext uri="{BB962C8B-B14F-4D97-AF65-F5344CB8AC3E}">
        <p14:creationId xmlns:p14="http://schemas.microsoft.com/office/powerpoint/2010/main" val="22828470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a:solidFill>
                  <a:srgbClr val="666666"/>
                </a:solidFill>
                <a:latin typeface="BentonSans Light" panose="02000503000000020004" pitchFamily="2" charset="0"/>
                <a:ea typeface="Arial Unicode MS" pitchFamily="34" charset="-128"/>
                <a:cs typeface="Arial Unicode MS" pitchFamily="34" charset="-128"/>
              </a:rPr>
              <a:t>Login</a:t>
            </a:r>
            <a:endParaRPr lang="en-US" dirty="0">
              <a:solidFill>
                <a:srgbClr val="666666"/>
              </a:solidFill>
              <a:latin typeface="BentonSans Light" panose="02000503000000020004" pitchFamily="2" charset="0"/>
            </a:endParaRPr>
          </a:p>
        </p:txBody>
      </p:sp>
      <p:pic>
        <p:nvPicPr>
          <p:cNvPr id="3" name="Picture 2"/>
          <p:cNvPicPr>
            <a:picLocks noChangeAspect="1"/>
          </p:cNvPicPr>
          <p:nvPr/>
        </p:nvPicPr>
        <p:blipFill>
          <a:blip r:embed="rId2"/>
          <a:stretch>
            <a:fillRect/>
          </a:stretch>
        </p:blipFill>
        <p:spPr>
          <a:xfrm>
            <a:off x="815214" y="1417638"/>
            <a:ext cx="7513571" cy="5085443"/>
          </a:xfrm>
          <a:prstGeom prst="rect">
            <a:avLst/>
          </a:prstGeom>
        </p:spPr>
      </p:pic>
    </p:spTree>
    <p:extLst>
      <p:ext uri="{BB962C8B-B14F-4D97-AF65-F5344CB8AC3E}">
        <p14:creationId xmlns:p14="http://schemas.microsoft.com/office/powerpoint/2010/main" val="19209661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err="1">
                <a:solidFill>
                  <a:srgbClr val="666666"/>
                </a:solidFill>
                <a:latin typeface="BentonSans Light" panose="02000503000000020004" pitchFamily="2" charset="0"/>
                <a:ea typeface="Arial Unicode MS" pitchFamily="34" charset="-128"/>
                <a:cs typeface="Arial Unicode MS" pitchFamily="34" charset="-128"/>
              </a:rPr>
              <a:t>MessageToast</a:t>
            </a:r>
            <a:r>
              <a:rPr lang="en-US" kern="0" dirty="0">
                <a:solidFill>
                  <a:srgbClr val="666666"/>
                </a:solidFill>
                <a:latin typeface="BentonSans Light" panose="02000503000000020004" pitchFamily="2" charset="0"/>
                <a:ea typeface="Arial Unicode MS" pitchFamily="34" charset="-128"/>
                <a:cs typeface="Arial Unicode MS" pitchFamily="34" charset="-128"/>
              </a:rPr>
              <a:t>	</a:t>
            </a:r>
            <a:endParaRPr lang="en-US" dirty="0">
              <a:latin typeface="BentonSans Light" panose="02000503000000020004" pitchFamily="2" charset="0"/>
            </a:endParaRPr>
          </a:p>
        </p:txBody>
      </p:sp>
      <p:sp>
        <p:nvSpPr>
          <p:cNvPr id="6" name="Text Placeholder 5"/>
          <p:cNvSpPr>
            <a:spLocks noGrp="1"/>
          </p:cNvSpPr>
          <p:nvPr>
            <p:ph type="body" sz="quarter" idx="10"/>
          </p:nvPr>
        </p:nvSpPr>
        <p:spPr/>
        <p:txBody>
          <a:bodyPr/>
          <a:lstStyle/>
          <a:p>
            <a:r>
              <a:rPr lang="en-US" dirty="0">
                <a:solidFill>
                  <a:srgbClr val="006CA7"/>
                </a:solidFill>
                <a:latin typeface="BentonSans Light" panose="02000503000000020004" pitchFamily="2" charset="0"/>
              </a:rPr>
              <a:t>Control			Example</a:t>
            </a:r>
            <a:endParaRPr lang="en-US" dirty="0">
              <a:latin typeface="BentonSans Light" panose="02000503000000020004" pitchFamily="2" charset="0"/>
            </a:endParaRPr>
          </a:p>
        </p:txBody>
      </p:sp>
      <p:sp>
        <p:nvSpPr>
          <p:cNvPr id="16" name="Rounded Rectangle 15"/>
          <p:cNvSpPr/>
          <p:nvPr/>
        </p:nvSpPr>
        <p:spPr bwMode="gray">
          <a:xfrm>
            <a:off x="350686" y="2258634"/>
            <a:ext cx="1882140" cy="624840"/>
          </a:xfrm>
          <a:prstGeom prst="roundRect">
            <a:avLst>
              <a:gd name="adj" fmla="val 3048"/>
            </a:avLst>
          </a:prstGeom>
          <a:solidFill>
            <a:schemeClr val="tx1">
              <a:lumMod val="85000"/>
              <a:lumOff val="15000"/>
            </a:schemeClr>
          </a:solidFill>
          <a:ln w="6350" algn="ctr">
            <a:noFill/>
            <a:miter lim="800000"/>
            <a:headEnd/>
            <a:tailEnd/>
          </a:ln>
          <a:effectLst>
            <a:outerShdw blurRad="63500" sx="102000" sy="102000" algn="ctr" rotWithShape="0">
              <a:prstClr val="black">
                <a:alpha val="40000"/>
              </a:prst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schemeClr val="bg1">
                    <a:lumMod val="85000"/>
                  </a:schemeClr>
                </a:solidFill>
                <a:latin typeface="Arial" panose="020B0604020202020204" pitchFamily="34" charset="0"/>
                <a:ea typeface="Open Sans Semibold" pitchFamily="34" charset="0"/>
                <a:cs typeface="Arial" panose="020B0604020202020204" pitchFamily="34" charset="0"/>
              </a:rPr>
              <a:t>Your request has been approved</a:t>
            </a:r>
            <a:endParaRPr kumimoji="0" lang="en-US" b="0" i="0" u="none" strike="noStrike" kern="0" cap="none" spc="0" normalizeH="0" baseline="0" noProof="0" dirty="0">
              <a:ln>
                <a:noFill/>
              </a:ln>
              <a:solidFill>
                <a:schemeClr val="bg1">
                  <a:lumMod val="85000"/>
                </a:schemeClr>
              </a:solidFill>
              <a:effectLst/>
              <a:uLnTx/>
              <a:uFillTx/>
              <a:latin typeface="Arial" panose="020B0604020202020204" pitchFamily="34" charset="0"/>
              <a:ea typeface="Arial Unicode MS" pitchFamily="34" charset="-128"/>
              <a:cs typeface="Arial" panose="020B0604020202020204" pitchFamily="34" charset="0"/>
            </a:endParaRPr>
          </a:p>
        </p:txBody>
      </p:sp>
      <p:grpSp>
        <p:nvGrpSpPr>
          <p:cNvPr id="3" name="Group 2"/>
          <p:cNvGrpSpPr/>
          <p:nvPr/>
        </p:nvGrpSpPr>
        <p:grpSpPr>
          <a:xfrm>
            <a:off x="5196857" y="1370857"/>
            <a:ext cx="2874486" cy="5078923"/>
            <a:chOff x="5196857" y="1370857"/>
            <a:chExt cx="2874486" cy="5078923"/>
          </a:xfrm>
        </p:grpSpPr>
        <p:pic>
          <p:nvPicPr>
            <p:cNvPr id="80" name="Picture 7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6858" y="1372581"/>
              <a:ext cx="2857500" cy="5072063"/>
            </a:xfrm>
            <a:prstGeom prst="rect">
              <a:avLst/>
            </a:prstGeom>
            <a:ln>
              <a:noFill/>
            </a:ln>
            <a:effectLst>
              <a:outerShdw blurRad="190500" algn="tl" rotWithShape="0">
                <a:srgbClr val="000000">
                  <a:alpha val="70000"/>
                </a:srgbClr>
              </a:outerShdw>
            </a:effectLst>
          </p:spPr>
        </p:pic>
        <p:grpSp>
          <p:nvGrpSpPr>
            <p:cNvPr id="81" name="Group 80"/>
            <p:cNvGrpSpPr/>
            <p:nvPr/>
          </p:nvGrpSpPr>
          <p:grpSpPr>
            <a:xfrm>
              <a:off x="5210667" y="5462109"/>
              <a:ext cx="2860676" cy="982535"/>
              <a:chOff x="-3009900" y="847724"/>
              <a:chExt cx="2860676" cy="982535"/>
            </a:xfrm>
          </p:grpSpPr>
          <p:sp>
            <p:nvSpPr>
              <p:cNvPr id="126" name="Rectangle 125"/>
              <p:cNvSpPr/>
              <p:nvPr/>
            </p:nvSpPr>
            <p:spPr bwMode="gray">
              <a:xfrm>
                <a:off x="-3009900" y="847724"/>
                <a:ext cx="2860676" cy="982535"/>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latin typeface="Arial" pitchFamily="34" charset="0"/>
                  <a:ea typeface="Arial Unicode MS" pitchFamily="34" charset="-128"/>
                  <a:cs typeface="Arial" pitchFamily="34" charset="0"/>
                </a:endParaRPr>
              </a:p>
            </p:txBody>
          </p:sp>
          <p:sp>
            <p:nvSpPr>
              <p:cNvPr id="127" name="TextBox 126"/>
              <p:cNvSpPr txBox="1"/>
              <p:nvPr/>
            </p:nvSpPr>
            <p:spPr>
              <a:xfrm>
                <a:off x="-2884876" y="1051290"/>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Name4</a:t>
                </a:r>
              </a:p>
            </p:txBody>
          </p:sp>
          <p:sp>
            <p:nvSpPr>
              <p:cNvPr id="128" name="TextBox 127"/>
              <p:cNvSpPr txBox="1"/>
              <p:nvPr/>
            </p:nvSpPr>
            <p:spPr>
              <a:xfrm>
                <a:off x="-1587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1.99</a:t>
                </a:r>
              </a:p>
            </p:txBody>
          </p:sp>
          <p:sp>
            <p:nvSpPr>
              <p:cNvPr id="129" name="TextBox 128"/>
              <p:cNvSpPr txBox="1"/>
              <p:nvPr/>
            </p:nvSpPr>
            <p:spPr>
              <a:xfrm>
                <a:off x="-693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130" name="TextBox 129"/>
              <p:cNvSpPr txBox="1"/>
              <p:nvPr/>
            </p:nvSpPr>
            <p:spPr>
              <a:xfrm>
                <a:off x="-1028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131" name="TextBox 130"/>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100 Items</a:t>
                </a:r>
              </a:p>
            </p:txBody>
          </p:sp>
        </p:grpSp>
        <p:grpSp>
          <p:nvGrpSpPr>
            <p:cNvPr id="82" name="Group 81"/>
            <p:cNvGrpSpPr/>
            <p:nvPr/>
          </p:nvGrpSpPr>
          <p:grpSpPr>
            <a:xfrm>
              <a:off x="5210667" y="4448649"/>
              <a:ext cx="2860676" cy="1013460"/>
              <a:chOff x="-3009900" y="847724"/>
              <a:chExt cx="2860676" cy="1013460"/>
            </a:xfrm>
          </p:grpSpPr>
          <p:sp>
            <p:nvSpPr>
              <p:cNvPr id="119" name="Rectangle 118"/>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latin typeface="Arial" pitchFamily="34" charset="0"/>
                  <a:ea typeface="Arial Unicode MS" pitchFamily="34" charset="-128"/>
                  <a:cs typeface="Arial" pitchFamily="34" charset="0"/>
                </a:endParaRPr>
              </a:p>
            </p:txBody>
          </p:sp>
          <p:sp>
            <p:nvSpPr>
              <p:cNvPr id="120" name="TextBox 119"/>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3</a:t>
                </a:r>
              </a:p>
            </p:txBody>
          </p:sp>
          <p:sp>
            <p:nvSpPr>
              <p:cNvPr id="121" name="TextBox 120"/>
              <p:cNvSpPr txBox="1"/>
              <p:nvPr/>
            </p:nvSpPr>
            <p:spPr>
              <a:xfrm>
                <a:off x="-1587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6,450.00</a:t>
                </a:r>
              </a:p>
            </p:txBody>
          </p:sp>
          <p:sp>
            <p:nvSpPr>
              <p:cNvPr id="122" name="TextBox 121"/>
              <p:cNvSpPr txBox="1"/>
              <p:nvPr/>
            </p:nvSpPr>
            <p:spPr>
              <a:xfrm>
                <a:off x="-693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123" name="TextBox 122"/>
              <p:cNvSpPr txBox="1"/>
              <p:nvPr/>
            </p:nvSpPr>
            <p:spPr>
              <a:xfrm>
                <a:off x="-1028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6 days ago</a:t>
                </a:r>
              </a:p>
            </p:txBody>
          </p:sp>
          <p:sp>
            <p:nvSpPr>
              <p:cNvPr id="124" name="TextBox 123"/>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 Items</a:t>
                </a:r>
              </a:p>
            </p:txBody>
          </p:sp>
          <p:cxnSp>
            <p:nvCxnSpPr>
              <p:cNvPr id="125" name="Straight Connector 124"/>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a:off x="5206858" y="3239884"/>
              <a:ext cx="2860676" cy="1208081"/>
              <a:chOff x="-3009900" y="847724"/>
              <a:chExt cx="2860676" cy="1208081"/>
            </a:xfrm>
          </p:grpSpPr>
          <p:sp>
            <p:nvSpPr>
              <p:cNvPr id="112" name="Rectangle 111"/>
              <p:cNvSpPr/>
              <p:nvPr/>
            </p:nvSpPr>
            <p:spPr bwMode="gray">
              <a:xfrm>
                <a:off x="-3009900" y="847724"/>
                <a:ext cx="2860676" cy="120808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latin typeface="Arial" pitchFamily="34" charset="0"/>
                  <a:ea typeface="Arial Unicode MS" pitchFamily="34" charset="-128"/>
                  <a:cs typeface="Arial" pitchFamily="34" charset="0"/>
                </a:endParaRPr>
              </a:p>
            </p:txBody>
          </p:sp>
          <p:sp>
            <p:nvSpPr>
              <p:cNvPr id="113" name="TextBox 112"/>
              <p:cNvSpPr txBox="1"/>
              <p:nvPr/>
            </p:nvSpPr>
            <p:spPr>
              <a:xfrm>
                <a:off x="-2884876" y="1241790"/>
                <a:ext cx="1617376"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2</a:t>
                </a:r>
              </a:p>
            </p:txBody>
          </p:sp>
          <p:sp>
            <p:nvSpPr>
              <p:cNvPr id="114" name="TextBox 113"/>
              <p:cNvSpPr txBox="1"/>
              <p:nvPr/>
            </p:nvSpPr>
            <p:spPr>
              <a:xfrm>
                <a:off x="-1904113" y="1173630"/>
                <a:ext cx="1638325"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3,762,199.90</a:t>
                </a:r>
              </a:p>
            </p:txBody>
          </p:sp>
          <p:sp>
            <p:nvSpPr>
              <p:cNvPr id="115" name="TextBox 114"/>
              <p:cNvSpPr txBox="1"/>
              <p:nvPr/>
            </p:nvSpPr>
            <p:spPr>
              <a:xfrm>
                <a:off x="-693420" y="14434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116" name="TextBox 115"/>
              <p:cNvSpPr txBox="1"/>
              <p:nvPr/>
            </p:nvSpPr>
            <p:spPr>
              <a:xfrm>
                <a:off x="-1028700" y="1816803"/>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1 day ago</a:t>
                </a:r>
              </a:p>
            </p:txBody>
          </p:sp>
          <p:sp>
            <p:nvSpPr>
              <p:cNvPr id="117" name="TextBox 116"/>
              <p:cNvSpPr txBox="1"/>
              <p:nvPr/>
            </p:nvSpPr>
            <p:spPr>
              <a:xfrm>
                <a:off x="-2884876" y="1816803"/>
                <a:ext cx="1617376"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a:solidFill>
                      <a:srgbClr val="666666"/>
                    </a:solidFill>
                    <a:latin typeface="Arial" pitchFamily="34" charset="0"/>
                    <a:ea typeface="Open Sans Semibold" pitchFamily="34" charset="0"/>
                    <a:cs typeface="Arial" pitchFamily="34" charset="0"/>
                  </a:rPr>
                  <a:t>3 Items</a:t>
                </a:r>
                <a:endParaRPr lang="en-US" sz="900" dirty="0">
                  <a:solidFill>
                    <a:srgbClr val="666666"/>
                  </a:solidFill>
                  <a:latin typeface="Arial" pitchFamily="34" charset="0"/>
                  <a:ea typeface="Open Sans Semibold" pitchFamily="34" charset="0"/>
                  <a:cs typeface="Arial" pitchFamily="34" charset="0"/>
                </a:endParaRPr>
              </a:p>
            </p:txBody>
          </p:sp>
          <p:cxnSp>
            <p:nvCxnSpPr>
              <p:cNvPr id="118" name="Straight Connector 117"/>
              <p:cNvCxnSpPr/>
              <p:nvPr/>
            </p:nvCxnSpPr>
            <p:spPr>
              <a:xfrm>
                <a:off x="-3009900" y="2055805"/>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5206858" y="2226424"/>
              <a:ext cx="2860676" cy="1013460"/>
              <a:chOff x="-3009900" y="847724"/>
              <a:chExt cx="2860676" cy="1013460"/>
            </a:xfrm>
          </p:grpSpPr>
          <p:sp>
            <p:nvSpPr>
              <p:cNvPr id="105" name="Rectangle 104"/>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latin typeface="Arial" pitchFamily="34" charset="0"/>
                  <a:ea typeface="Arial Unicode MS" pitchFamily="34" charset="-128"/>
                  <a:cs typeface="Arial" pitchFamily="34" charset="0"/>
                </a:endParaRPr>
              </a:p>
            </p:txBody>
          </p:sp>
          <p:sp>
            <p:nvSpPr>
              <p:cNvPr id="106" name="TextBox 105"/>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1</a:t>
                </a:r>
              </a:p>
            </p:txBody>
          </p:sp>
          <p:sp>
            <p:nvSpPr>
              <p:cNvPr id="107" name="TextBox 106"/>
              <p:cNvSpPr txBox="1"/>
              <p:nvPr/>
            </p:nvSpPr>
            <p:spPr>
              <a:xfrm>
                <a:off x="-1587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100 Mio</a:t>
                </a:r>
                <a:endParaRPr lang="en-US" sz="900" dirty="0">
                  <a:latin typeface="Arial Narrow" pitchFamily="34" charset="0"/>
                  <a:ea typeface="Open Sans Condensed" pitchFamily="34" charset="0"/>
                  <a:cs typeface="Arial" pitchFamily="34" charset="0"/>
                </a:endParaRPr>
              </a:p>
            </p:txBody>
          </p:sp>
          <p:sp>
            <p:nvSpPr>
              <p:cNvPr id="108" name="TextBox 107"/>
              <p:cNvSpPr txBox="1"/>
              <p:nvPr/>
            </p:nvSpPr>
            <p:spPr>
              <a:xfrm>
                <a:off x="-693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109" name="TextBox 108"/>
              <p:cNvSpPr txBox="1"/>
              <p:nvPr/>
            </p:nvSpPr>
            <p:spPr>
              <a:xfrm>
                <a:off x="-1028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Today</a:t>
                </a:r>
              </a:p>
            </p:txBody>
          </p:sp>
          <p:sp>
            <p:nvSpPr>
              <p:cNvPr id="110" name="TextBox 109"/>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 Item</a:t>
                </a:r>
              </a:p>
            </p:txBody>
          </p:sp>
          <p:cxnSp>
            <p:nvCxnSpPr>
              <p:cNvPr id="111" name="Straight Connector 110"/>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5208762" y="1802561"/>
              <a:ext cx="2860676" cy="423863"/>
              <a:chOff x="2" y="423863"/>
              <a:chExt cx="2860676" cy="423863"/>
            </a:xfrm>
          </p:grpSpPr>
          <p:sp>
            <p:nvSpPr>
              <p:cNvPr id="100" name="Rectangle 99"/>
              <p:cNvSpPr/>
              <p:nvPr/>
            </p:nvSpPr>
            <p:spPr>
              <a:xfrm>
                <a:off x="2" y="423863"/>
                <a:ext cx="2860676" cy="4238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p:cNvCxnSpPr/>
              <p:nvPr/>
            </p:nvCxnSpPr>
            <p:spPr>
              <a:xfrm>
                <a:off x="2" y="847726"/>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2429195" y="501328"/>
                <a:ext cx="431481" cy="246221"/>
              </a:xfrm>
              <a:prstGeom prst="rect">
                <a:avLst/>
              </a:prstGeom>
              <a:solidFill>
                <a:srgbClr val="FFFFFF"/>
              </a:solid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103" name="TextBox 102"/>
              <p:cNvSpPr txBox="1"/>
              <p:nvPr/>
            </p:nvSpPr>
            <p:spPr>
              <a:xfrm>
                <a:off x="115499" y="568227"/>
                <a:ext cx="1190847" cy="153888"/>
              </a:xfrm>
              <a:prstGeom prst="rect">
                <a:avLst/>
              </a:prstGeom>
              <a:solidFill>
                <a:srgbClr val="FFFFFF"/>
              </a:solid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Search</a:t>
                </a:r>
              </a:p>
            </p:txBody>
          </p:sp>
          <p:cxnSp>
            <p:nvCxnSpPr>
              <p:cNvPr id="104" name="Straight Connector 103"/>
              <p:cNvCxnSpPr/>
              <p:nvPr/>
            </p:nvCxnSpPr>
            <p:spPr>
              <a:xfrm>
                <a:off x="2429195" y="423863"/>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a:off x="5261397" y="3305966"/>
              <a:ext cx="1511952" cy="230832"/>
            </a:xfrm>
            <a:prstGeom prst="rect">
              <a:avLst/>
            </a:prstGeom>
          </p:spPr>
          <p:txBody>
            <a:bodyPr wrap="none">
              <a:spAutoFit/>
            </a:bodyPr>
            <a:lstStyle/>
            <a:p>
              <a:pPr lvl="0"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On behalf of Marty </a:t>
              </a:r>
              <a:r>
                <a:rPr lang="en-US" sz="900" dirty="0" err="1">
                  <a:solidFill>
                    <a:srgbClr val="666666"/>
                  </a:solidFill>
                  <a:latin typeface="Arial" pitchFamily="34" charset="0"/>
                  <a:ea typeface="Open Sans Semibold" pitchFamily="34" charset="0"/>
                  <a:cs typeface="Arial" pitchFamily="34" charset="0"/>
                </a:rPr>
                <a:t>McFox</a:t>
              </a:r>
              <a:endParaRPr lang="en-US" sz="900" dirty="0">
                <a:solidFill>
                  <a:srgbClr val="666666"/>
                </a:solidFill>
                <a:latin typeface="Arial" pitchFamily="34" charset="0"/>
                <a:ea typeface="Open Sans Semibold" pitchFamily="34" charset="0"/>
                <a:cs typeface="Arial" pitchFamily="34" charset="0"/>
              </a:endParaRPr>
            </a:p>
          </p:txBody>
        </p:sp>
        <p:grpSp>
          <p:nvGrpSpPr>
            <p:cNvPr id="88" name="Group 87"/>
            <p:cNvGrpSpPr/>
            <p:nvPr/>
          </p:nvGrpSpPr>
          <p:grpSpPr>
            <a:xfrm>
              <a:off x="5196857" y="1370857"/>
              <a:ext cx="2871307" cy="431706"/>
              <a:chOff x="1127602" y="891244"/>
              <a:chExt cx="2871307" cy="431706"/>
            </a:xfrm>
          </p:grpSpPr>
          <p:sp>
            <p:nvSpPr>
              <p:cNvPr id="89" name="Rectangle 88"/>
              <p:cNvSpPr/>
              <p:nvPr/>
            </p:nvSpPr>
            <p:spPr>
              <a:xfrm>
                <a:off x="1137603"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p:cNvCxnSpPr/>
              <p:nvPr/>
            </p:nvCxnSpPr>
            <p:spPr>
              <a:xfrm>
                <a:off x="1141412" y="1322950"/>
                <a:ext cx="285749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1629320" y="1033926"/>
                <a:ext cx="1884860"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Requests (42)</a:t>
                </a:r>
              </a:p>
            </p:txBody>
          </p:sp>
          <p:sp>
            <p:nvSpPr>
              <p:cNvPr id="92" name="TextBox 91"/>
              <p:cNvSpPr txBox="1"/>
              <p:nvPr/>
            </p:nvSpPr>
            <p:spPr>
              <a:xfrm>
                <a:off x="1127602" y="1013605"/>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cxnSp>
            <p:nvCxnSpPr>
              <p:cNvPr id="93" name="Straight Connector 92"/>
              <p:cNvCxnSpPr/>
              <p:nvPr/>
            </p:nvCxnSpPr>
            <p:spPr>
              <a:xfrm>
                <a:off x="1552925" y="891244"/>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flipV="1">
                <a:off x="1137603"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2" name="Rounded Rectangle 131"/>
            <p:cNvSpPr/>
            <p:nvPr/>
          </p:nvSpPr>
          <p:spPr bwMode="gray">
            <a:xfrm>
              <a:off x="5763778" y="5302941"/>
              <a:ext cx="1882140" cy="624840"/>
            </a:xfrm>
            <a:prstGeom prst="roundRect">
              <a:avLst>
                <a:gd name="adj" fmla="val 3048"/>
              </a:avLst>
            </a:prstGeom>
            <a:solidFill>
              <a:schemeClr val="tx1">
                <a:lumMod val="85000"/>
                <a:lumOff val="15000"/>
              </a:schemeClr>
            </a:solidFill>
            <a:ln w="6350" algn="ctr">
              <a:noFill/>
              <a:miter lim="800000"/>
              <a:headEnd/>
              <a:tailEnd/>
            </a:ln>
            <a:effectLst>
              <a:outerShdw blurRad="63500" sx="102000" sy="102000" algn="ctr" rotWithShape="0">
                <a:prstClr val="black">
                  <a:alpha val="40000"/>
                </a:prst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srgbClr val="FFFFFF"/>
                  </a:solidFill>
                  <a:latin typeface="Arial" panose="020B0604020202020204" pitchFamily="34" charset="0"/>
                  <a:ea typeface="Open Sans Semibold" pitchFamily="34" charset="0"/>
                  <a:cs typeface="Arial" panose="020B0604020202020204" pitchFamily="34" charset="0"/>
                </a:rPr>
                <a:t>Your request has been approved</a:t>
              </a:r>
              <a:endParaRPr kumimoji="0" lang="en-US" b="0" i="0" u="none" strike="noStrike" kern="0" cap="none" spc="0" normalizeH="0" baseline="0" noProof="0" dirty="0">
                <a:ln>
                  <a:noFill/>
                </a:ln>
                <a:effectLst/>
                <a:uLnTx/>
                <a:uFillTx/>
                <a:latin typeface="Arial" panose="020B0604020202020204" pitchFamily="34" charset="0"/>
                <a:ea typeface="Arial Unicode MS" pitchFamily="34" charset="-128"/>
                <a:cs typeface="Arial" panose="020B0604020202020204" pitchFamily="34" charset="0"/>
              </a:endParaRPr>
            </a:p>
          </p:txBody>
        </p:sp>
        <p:grpSp>
          <p:nvGrpSpPr>
            <p:cNvPr id="59" name="Group 58"/>
            <p:cNvGrpSpPr/>
            <p:nvPr/>
          </p:nvGrpSpPr>
          <p:grpSpPr>
            <a:xfrm>
              <a:off x="5197410" y="6025916"/>
              <a:ext cx="2872029" cy="423864"/>
              <a:chOff x="5144258" y="5541167"/>
              <a:chExt cx="2872029" cy="423864"/>
            </a:xfrm>
          </p:grpSpPr>
          <p:sp>
            <p:nvSpPr>
              <p:cNvPr id="60" name="Rectangle 59"/>
              <p:cNvSpPr/>
              <p:nvPr/>
            </p:nvSpPr>
            <p:spPr>
              <a:xfrm>
                <a:off x="5144258" y="5541168"/>
                <a:ext cx="2872029"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7585439" y="5631108"/>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cxnSp>
            <p:nvCxnSpPr>
              <p:cNvPr id="62" name="Straight Connector 61"/>
              <p:cNvCxnSpPr/>
              <p:nvPr/>
            </p:nvCxnSpPr>
            <p:spPr>
              <a:xfrm>
                <a:off x="7585439" y="5541167"/>
                <a:ext cx="0" cy="423863"/>
              </a:xfrm>
              <a:prstGeom prst="line">
                <a:avLst/>
              </a:prstGeom>
              <a:ln w="12700">
                <a:solidFill>
                  <a:srgbClr val="626F78"/>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593058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666666"/>
                </a:solidFill>
                <a:latin typeface="BentonSans Light" panose="02000503000000020004" pitchFamily="2" charset="0"/>
              </a:rPr>
              <a:t>ObjectHeader</a:t>
            </a:r>
            <a:r>
              <a:rPr lang="en-US" dirty="0">
                <a:solidFill>
                  <a:srgbClr val="666666"/>
                </a:solidFill>
                <a:latin typeface="BentonSans Light" panose="02000503000000020004" pitchFamily="2" charset="0"/>
              </a:rPr>
              <a:t>	</a:t>
            </a:r>
            <a:endParaRPr lang="en-US" kern="0" dirty="0">
              <a:latin typeface="BentonSans Light" panose="02000503000000020004" pitchFamily="2" charset="0"/>
              <a:ea typeface="Arial Unicode MS" pitchFamily="34" charset="-128"/>
              <a:cs typeface="Arial Unicode MS" pitchFamily="34" charset="-128"/>
            </a:endParaRPr>
          </a:p>
        </p:txBody>
      </p:sp>
      <p:sp>
        <p:nvSpPr>
          <p:cNvPr id="3" name="Text Placeholder 2"/>
          <p:cNvSpPr>
            <a:spLocks noGrp="1"/>
          </p:cNvSpPr>
          <p:nvPr>
            <p:ph type="body" sz="quarter" idx="10"/>
          </p:nvPr>
        </p:nvSpPr>
        <p:spPr>
          <a:xfrm>
            <a:off x="324002" y="3876675"/>
            <a:ext cx="8494713" cy="2205040"/>
          </a:xfrm>
        </p:spPr>
        <p:txBody>
          <a:bodyPr/>
          <a:lstStyle/>
          <a:p>
            <a:pPr lvl="0">
              <a:buClr>
                <a:srgbClr val="F0AB00"/>
              </a:buClr>
            </a:pPr>
            <a:r>
              <a:rPr lang="en-US" sz="1400" dirty="0">
                <a:solidFill>
                  <a:srgbClr val="006CA7"/>
                </a:solidFill>
              </a:rPr>
              <a:t>The following slides show multiple examples and variations of the </a:t>
            </a:r>
            <a:r>
              <a:rPr lang="en-US" sz="1400" dirty="0" err="1">
                <a:solidFill>
                  <a:srgbClr val="006CA7"/>
                </a:solidFill>
              </a:rPr>
              <a:t>ObjectHeader</a:t>
            </a:r>
            <a:r>
              <a:rPr lang="en-US" sz="1400" dirty="0">
                <a:solidFill>
                  <a:srgbClr val="006CA7"/>
                </a:solidFill>
              </a:rPr>
              <a:t> control….</a:t>
            </a:r>
            <a:endParaRPr lang="en-US" dirty="0">
              <a:solidFill>
                <a:srgbClr val="000000"/>
              </a:solidFill>
            </a:endParaRPr>
          </a:p>
        </p:txBody>
      </p:sp>
      <p:grpSp>
        <p:nvGrpSpPr>
          <p:cNvPr id="81" name="Group 80"/>
          <p:cNvGrpSpPr/>
          <p:nvPr/>
        </p:nvGrpSpPr>
        <p:grpSpPr>
          <a:xfrm>
            <a:off x="297885" y="1697920"/>
            <a:ext cx="5826691" cy="1133475"/>
            <a:chOff x="297885" y="4004312"/>
            <a:chExt cx="5826691" cy="1133475"/>
          </a:xfrm>
        </p:grpSpPr>
        <p:sp>
          <p:nvSpPr>
            <p:cNvPr id="49" name="Rectangle 48"/>
            <p:cNvSpPr/>
            <p:nvPr/>
          </p:nvSpPr>
          <p:spPr bwMode="gray">
            <a:xfrm>
              <a:off x="297885" y="4004312"/>
              <a:ext cx="5826691" cy="1133475"/>
            </a:xfrm>
            <a:prstGeom prst="rect">
              <a:avLst/>
            </a:prstGeom>
            <a:solidFill>
              <a:schemeClr val="bg1"/>
            </a:solidFill>
            <a:ln w="6350" algn="ctr">
              <a:solidFill>
                <a:schemeClr val="bg1">
                  <a:lumMod val="85000"/>
                </a:schemeClr>
              </a:solid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latin typeface="Arial" panose="020B0604020202020204" pitchFamily="34" charset="0"/>
                <a:ea typeface="Arial Unicode MS" pitchFamily="34" charset="-128"/>
                <a:cs typeface="Arial" panose="020B0604020202020204" pitchFamily="34" charset="0"/>
              </a:endParaRPr>
            </a:p>
          </p:txBody>
        </p:sp>
        <p:grpSp>
          <p:nvGrpSpPr>
            <p:cNvPr id="4" name="Group 3"/>
            <p:cNvGrpSpPr/>
            <p:nvPr/>
          </p:nvGrpSpPr>
          <p:grpSpPr>
            <a:xfrm>
              <a:off x="319440" y="4315279"/>
              <a:ext cx="5728560" cy="763445"/>
              <a:chOff x="3114080" y="3178251"/>
              <a:chExt cx="5728560" cy="763445"/>
            </a:xfrm>
          </p:grpSpPr>
          <p:sp>
            <p:nvSpPr>
              <p:cNvPr id="5" name="TextBox 4"/>
              <p:cNvSpPr txBox="1"/>
              <p:nvPr/>
            </p:nvSpPr>
            <p:spPr>
              <a:xfrm>
                <a:off x="3114080" y="3178251"/>
                <a:ext cx="3102421" cy="26161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700" dirty="0">
                    <a:solidFill>
                      <a:srgbClr val="00719E"/>
                    </a:solidFill>
                    <a:latin typeface="Arial" panose="020B0604020202020204" pitchFamily="34" charset="0"/>
                    <a:ea typeface="Open Sans" pitchFamily="34" charset="0"/>
                    <a:cs typeface="Arial" panose="020B0604020202020204" pitchFamily="34" charset="0"/>
                  </a:rPr>
                  <a:t>Name2</a:t>
                </a:r>
              </a:p>
            </p:txBody>
          </p:sp>
          <p:sp>
            <p:nvSpPr>
              <p:cNvPr id="6" name="TextBox 5"/>
              <p:cNvSpPr txBox="1"/>
              <p:nvPr/>
            </p:nvSpPr>
            <p:spPr>
              <a:xfrm>
                <a:off x="6726868" y="3178251"/>
                <a:ext cx="2115772"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solidFill>
                      <a:srgbClr val="444444"/>
                    </a:solidFill>
                    <a:latin typeface="Arial" panose="020B0604020202020204" pitchFamily="34" charset="0"/>
                    <a:ea typeface="Open Sans Condensed" pitchFamily="34" charset="0"/>
                    <a:cs typeface="Arial" panose="020B0604020202020204" pitchFamily="34" charset="0"/>
                  </a:rPr>
                  <a:t>3,762,199.90</a:t>
                </a:r>
                <a:endParaRPr lang="en-US" sz="900" dirty="0">
                  <a:solidFill>
                    <a:srgbClr val="444444"/>
                  </a:solidFill>
                  <a:latin typeface="Arial" panose="020B0604020202020204" pitchFamily="34" charset="0"/>
                  <a:ea typeface="Open Sans Condensed" pitchFamily="34" charset="0"/>
                  <a:cs typeface="Arial" panose="020B0604020202020204" pitchFamily="34" charset="0"/>
                </a:endParaRPr>
              </a:p>
            </p:txBody>
          </p:sp>
          <p:sp>
            <p:nvSpPr>
              <p:cNvPr id="7" name="TextBox 6"/>
              <p:cNvSpPr txBox="1"/>
              <p:nvPr/>
            </p:nvSpPr>
            <p:spPr>
              <a:xfrm>
                <a:off x="8480424" y="3443169"/>
                <a:ext cx="355865"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anose="020B0604020202020204" pitchFamily="34" charset="0"/>
                    <a:ea typeface="Open Sans" pitchFamily="34" charset="0"/>
                    <a:cs typeface="Arial" panose="020B0604020202020204" pitchFamily="34" charset="0"/>
                  </a:rPr>
                  <a:t>USD</a:t>
                </a:r>
                <a:endParaRPr lang="en-US" sz="300" dirty="0">
                  <a:latin typeface="Arial" panose="020B0604020202020204" pitchFamily="34" charset="0"/>
                  <a:ea typeface="Open Sans" pitchFamily="34" charset="0"/>
                  <a:cs typeface="Arial" panose="020B0604020202020204" pitchFamily="34" charset="0"/>
                </a:endParaRPr>
              </a:p>
            </p:txBody>
          </p:sp>
          <p:sp>
            <p:nvSpPr>
              <p:cNvPr id="8" name="TextBox 7"/>
              <p:cNvSpPr txBox="1"/>
              <p:nvPr/>
            </p:nvSpPr>
            <p:spPr>
              <a:xfrm>
                <a:off x="8074027" y="3787808"/>
                <a:ext cx="762264"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anose="020B0604020202020204" pitchFamily="34" charset="0"/>
                    <a:ea typeface="Open Sans" pitchFamily="34" charset="0"/>
                    <a:cs typeface="Arial" panose="020B0604020202020204" pitchFamily="34" charset="0"/>
                  </a:rPr>
                  <a:t>1 day ago</a:t>
                </a:r>
                <a:endParaRPr lang="en-US" sz="300" dirty="0">
                  <a:latin typeface="Arial" panose="020B0604020202020204" pitchFamily="34" charset="0"/>
                  <a:ea typeface="Open Sans" pitchFamily="34" charset="0"/>
                  <a:cs typeface="Arial" panose="020B0604020202020204" pitchFamily="34" charset="0"/>
                </a:endParaRPr>
              </a:p>
            </p:txBody>
          </p:sp>
        </p:grpSp>
      </p:grpSp>
    </p:spTree>
    <p:extLst>
      <p:ext uri="{BB962C8B-B14F-4D97-AF65-F5344CB8AC3E}">
        <p14:creationId xmlns:p14="http://schemas.microsoft.com/office/powerpoint/2010/main" val="1351560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666666"/>
                </a:solidFill>
                <a:latin typeface="BentonSans Light" panose="02000503000000020004" pitchFamily="2" charset="0"/>
              </a:rPr>
              <a:t>ObjectHeader</a:t>
            </a:r>
            <a:r>
              <a:rPr lang="en-US" dirty="0">
                <a:solidFill>
                  <a:srgbClr val="666666"/>
                </a:solidFill>
                <a:latin typeface="BentonSans Light" panose="02000503000000020004" pitchFamily="2" charset="0"/>
              </a:rPr>
              <a:t>	</a:t>
            </a:r>
            <a:endParaRPr lang="en-US" dirty="0"/>
          </a:p>
        </p:txBody>
      </p:sp>
      <p:grpSp>
        <p:nvGrpSpPr>
          <p:cNvPr id="4" name="Group 3"/>
          <p:cNvGrpSpPr/>
          <p:nvPr/>
        </p:nvGrpSpPr>
        <p:grpSpPr>
          <a:xfrm>
            <a:off x="53658" y="1415733"/>
            <a:ext cx="6276975" cy="1616075"/>
            <a:chOff x="53658" y="1415733"/>
            <a:chExt cx="6276975" cy="1616075"/>
          </a:xfrm>
        </p:grpSpPr>
        <p:sp>
          <p:nvSpPr>
            <p:cNvPr id="36" name="Rectangle 35"/>
            <p:cNvSpPr>
              <a:spLocks noChangeArrowheads="1"/>
            </p:cNvSpPr>
            <p:nvPr/>
          </p:nvSpPr>
          <p:spPr bwMode="auto">
            <a:xfrm>
              <a:off x="53658" y="1415733"/>
              <a:ext cx="6276975" cy="1616075"/>
            </a:xfrm>
            <a:prstGeom prst="rect">
              <a:avLst/>
            </a:prstGeom>
            <a:noFill/>
            <a:ln>
              <a:no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7" name="Rectangle 38"/>
            <p:cNvSpPr>
              <a:spLocks noChangeArrowheads="1"/>
            </p:cNvSpPr>
            <p:nvPr/>
          </p:nvSpPr>
          <p:spPr bwMode="auto">
            <a:xfrm>
              <a:off x="321945" y="1699896"/>
              <a:ext cx="27771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dirty="0">
                  <a:ln>
                    <a:noFill/>
                  </a:ln>
                  <a:solidFill>
                    <a:srgbClr val="00679E"/>
                  </a:solidFill>
                  <a:effectLst/>
                  <a:latin typeface="Arial" panose="020B0604020202020204" pitchFamily="34" charset="0"/>
                  <a:cs typeface="Arial" panose="020B0604020202020204" pitchFamily="34" charset="0"/>
                </a:rPr>
                <a:t>Example Object Header Text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9" name="Rectangle 40"/>
            <p:cNvSpPr>
              <a:spLocks noChangeArrowheads="1"/>
            </p:cNvSpPr>
            <p:nvPr/>
          </p:nvSpPr>
          <p:spPr bwMode="auto">
            <a:xfrm>
              <a:off x="332740" y="2128521"/>
              <a:ext cx="12330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0679E"/>
                  </a:solidFill>
                  <a:effectLst/>
                  <a:latin typeface="Arial" panose="020B0604020202020204" pitchFamily="34" charset="0"/>
                  <a:cs typeface="Arial" panose="020B0604020202020204" pitchFamily="34" charset="0"/>
                </a:rPr>
                <a:t>Forwarded by Name2</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0" name="Rectangle 41"/>
            <p:cNvSpPr>
              <a:spLocks noChangeArrowheads="1"/>
            </p:cNvSpPr>
            <p:nvPr/>
          </p:nvSpPr>
          <p:spPr bwMode="auto">
            <a:xfrm>
              <a:off x="329883" y="2398396"/>
              <a:ext cx="7598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First Attribute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1" name="Rectangle 42"/>
            <p:cNvSpPr>
              <a:spLocks noChangeArrowheads="1"/>
            </p:cNvSpPr>
            <p:nvPr/>
          </p:nvSpPr>
          <p:spPr bwMode="auto">
            <a:xfrm>
              <a:off x="329883" y="2671446"/>
              <a:ext cx="9409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Second Attribute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2" name="Rectangle 43"/>
            <p:cNvSpPr>
              <a:spLocks noChangeArrowheads="1"/>
            </p:cNvSpPr>
            <p:nvPr/>
          </p:nvSpPr>
          <p:spPr bwMode="auto">
            <a:xfrm>
              <a:off x="5344596" y="2398396"/>
              <a:ext cx="73096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3793E"/>
                  </a:solidFill>
                  <a:effectLst/>
                  <a:latin typeface="Arial" panose="020B0604020202020204" pitchFamily="34" charset="0"/>
                  <a:cs typeface="Arial" panose="020B0604020202020204" pitchFamily="34" charset="0"/>
                </a:rPr>
                <a:t>Positive Text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3" name="Rectangle 44"/>
            <p:cNvSpPr>
              <a:spLocks noChangeArrowheads="1"/>
            </p:cNvSpPr>
            <p:nvPr/>
          </p:nvSpPr>
          <p:spPr bwMode="auto">
            <a:xfrm>
              <a:off x="5188688" y="1660208"/>
              <a:ext cx="8868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3.624</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4" name="Rectangle 45"/>
            <p:cNvSpPr>
              <a:spLocks noChangeArrowheads="1"/>
            </p:cNvSpPr>
            <p:nvPr/>
          </p:nvSpPr>
          <p:spPr bwMode="auto">
            <a:xfrm>
              <a:off x="5825497" y="1944371"/>
              <a:ext cx="25006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Euro</a:t>
              </a:r>
              <a:endParaRPr kumimoji="0" lang="en-US" sz="2000" b="0" i="0" u="none" strike="noStrike" cap="none" normalizeH="0" baseline="0" dirty="0">
                <a:ln>
                  <a:noFill/>
                </a:ln>
                <a:solidFill>
                  <a:schemeClr val="tx1"/>
                </a:solidFill>
                <a:effectLst/>
                <a:latin typeface="Arial" pitchFamily="34" charset="0"/>
                <a:cs typeface="Arial" pitchFamily="34" charset="0"/>
              </a:endParaRPr>
            </a:p>
          </p:txBody>
        </p:sp>
        <p:sp>
          <p:nvSpPr>
            <p:cNvPr id="45" name="Rectangle 46"/>
            <p:cNvSpPr>
              <a:spLocks noChangeArrowheads="1"/>
            </p:cNvSpPr>
            <p:nvPr/>
          </p:nvSpPr>
          <p:spPr bwMode="auto">
            <a:xfrm>
              <a:off x="5468026" y="2671446"/>
              <a:ext cx="60753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Status Info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4"/>
          <p:cNvGrpSpPr/>
          <p:nvPr/>
        </p:nvGrpSpPr>
        <p:grpSpPr>
          <a:xfrm>
            <a:off x="53658" y="3748406"/>
            <a:ext cx="6384745" cy="2044700"/>
            <a:chOff x="53658" y="3748406"/>
            <a:chExt cx="6384745" cy="2044700"/>
          </a:xfrm>
        </p:grpSpPr>
        <p:sp>
          <p:nvSpPr>
            <p:cNvPr id="67" name="Rectangle 37"/>
            <p:cNvSpPr>
              <a:spLocks noChangeArrowheads="1"/>
            </p:cNvSpPr>
            <p:nvPr/>
          </p:nvSpPr>
          <p:spPr bwMode="auto">
            <a:xfrm>
              <a:off x="53658" y="3748406"/>
              <a:ext cx="6276975" cy="20447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72" name="Rectangle 59"/>
            <p:cNvSpPr>
              <a:spLocks noChangeArrowheads="1"/>
            </p:cNvSpPr>
            <p:nvPr/>
          </p:nvSpPr>
          <p:spPr bwMode="auto">
            <a:xfrm>
              <a:off x="342583" y="5129531"/>
              <a:ext cx="9909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0679E"/>
                  </a:solidFill>
                  <a:effectLst/>
                  <a:latin typeface="Arial" panose="020B0604020202020204" pitchFamily="34" charset="0"/>
                  <a:cs typeface="Arial" panose="020B0604020202020204" pitchFamily="34" charset="0"/>
                </a:rPr>
                <a:t>Added by </a:t>
              </a:r>
              <a:r>
                <a:rPr lang="en-US" sz="1000" dirty="0">
                  <a:solidFill>
                    <a:srgbClr val="00679E"/>
                  </a:solidFill>
                  <a:latin typeface="Arial" panose="020B0604020202020204" pitchFamily="34" charset="0"/>
                  <a:cs typeface="Arial" panose="020B0604020202020204" pitchFamily="34" charset="0"/>
                </a:rPr>
                <a:t>Name3</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3" name="Rectangle 60"/>
            <p:cNvSpPr>
              <a:spLocks noChangeArrowheads="1"/>
            </p:cNvSpPr>
            <p:nvPr/>
          </p:nvSpPr>
          <p:spPr bwMode="auto">
            <a:xfrm>
              <a:off x="3072097" y="5343843"/>
              <a:ext cx="336630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CC2127"/>
                  </a:solidFill>
                  <a:effectLst/>
                  <a:latin typeface="Arial" panose="020B0604020202020204" pitchFamily="34" charset="0"/>
                  <a:cs typeface="Arial" panose="020B0604020202020204" pitchFamily="34" charset="0"/>
                </a:rPr>
                <a:t>Negative Text About Something That Is Extremely Negative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4" name="Rectangle 61"/>
            <p:cNvSpPr>
              <a:spLocks noChangeArrowheads="1"/>
            </p:cNvSpPr>
            <p:nvPr/>
          </p:nvSpPr>
          <p:spPr bwMode="auto">
            <a:xfrm>
              <a:off x="4158933" y="3991293"/>
              <a:ext cx="22794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999.999.123.624,00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5" name="Rectangle 62"/>
            <p:cNvSpPr>
              <a:spLocks noChangeArrowheads="1"/>
            </p:cNvSpPr>
            <p:nvPr/>
          </p:nvSpPr>
          <p:spPr bwMode="auto">
            <a:xfrm>
              <a:off x="6194747" y="4275456"/>
              <a:ext cx="2436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Euro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4" name="TextBox 23"/>
            <p:cNvSpPr txBox="1"/>
            <p:nvPr/>
          </p:nvSpPr>
          <p:spPr>
            <a:xfrm>
              <a:off x="319876" y="4037028"/>
              <a:ext cx="3467296" cy="93871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700" dirty="0">
                  <a:solidFill>
                    <a:srgbClr val="00679E"/>
                  </a:solidFill>
                  <a:latin typeface="Arial" panose="020B0604020202020204" pitchFamily="34" charset="0"/>
                  <a:cs typeface="Arial" panose="020B0604020202020204" pitchFamily="34" charset="0"/>
                </a:rPr>
                <a:t>Example Object Header Text That</a:t>
              </a:r>
            </a:p>
            <a:p>
              <a:pPr fontAlgn="base">
                <a:spcBef>
                  <a:spcPts val="600"/>
                </a:spcBef>
                <a:spcAft>
                  <a:spcPct val="0"/>
                </a:spcAft>
                <a:buClr>
                  <a:srgbClr val="F0AB00"/>
                </a:buClr>
                <a:buSzPct val="80000"/>
              </a:pPr>
              <a:r>
                <a:rPr lang="en-US" sz="1700" dirty="0">
                  <a:solidFill>
                    <a:srgbClr val="00679E"/>
                  </a:solidFill>
                  <a:latin typeface="Arial" panose="020B0604020202020204" pitchFamily="34" charset="0"/>
                  <a:cs typeface="Arial" panose="020B0604020202020204" pitchFamily="34" charset="0"/>
                </a:rPr>
                <a:t>Is Rather Long – It Is Even So Long</a:t>
              </a:r>
            </a:p>
            <a:p>
              <a:pPr fontAlgn="base">
                <a:spcBef>
                  <a:spcPts val="600"/>
                </a:spcBef>
                <a:spcAft>
                  <a:spcPct val="0"/>
                </a:spcAft>
                <a:buClr>
                  <a:srgbClr val="F0AB00"/>
                </a:buClr>
                <a:buSzPct val="80000"/>
              </a:pPr>
              <a:r>
                <a:rPr lang="en-US" sz="1700" dirty="0">
                  <a:solidFill>
                    <a:srgbClr val="00679E"/>
                  </a:solidFill>
                  <a:latin typeface="Arial" panose="020B0604020202020204" pitchFamily="34" charset="0"/>
                  <a:cs typeface="Arial" panose="020B0604020202020204" pitchFamily="34" charset="0"/>
                </a:rPr>
                <a:t>That It has to Wrap Twice</a:t>
              </a:r>
            </a:p>
          </p:txBody>
        </p:sp>
      </p:grpSp>
    </p:spTree>
    <p:extLst>
      <p:ext uri="{BB962C8B-B14F-4D97-AF65-F5344CB8AC3E}">
        <p14:creationId xmlns:p14="http://schemas.microsoft.com/office/powerpoint/2010/main" val="37757449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666666"/>
                </a:solidFill>
                <a:latin typeface="BentonSans Light" panose="02000503000000020004" pitchFamily="2" charset="0"/>
              </a:rPr>
              <a:t>ObjectHeader</a:t>
            </a:r>
            <a:r>
              <a:rPr lang="en-US" dirty="0">
                <a:solidFill>
                  <a:srgbClr val="666666"/>
                </a:solidFill>
                <a:latin typeface="BentonSans Light" panose="02000503000000020004" pitchFamily="2" charset="0"/>
              </a:rPr>
              <a:t>	</a:t>
            </a:r>
            <a:endParaRPr lang="en-US" dirty="0"/>
          </a:p>
        </p:txBody>
      </p:sp>
      <p:grpSp>
        <p:nvGrpSpPr>
          <p:cNvPr id="23" name="Group 22"/>
          <p:cNvGrpSpPr/>
          <p:nvPr/>
        </p:nvGrpSpPr>
        <p:grpSpPr>
          <a:xfrm>
            <a:off x="53340" y="3739833"/>
            <a:ext cx="6276975" cy="1177925"/>
            <a:chOff x="53340" y="3739833"/>
            <a:chExt cx="6276975" cy="1177925"/>
          </a:xfrm>
        </p:grpSpPr>
        <p:sp>
          <p:nvSpPr>
            <p:cNvPr id="15" name="Rectangle 6"/>
            <p:cNvSpPr>
              <a:spLocks noChangeArrowheads="1"/>
            </p:cNvSpPr>
            <p:nvPr/>
          </p:nvSpPr>
          <p:spPr bwMode="auto">
            <a:xfrm>
              <a:off x="53340" y="3739833"/>
              <a:ext cx="6276975" cy="11779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6" name="Rectangle 8"/>
            <p:cNvSpPr>
              <a:spLocks noChangeArrowheads="1"/>
            </p:cNvSpPr>
            <p:nvPr/>
          </p:nvSpPr>
          <p:spPr bwMode="auto">
            <a:xfrm>
              <a:off x="320040" y="4027171"/>
              <a:ext cx="27756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en-US" sz="1700" dirty="0">
                  <a:solidFill>
                    <a:srgbClr val="00679E"/>
                  </a:solidFill>
                  <a:latin typeface="Arial" panose="020B0604020202020204" pitchFamily="34" charset="0"/>
                  <a:cs typeface="Arial" panose="020B0604020202020204" pitchFamily="34" charset="0"/>
                </a:rPr>
                <a:t>Example Object Header Text</a:t>
              </a:r>
              <a:endParaRPr lang="en-US" dirty="0">
                <a:latin typeface="Arial" pitchFamily="34" charset="0"/>
                <a:cs typeface="Arial" pitchFamily="34" charset="0"/>
              </a:endParaRPr>
            </a:p>
          </p:txBody>
        </p:sp>
        <p:sp>
          <p:nvSpPr>
            <p:cNvPr id="17" name="Rectangle 9"/>
            <p:cNvSpPr>
              <a:spLocks noChangeArrowheads="1"/>
            </p:cNvSpPr>
            <p:nvPr/>
          </p:nvSpPr>
          <p:spPr bwMode="auto">
            <a:xfrm>
              <a:off x="329565" y="4462146"/>
              <a:ext cx="7598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First Attribute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8" name="Rectangle 10"/>
            <p:cNvSpPr>
              <a:spLocks noChangeArrowheads="1"/>
            </p:cNvSpPr>
            <p:nvPr/>
          </p:nvSpPr>
          <p:spPr bwMode="auto">
            <a:xfrm>
              <a:off x="5434076" y="4462146"/>
              <a:ext cx="74860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3793E"/>
                  </a:solidFill>
                  <a:effectLst/>
                  <a:latin typeface="Arial" panose="020B0604020202020204" pitchFamily="34" charset="0"/>
                  <a:cs typeface="Arial" panose="020B0604020202020204" pitchFamily="34" charset="0"/>
                </a:rPr>
                <a:t>Positive Text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9" name="Rectangle 11"/>
            <p:cNvSpPr>
              <a:spLocks noChangeArrowheads="1"/>
            </p:cNvSpPr>
            <p:nvPr/>
          </p:nvSpPr>
          <p:spPr bwMode="auto">
            <a:xfrm>
              <a:off x="5541477" y="3984308"/>
              <a:ext cx="6412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3.624</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 name="Rectangle 12"/>
            <p:cNvSpPr>
              <a:spLocks noChangeArrowheads="1"/>
            </p:cNvSpPr>
            <p:nvPr/>
          </p:nvSpPr>
          <p:spPr bwMode="auto">
            <a:xfrm>
              <a:off x="5932610" y="4268471"/>
              <a:ext cx="25006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Euro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1" name="Rectangle 13"/>
            <p:cNvSpPr>
              <a:spLocks noChangeArrowheads="1"/>
            </p:cNvSpPr>
            <p:nvPr/>
          </p:nvSpPr>
          <p:spPr bwMode="auto">
            <a:xfrm>
              <a:off x="5575140" y="4736783"/>
              <a:ext cx="60753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Status Info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22" name="Group 21"/>
          <p:cNvGrpSpPr/>
          <p:nvPr/>
        </p:nvGrpSpPr>
        <p:grpSpPr>
          <a:xfrm>
            <a:off x="53658" y="1408113"/>
            <a:ext cx="6276975" cy="1562100"/>
            <a:chOff x="53658" y="1408113"/>
            <a:chExt cx="6276975" cy="1562100"/>
          </a:xfrm>
        </p:grpSpPr>
        <p:sp>
          <p:nvSpPr>
            <p:cNvPr id="5" name="Rectangle 36"/>
            <p:cNvSpPr>
              <a:spLocks noChangeArrowheads="1"/>
            </p:cNvSpPr>
            <p:nvPr/>
          </p:nvSpPr>
          <p:spPr bwMode="auto">
            <a:xfrm>
              <a:off x="53658" y="1408113"/>
              <a:ext cx="6276975" cy="15621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6" name="Rectangle 5"/>
            <p:cNvSpPr>
              <a:spLocks noChangeArrowheads="1"/>
            </p:cNvSpPr>
            <p:nvPr/>
          </p:nvSpPr>
          <p:spPr bwMode="auto">
            <a:xfrm>
              <a:off x="321945" y="1695451"/>
              <a:ext cx="27756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en-US" sz="1700" dirty="0">
                  <a:solidFill>
                    <a:srgbClr val="00679E"/>
                  </a:solidFill>
                  <a:latin typeface="Arial" panose="020B0604020202020204" pitchFamily="34" charset="0"/>
                  <a:cs typeface="Arial" panose="020B0604020202020204" pitchFamily="34" charset="0"/>
                </a:rPr>
                <a:t>Example Object Header Text</a:t>
              </a:r>
              <a:endParaRPr lang="en-US" dirty="0">
                <a:latin typeface="Arial" pitchFamily="34" charset="0"/>
                <a:cs typeface="Arial" pitchFamily="34" charset="0"/>
              </a:endParaRPr>
            </a:p>
          </p:txBody>
        </p:sp>
        <p:sp>
          <p:nvSpPr>
            <p:cNvPr id="7" name="Rectangle 6"/>
            <p:cNvSpPr>
              <a:spLocks noChangeArrowheads="1"/>
            </p:cNvSpPr>
            <p:nvPr/>
          </p:nvSpPr>
          <p:spPr bwMode="auto">
            <a:xfrm>
              <a:off x="329883" y="2130426"/>
              <a:ext cx="7598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First Attribute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0" name="Rectangle 9"/>
            <p:cNvSpPr>
              <a:spLocks noChangeArrowheads="1"/>
            </p:cNvSpPr>
            <p:nvPr/>
          </p:nvSpPr>
          <p:spPr bwMode="auto">
            <a:xfrm>
              <a:off x="5435981" y="2130426"/>
              <a:ext cx="74860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3793E"/>
                  </a:solidFill>
                  <a:effectLst/>
                  <a:latin typeface="Arial" panose="020B0604020202020204" pitchFamily="34" charset="0"/>
                  <a:cs typeface="Arial" panose="020B0604020202020204" pitchFamily="34" charset="0"/>
                </a:rPr>
                <a:t>Positive Text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a:spLocks noChangeArrowheads="1"/>
            </p:cNvSpPr>
            <p:nvPr/>
          </p:nvSpPr>
          <p:spPr bwMode="auto">
            <a:xfrm>
              <a:off x="5543382" y="1652588"/>
              <a:ext cx="6412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3.624</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2" name="Rectangle 11"/>
            <p:cNvSpPr>
              <a:spLocks noChangeArrowheads="1"/>
            </p:cNvSpPr>
            <p:nvPr/>
          </p:nvSpPr>
          <p:spPr bwMode="auto">
            <a:xfrm>
              <a:off x="5934515" y="1936751"/>
              <a:ext cx="25006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Euro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3" name="Rectangle 12"/>
            <p:cNvSpPr>
              <a:spLocks noChangeArrowheads="1"/>
            </p:cNvSpPr>
            <p:nvPr/>
          </p:nvSpPr>
          <p:spPr bwMode="auto">
            <a:xfrm>
              <a:off x="5577045" y="2405063"/>
              <a:ext cx="60753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Status Info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5" name="Rectangle 22"/>
            <p:cNvSpPr>
              <a:spLocks noChangeArrowheads="1"/>
            </p:cNvSpPr>
            <p:nvPr/>
          </p:nvSpPr>
          <p:spPr bwMode="auto">
            <a:xfrm>
              <a:off x="329994" y="2405063"/>
              <a:ext cx="32546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000" dirty="0">
                  <a:solidFill>
                    <a:srgbClr val="666666"/>
                  </a:solidFill>
                  <a:latin typeface="Arial" panose="020B0604020202020204" pitchFamily="34" charset="0"/>
                  <a:cs typeface="Arial" panose="020B0604020202020204" pitchFamily="34" charset="0"/>
                </a:rPr>
                <a:t>Second Attribute with a very long descriptive text that will wrap around because it is </a:t>
              </a:r>
              <a:r>
                <a:rPr lang="en-US" sz="1000" dirty="0" err="1">
                  <a:solidFill>
                    <a:srgbClr val="666666"/>
                  </a:solidFill>
                  <a:latin typeface="Arial" panose="020B0604020202020204" pitchFamily="34" charset="0"/>
                  <a:cs typeface="Arial" panose="020B0604020202020204" pitchFamily="34" charset="0"/>
                </a:rPr>
                <a:t>sooo</a:t>
              </a:r>
              <a:r>
                <a:rPr lang="en-US" sz="1000" dirty="0">
                  <a:solidFill>
                    <a:srgbClr val="666666"/>
                  </a:solidFill>
                  <a:latin typeface="Arial" panose="020B0604020202020204" pitchFamily="34" charset="0"/>
                  <a:cs typeface="Arial" panose="020B0604020202020204" pitchFamily="34" charset="0"/>
                </a:rPr>
                <a:t> long</a:t>
              </a:r>
              <a:endParaRPr lang="en-US" dirty="0">
                <a:latin typeface="Arial" pitchFamily="34" charset="0"/>
                <a:cs typeface="Arial" pitchFamily="34" charset="0"/>
              </a:endParaRPr>
            </a:p>
          </p:txBody>
        </p:sp>
      </p:grpSp>
    </p:spTree>
    <p:extLst>
      <p:ext uri="{BB962C8B-B14F-4D97-AF65-F5344CB8AC3E}">
        <p14:creationId xmlns:p14="http://schemas.microsoft.com/office/powerpoint/2010/main" val="29362836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solidFill>
                  <a:srgbClr val="666666"/>
                </a:solidFill>
                <a:latin typeface="BentonSans Light" panose="02000503000000020004" pitchFamily="2" charset="0"/>
              </a:rPr>
              <a:t>ObjectHeader</a:t>
            </a:r>
            <a:endParaRPr lang="en-US" dirty="0"/>
          </a:p>
        </p:txBody>
      </p:sp>
      <p:grpSp>
        <p:nvGrpSpPr>
          <p:cNvPr id="7" name="Group 6"/>
          <p:cNvGrpSpPr/>
          <p:nvPr/>
        </p:nvGrpSpPr>
        <p:grpSpPr>
          <a:xfrm>
            <a:off x="48895" y="1413192"/>
            <a:ext cx="6276975" cy="3552825"/>
            <a:chOff x="48895" y="1413192"/>
            <a:chExt cx="6276975" cy="3552825"/>
          </a:xfrm>
        </p:grpSpPr>
        <p:sp>
          <p:nvSpPr>
            <p:cNvPr id="22" name="Rectangle 7"/>
            <p:cNvSpPr>
              <a:spLocks noChangeArrowheads="1"/>
            </p:cNvSpPr>
            <p:nvPr/>
          </p:nvSpPr>
          <p:spPr bwMode="auto">
            <a:xfrm>
              <a:off x="48895" y="1413192"/>
              <a:ext cx="6276975" cy="35528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3" name="Rectangle 14"/>
            <p:cNvSpPr>
              <a:spLocks noChangeArrowheads="1"/>
            </p:cNvSpPr>
            <p:nvPr/>
          </p:nvSpPr>
          <p:spPr bwMode="auto">
            <a:xfrm>
              <a:off x="317183" y="1678304"/>
              <a:ext cx="5080094" cy="1603003"/>
            </a:xfrm>
            <a:prstGeom prst="rect">
              <a:avLst/>
            </a:prstGeom>
            <a:noFill/>
            <a:extLst/>
          </p:spPr>
          <p:txBody>
            <a:bodyPr wrap="square" lIns="0" tIns="0" rIns="0" bIns="0" rtlCol="0">
              <a:spAutoFit/>
            </a:bodyPr>
            <a:lstStyle/>
            <a:p>
              <a:pPr fontAlgn="base">
                <a:lnSpc>
                  <a:spcPts val="2500"/>
                </a:lnSpc>
                <a:spcAft>
                  <a:spcPct val="0"/>
                </a:spcAft>
                <a:buClr>
                  <a:srgbClr val="F0AB00"/>
                </a:buClr>
                <a:buSzPct val="80000"/>
              </a:pPr>
              <a:r>
                <a:rPr lang="en-US" sz="1700" dirty="0">
                  <a:solidFill>
                    <a:srgbClr val="00679E"/>
                  </a:solidFill>
                  <a:latin typeface="Arial" panose="020B0604020202020204" pitchFamily="34" charset="0"/>
                  <a:cs typeface="Arial" panose="020B0604020202020204" pitchFamily="34" charset="0"/>
                </a:rPr>
                <a:t>Example Object Header Text That Is </a:t>
              </a:r>
              <a:r>
                <a:rPr lang="en-US" sz="1700" dirty="0" err="1">
                  <a:solidFill>
                    <a:srgbClr val="00679E"/>
                  </a:solidFill>
                  <a:latin typeface="Arial" panose="020B0604020202020204" pitchFamily="34" charset="0"/>
                  <a:cs typeface="Arial" panose="020B0604020202020204" pitchFamily="34" charset="0"/>
                </a:rPr>
                <a:t>Sooo</a:t>
              </a:r>
              <a:r>
                <a:rPr lang="en-US" sz="1700" dirty="0">
                  <a:solidFill>
                    <a:srgbClr val="00679E"/>
                  </a:solidFill>
                  <a:latin typeface="Arial" panose="020B0604020202020204" pitchFamily="34" charset="0"/>
                  <a:cs typeface="Arial" panose="020B0604020202020204" pitchFamily="34" charset="0"/>
                </a:rPr>
                <a:t> Long That It has To Wrap Several Times Before We Reach The End. That Is How Long This Text Is – Can You Even Begin To Believe Just How Long This Text Actually Is Or Do You Fail To Believe It?</a:t>
              </a:r>
            </a:p>
          </p:txBody>
        </p:sp>
        <p:sp>
          <p:nvSpPr>
            <p:cNvPr id="28" name="Rectangle 19"/>
            <p:cNvSpPr>
              <a:spLocks noChangeArrowheads="1"/>
            </p:cNvSpPr>
            <p:nvPr/>
          </p:nvSpPr>
          <p:spPr bwMode="auto">
            <a:xfrm>
              <a:off x="326708" y="3856354"/>
              <a:ext cx="53700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a:solidFill>
                    <a:srgbClr val="00679E"/>
                  </a:solidFill>
                  <a:latin typeface="Arial" panose="020B0604020202020204" pitchFamily="34" charset="0"/>
                  <a:cs typeface="Arial" panose="020B0604020202020204" pitchFamily="34" charset="0"/>
                </a:rPr>
                <a:t>Added</a:t>
              </a: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 </a:t>
              </a:r>
              <a:r>
                <a:rPr lang="en-US" sz="1000" dirty="0">
                  <a:solidFill>
                    <a:srgbClr val="00679E"/>
                  </a:solidFill>
                  <a:latin typeface="Arial" panose="020B0604020202020204" pitchFamily="34" charset="0"/>
                  <a:cs typeface="Arial" panose="020B0604020202020204" pitchFamily="34" charset="0"/>
                </a:rPr>
                <a:t>by</a:t>
              </a:r>
            </a:p>
          </p:txBody>
        </p:sp>
        <p:sp>
          <p:nvSpPr>
            <p:cNvPr id="29" name="Rectangle 20"/>
            <p:cNvSpPr>
              <a:spLocks noChangeArrowheads="1"/>
            </p:cNvSpPr>
            <p:nvPr/>
          </p:nvSpPr>
          <p:spPr bwMode="auto">
            <a:xfrm>
              <a:off x="916940" y="3856354"/>
              <a:ext cx="41339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a:solidFill>
                    <a:srgbClr val="00679E"/>
                  </a:solidFill>
                  <a:latin typeface="Arial" panose="020B0604020202020204" pitchFamily="34" charset="0"/>
                  <a:cs typeface="Arial" panose="020B0604020202020204" pitchFamily="34" charset="0"/>
                </a:rPr>
                <a:t>Name5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0" name="Rectangle 21"/>
            <p:cNvSpPr>
              <a:spLocks noChangeArrowheads="1"/>
            </p:cNvSpPr>
            <p:nvPr/>
          </p:nvSpPr>
          <p:spPr bwMode="auto">
            <a:xfrm>
              <a:off x="326708" y="4119879"/>
              <a:ext cx="7598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First Attribute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1" name="Rectangle 22"/>
            <p:cNvSpPr>
              <a:spLocks noChangeArrowheads="1"/>
            </p:cNvSpPr>
            <p:nvPr/>
          </p:nvSpPr>
          <p:spPr bwMode="auto">
            <a:xfrm>
              <a:off x="326708" y="4386579"/>
              <a:ext cx="32546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000" dirty="0">
                  <a:solidFill>
                    <a:srgbClr val="666666"/>
                  </a:solidFill>
                  <a:latin typeface="Arial" panose="020B0604020202020204" pitchFamily="34" charset="0"/>
                  <a:cs typeface="Arial" panose="020B0604020202020204" pitchFamily="34" charset="0"/>
                </a:rPr>
                <a:t>Second Attribute with a very long descriptive text that will wrap around because it is </a:t>
              </a:r>
              <a:r>
                <a:rPr lang="en-US" sz="1000" dirty="0" err="1">
                  <a:solidFill>
                    <a:srgbClr val="666666"/>
                  </a:solidFill>
                  <a:latin typeface="Arial" panose="020B0604020202020204" pitchFamily="34" charset="0"/>
                  <a:cs typeface="Arial" panose="020B0604020202020204" pitchFamily="34" charset="0"/>
                </a:rPr>
                <a:t>sooo</a:t>
              </a:r>
              <a:r>
                <a:rPr lang="en-US" sz="1000" dirty="0">
                  <a:solidFill>
                    <a:srgbClr val="666666"/>
                  </a:solidFill>
                  <a:latin typeface="Arial" panose="020B0604020202020204" pitchFamily="34" charset="0"/>
                  <a:cs typeface="Arial" panose="020B0604020202020204" pitchFamily="34" charset="0"/>
                </a:rPr>
                <a:t> long</a:t>
              </a:r>
              <a:endParaRPr lang="en-US" dirty="0">
                <a:latin typeface="Arial" pitchFamily="34" charset="0"/>
                <a:cs typeface="Arial" pitchFamily="34" charset="0"/>
              </a:endParaRPr>
            </a:p>
          </p:txBody>
        </p:sp>
        <p:sp>
          <p:nvSpPr>
            <p:cNvPr id="33" name="Rectangle 24"/>
            <p:cNvSpPr>
              <a:spLocks noChangeArrowheads="1"/>
            </p:cNvSpPr>
            <p:nvPr/>
          </p:nvSpPr>
          <p:spPr bwMode="auto">
            <a:xfrm>
              <a:off x="5397277" y="4119879"/>
              <a:ext cx="8111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CC2127"/>
                  </a:solidFill>
                  <a:effectLst/>
                  <a:latin typeface="Arial" panose="020B0604020202020204" pitchFamily="34" charset="0"/>
                  <a:cs typeface="Arial" panose="020B0604020202020204" pitchFamily="34" charset="0"/>
                </a:rPr>
                <a:t>Negative Text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4" name="Rectangle 25"/>
            <p:cNvSpPr>
              <a:spLocks noChangeArrowheads="1"/>
            </p:cNvSpPr>
            <p:nvPr/>
          </p:nvSpPr>
          <p:spPr bwMode="auto">
            <a:xfrm>
              <a:off x="5600858" y="4386579"/>
              <a:ext cx="60753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Status Info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5" name="Rectangle 26"/>
            <p:cNvSpPr>
              <a:spLocks noChangeArrowheads="1"/>
            </p:cNvSpPr>
            <p:nvPr/>
          </p:nvSpPr>
          <p:spPr bwMode="auto">
            <a:xfrm>
              <a:off x="3430391" y="3257867"/>
              <a:ext cx="27780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xxx.999.999.123.624,00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6" name="Rectangle 27"/>
            <p:cNvSpPr>
              <a:spLocks noChangeArrowheads="1"/>
            </p:cNvSpPr>
            <p:nvPr/>
          </p:nvSpPr>
          <p:spPr bwMode="auto">
            <a:xfrm>
              <a:off x="5983976" y="3546792"/>
              <a:ext cx="22442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Euro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18193371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666666"/>
                </a:solidFill>
                <a:latin typeface="BentonSans Light" panose="02000503000000020004" pitchFamily="2" charset="0"/>
              </a:rPr>
              <a:t>ObjectHeader</a:t>
            </a:r>
            <a:r>
              <a:rPr lang="en-US" dirty="0">
                <a:solidFill>
                  <a:srgbClr val="666666"/>
                </a:solidFill>
                <a:latin typeface="BentonSans Light" panose="02000503000000020004" pitchFamily="2" charset="0"/>
              </a:rPr>
              <a:t>	</a:t>
            </a:r>
            <a:endParaRPr lang="en-US" dirty="0"/>
          </a:p>
        </p:txBody>
      </p:sp>
      <p:grpSp>
        <p:nvGrpSpPr>
          <p:cNvPr id="27" name="Group 26"/>
          <p:cNvGrpSpPr/>
          <p:nvPr/>
        </p:nvGrpSpPr>
        <p:grpSpPr>
          <a:xfrm>
            <a:off x="54610" y="1412558"/>
            <a:ext cx="6276975" cy="1481138"/>
            <a:chOff x="54610" y="1412558"/>
            <a:chExt cx="6276975" cy="1481138"/>
          </a:xfrm>
        </p:grpSpPr>
        <p:sp>
          <p:nvSpPr>
            <p:cNvPr id="4" name="Rectangle 6"/>
            <p:cNvSpPr>
              <a:spLocks noChangeArrowheads="1"/>
            </p:cNvSpPr>
            <p:nvPr/>
          </p:nvSpPr>
          <p:spPr bwMode="auto">
            <a:xfrm>
              <a:off x="54610" y="1412558"/>
              <a:ext cx="6276975" cy="148113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7" name="Rectangle 10"/>
            <p:cNvSpPr>
              <a:spLocks noChangeArrowheads="1"/>
            </p:cNvSpPr>
            <p:nvPr/>
          </p:nvSpPr>
          <p:spPr bwMode="auto">
            <a:xfrm>
              <a:off x="330835" y="2465070"/>
              <a:ext cx="53700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a:solidFill>
                    <a:srgbClr val="00679E"/>
                  </a:solidFill>
                  <a:latin typeface="Arial" panose="020B0604020202020204" pitchFamily="34" charset="0"/>
                  <a:cs typeface="Arial" panose="020B0604020202020204" pitchFamily="34" charset="0"/>
                </a:rPr>
                <a:t>Added</a:t>
              </a: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 </a:t>
              </a:r>
              <a:r>
                <a:rPr lang="en-US" sz="1000" dirty="0">
                  <a:solidFill>
                    <a:srgbClr val="00679E"/>
                  </a:solidFill>
                  <a:latin typeface="Arial" panose="020B0604020202020204" pitchFamily="34" charset="0"/>
                  <a:cs typeface="Arial" panose="020B0604020202020204" pitchFamily="34" charset="0"/>
                </a:rPr>
                <a:t>by</a:t>
              </a:r>
            </a:p>
          </p:txBody>
        </p:sp>
        <p:sp>
          <p:nvSpPr>
            <p:cNvPr id="8" name="Rectangle 11"/>
            <p:cNvSpPr>
              <a:spLocks noChangeArrowheads="1"/>
            </p:cNvSpPr>
            <p:nvPr/>
          </p:nvSpPr>
          <p:spPr bwMode="auto">
            <a:xfrm>
              <a:off x="915035" y="2465070"/>
              <a:ext cx="41339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a:solidFill>
                    <a:srgbClr val="00679E"/>
                  </a:solidFill>
                  <a:latin typeface="Arial" panose="020B0604020202020204" pitchFamily="34" charset="0"/>
                  <a:cs typeface="Arial" panose="020B0604020202020204" pitchFamily="34" charset="0"/>
                </a:rPr>
                <a:t>Name5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 name="Rectangle 12"/>
            <p:cNvSpPr>
              <a:spLocks noChangeArrowheads="1"/>
            </p:cNvSpPr>
            <p:nvPr/>
          </p:nvSpPr>
          <p:spPr bwMode="auto">
            <a:xfrm>
              <a:off x="5318760" y="2465070"/>
              <a:ext cx="73096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3793E"/>
                  </a:solidFill>
                  <a:effectLst/>
                  <a:latin typeface="Arial" panose="020B0604020202020204" pitchFamily="34" charset="0"/>
                  <a:cs typeface="Arial" panose="020B0604020202020204" pitchFamily="34" charset="0"/>
                </a:rPr>
                <a:t>Positive Text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4" name="Rectangle 23"/>
            <p:cNvSpPr/>
            <p:nvPr/>
          </p:nvSpPr>
          <p:spPr>
            <a:xfrm>
              <a:off x="241995" y="1627465"/>
              <a:ext cx="5564968" cy="615553"/>
            </a:xfrm>
            <a:prstGeom prst="rect">
              <a:avLst/>
            </a:prstGeom>
          </p:spPr>
          <p:txBody>
            <a:bodyPr wrap="square">
              <a:spAutoFit/>
            </a:bodyPr>
            <a:lstStyle/>
            <a:p>
              <a:pPr fontAlgn="base">
                <a:spcBef>
                  <a:spcPts val="600"/>
                </a:spcBef>
                <a:spcAft>
                  <a:spcPct val="0"/>
                </a:spcAft>
                <a:buClr>
                  <a:srgbClr val="F0AB00"/>
                </a:buClr>
                <a:buSzPct val="80000"/>
              </a:pPr>
              <a:r>
                <a:rPr lang="en-US" sz="1700" dirty="0">
                  <a:latin typeface="Arial" panose="020B0604020202020204" pitchFamily="34" charset="0"/>
                  <a:cs typeface="Arial" panose="020B0604020202020204" pitchFamily="34" charset="0"/>
                </a:rPr>
                <a:t>Example Object Header Text That Is </a:t>
              </a:r>
              <a:r>
                <a:rPr lang="en-US" sz="1700" dirty="0" err="1">
                  <a:latin typeface="Arial" panose="020B0604020202020204" pitchFamily="34" charset="0"/>
                  <a:cs typeface="Arial" panose="020B0604020202020204" pitchFamily="34" charset="0"/>
                </a:rPr>
                <a:t>Sooo</a:t>
              </a:r>
              <a:r>
                <a:rPr lang="en-US" sz="1700" dirty="0">
                  <a:latin typeface="Arial" panose="020B0604020202020204" pitchFamily="34" charset="0"/>
                  <a:cs typeface="Arial" panose="020B0604020202020204" pitchFamily="34" charset="0"/>
                </a:rPr>
                <a:t> Long That It has to Wrap Once</a:t>
              </a:r>
            </a:p>
          </p:txBody>
        </p:sp>
      </p:grpSp>
      <p:grpSp>
        <p:nvGrpSpPr>
          <p:cNvPr id="29" name="Group 28"/>
          <p:cNvGrpSpPr/>
          <p:nvPr/>
        </p:nvGrpSpPr>
        <p:grpSpPr>
          <a:xfrm>
            <a:off x="54610" y="3740150"/>
            <a:ext cx="6276975" cy="2433638"/>
            <a:chOff x="54610" y="3740150"/>
            <a:chExt cx="6276975" cy="2433638"/>
          </a:xfrm>
        </p:grpSpPr>
        <p:sp>
          <p:nvSpPr>
            <p:cNvPr id="11" name="Rectangle 7"/>
            <p:cNvSpPr>
              <a:spLocks noChangeArrowheads="1"/>
            </p:cNvSpPr>
            <p:nvPr/>
          </p:nvSpPr>
          <p:spPr bwMode="auto">
            <a:xfrm>
              <a:off x="54610" y="3740150"/>
              <a:ext cx="6276975" cy="243363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4" name="Rectangle 15"/>
            <p:cNvSpPr>
              <a:spLocks noChangeArrowheads="1"/>
            </p:cNvSpPr>
            <p:nvPr/>
          </p:nvSpPr>
          <p:spPr bwMode="auto">
            <a:xfrm>
              <a:off x="330835" y="5219700"/>
              <a:ext cx="53700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a:solidFill>
                    <a:srgbClr val="00679E"/>
                  </a:solidFill>
                  <a:latin typeface="Arial" panose="020B0604020202020204" pitchFamily="34" charset="0"/>
                  <a:cs typeface="Arial" panose="020B0604020202020204" pitchFamily="34" charset="0"/>
                </a:rPr>
                <a:t>Added</a:t>
              </a: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 </a:t>
              </a:r>
              <a:r>
                <a:rPr lang="en-US" sz="1000" dirty="0">
                  <a:solidFill>
                    <a:srgbClr val="00679E"/>
                  </a:solidFill>
                  <a:latin typeface="Arial" panose="020B0604020202020204" pitchFamily="34" charset="0"/>
                  <a:cs typeface="Arial" panose="020B0604020202020204" pitchFamily="34" charset="0"/>
                </a:rPr>
                <a:t>by</a:t>
              </a:r>
            </a:p>
          </p:txBody>
        </p:sp>
        <p:sp>
          <p:nvSpPr>
            <p:cNvPr id="15" name="Rectangle 16"/>
            <p:cNvSpPr>
              <a:spLocks noChangeArrowheads="1"/>
            </p:cNvSpPr>
            <p:nvPr/>
          </p:nvSpPr>
          <p:spPr bwMode="auto">
            <a:xfrm>
              <a:off x="915035" y="5219700"/>
              <a:ext cx="41339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a:solidFill>
                    <a:srgbClr val="00679E"/>
                  </a:solidFill>
                  <a:latin typeface="Arial" panose="020B0604020202020204" pitchFamily="34" charset="0"/>
                  <a:cs typeface="Arial" panose="020B0604020202020204" pitchFamily="34" charset="0"/>
                </a:rPr>
                <a:t>Name5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6" name="Rectangle 17"/>
            <p:cNvSpPr>
              <a:spLocks noChangeArrowheads="1"/>
            </p:cNvSpPr>
            <p:nvPr/>
          </p:nvSpPr>
          <p:spPr bwMode="auto">
            <a:xfrm>
              <a:off x="330835" y="5483225"/>
              <a:ext cx="7598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First Attribute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 name="Rectangle 18"/>
            <p:cNvSpPr>
              <a:spLocks noChangeArrowheads="1"/>
            </p:cNvSpPr>
            <p:nvPr/>
          </p:nvSpPr>
          <p:spPr bwMode="auto">
            <a:xfrm>
              <a:off x="330836" y="5749924"/>
              <a:ext cx="32981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000" dirty="0">
                  <a:solidFill>
                    <a:srgbClr val="666666"/>
                  </a:solidFill>
                  <a:latin typeface="Arial" panose="020B0604020202020204" pitchFamily="34" charset="0"/>
                  <a:cs typeface="Arial" panose="020B0604020202020204" pitchFamily="34" charset="0"/>
                </a:rPr>
                <a:t>Second Attribute with a very long descriptive text that will wrap around because it is </a:t>
              </a:r>
              <a:r>
                <a:rPr lang="en-US" sz="1000" dirty="0" err="1">
                  <a:solidFill>
                    <a:srgbClr val="666666"/>
                  </a:solidFill>
                  <a:latin typeface="Arial" panose="020B0604020202020204" pitchFamily="34" charset="0"/>
                  <a:cs typeface="Arial" panose="020B0604020202020204" pitchFamily="34" charset="0"/>
                </a:rPr>
                <a:t>sooo</a:t>
              </a:r>
              <a:r>
                <a:rPr lang="en-US" sz="1000" dirty="0">
                  <a:solidFill>
                    <a:srgbClr val="666666"/>
                  </a:solidFill>
                  <a:latin typeface="Arial" panose="020B0604020202020204" pitchFamily="34" charset="0"/>
                  <a:cs typeface="Arial" panose="020B0604020202020204" pitchFamily="34" charset="0"/>
                </a:rPr>
                <a:t> long</a:t>
              </a:r>
              <a:endParaRPr lang="en-US" sz="1000" dirty="0">
                <a:latin typeface="Arial" pitchFamily="34" charset="0"/>
                <a:cs typeface="Arial" pitchFamily="34" charset="0"/>
              </a:endParaRPr>
            </a:p>
          </p:txBody>
        </p:sp>
        <p:sp>
          <p:nvSpPr>
            <p:cNvPr id="19" name="Rectangle 20"/>
            <p:cNvSpPr>
              <a:spLocks noChangeArrowheads="1"/>
            </p:cNvSpPr>
            <p:nvPr/>
          </p:nvSpPr>
          <p:spPr bwMode="auto">
            <a:xfrm>
              <a:off x="5401404" y="5483225"/>
              <a:ext cx="8111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CC2127"/>
                  </a:solidFill>
                  <a:effectLst/>
                  <a:latin typeface="Arial" panose="020B0604020202020204" pitchFamily="34" charset="0"/>
                  <a:cs typeface="Arial" panose="020B0604020202020204" pitchFamily="34" charset="0"/>
                </a:rPr>
                <a:t>Negative Text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 name="Rectangle 21"/>
            <p:cNvSpPr>
              <a:spLocks noChangeArrowheads="1"/>
            </p:cNvSpPr>
            <p:nvPr/>
          </p:nvSpPr>
          <p:spPr bwMode="auto">
            <a:xfrm>
              <a:off x="5604985" y="5749925"/>
              <a:ext cx="60753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Status Info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1" name="Rectangle 22"/>
            <p:cNvSpPr>
              <a:spLocks noChangeArrowheads="1"/>
            </p:cNvSpPr>
            <p:nvPr/>
          </p:nvSpPr>
          <p:spPr bwMode="auto">
            <a:xfrm>
              <a:off x="3434518" y="4621213"/>
              <a:ext cx="27780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xxx.999.999.123.624,00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2" name="Rectangle 23"/>
            <p:cNvSpPr>
              <a:spLocks noChangeArrowheads="1"/>
            </p:cNvSpPr>
            <p:nvPr/>
          </p:nvSpPr>
          <p:spPr bwMode="auto">
            <a:xfrm>
              <a:off x="5988103" y="4910138"/>
              <a:ext cx="22442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Euro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6" name="Rectangle 25"/>
            <p:cNvSpPr/>
            <p:nvPr/>
          </p:nvSpPr>
          <p:spPr>
            <a:xfrm>
              <a:off x="222000" y="3994330"/>
              <a:ext cx="5686753" cy="615553"/>
            </a:xfrm>
            <a:prstGeom prst="rect">
              <a:avLst/>
            </a:prstGeom>
          </p:spPr>
          <p:txBody>
            <a:bodyPr wrap="square">
              <a:spAutoFit/>
            </a:bodyPr>
            <a:lstStyle/>
            <a:p>
              <a:pPr fontAlgn="base">
                <a:spcBef>
                  <a:spcPts val="600"/>
                </a:spcBef>
                <a:spcAft>
                  <a:spcPct val="0"/>
                </a:spcAft>
                <a:buClr>
                  <a:srgbClr val="F0AB00"/>
                </a:buClr>
                <a:buSzPct val="80000"/>
              </a:pPr>
              <a:r>
                <a:rPr lang="en-US" sz="1700" dirty="0">
                  <a:solidFill>
                    <a:srgbClr val="00679E"/>
                  </a:solidFill>
                  <a:latin typeface="Arial" panose="020B0604020202020204" pitchFamily="34" charset="0"/>
                  <a:cs typeface="Arial" panose="020B0604020202020204" pitchFamily="34" charset="0"/>
                </a:rPr>
                <a:t>Example Object Header Text That Is Rather Long That It has to Wrap Once</a:t>
              </a:r>
            </a:p>
          </p:txBody>
        </p:sp>
      </p:grpSp>
    </p:spTree>
    <p:extLst>
      <p:ext uri="{BB962C8B-B14F-4D97-AF65-F5344CB8AC3E}">
        <p14:creationId xmlns:p14="http://schemas.microsoft.com/office/powerpoint/2010/main" val="1229026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Tickets (3)</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endParaRPr lang="en-US" sz="1100" dirty="0">
                  <a:solidFill>
                    <a:srgbClr val="666666"/>
                  </a:solidFill>
                  <a:latin typeface="Arial" pitchFamily="34" charset="0"/>
                  <a:ea typeface="Open Sans" pitchFamily="34" charset="0"/>
                  <a:cs typeface="Arial" pitchFamily="34" charset="0"/>
                </a:endParaRP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7471" y="1281028"/>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My Tickets</a:t>
            </a:r>
          </a:p>
        </p:txBody>
      </p:sp>
      <p:sp>
        <p:nvSpPr>
          <p:cNvPr id="187" name="Rectangle 186"/>
          <p:cNvSpPr/>
          <p:nvPr/>
        </p:nvSpPr>
        <p:spPr>
          <a:xfrm>
            <a:off x="-5473" y="2541852"/>
            <a:ext cx="2922795" cy="118079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722640"/>
            <a:ext cx="2922795" cy="117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5" name="TextBox 194"/>
          <p:cNvSpPr txBox="1"/>
          <p:nvPr/>
        </p:nvSpPr>
        <p:spPr>
          <a:xfrm>
            <a:off x="6114" y="2866679"/>
            <a:ext cx="2915324" cy="261610"/>
          </a:xfrm>
          <a:prstGeom prst="rect">
            <a:avLst/>
          </a:prstGeom>
          <a:noFill/>
        </p:spPr>
        <p:txBody>
          <a:bodyPr wrap="square" rtlCol="0">
            <a:spAutoFit/>
          </a:bodyPr>
          <a:lstStyle/>
          <a:p>
            <a:r>
              <a:rPr lang="en-US" sz="1100" dirty="0">
                <a:solidFill>
                  <a:srgbClr val="333333"/>
                </a:solidFill>
                <a:ea typeface="Open Sans" pitchFamily="34" charset="0"/>
                <a:cs typeface="Calibri" panose="020F0502020204030204" pitchFamily="34" charset="0"/>
              </a:rPr>
              <a:t>Office Installation Problem</a:t>
            </a:r>
            <a:endParaRPr lang="en-US" sz="1100" dirty="0">
              <a:solidFill>
                <a:srgbClr val="333333"/>
              </a:solidFill>
              <a:latin typeface="Arial"/>
              <a:cs typeface="Arial"/>
            </a:endParaRPr>
          </a:p>
        </p:txBody>
      </p:sp>
      <p:sp>
        <p:nvSpPr>
          <p:cNvPr id="197" name="TextBox 196"/>
          <p:cNvSpPr txBox="1"/>
          <p:nvPr/>
        </p:nvSpPr>
        <p:spPr>
          <a:xfrm>
            <a:off x="6114" y="3921070"/>
            <a:ext cx="2915324" cy="261610"/>
          </a:xfrm>
          <a:prstGeom prst="rect">
            <a:avLst/>
          </a:prstGeom>
          <a:noFill/>
        </p:spPr>
        <p:txBody>
          <a:bodyPr wrap="square" rtlCol="0">
            <a:spAutoFit/>
          </a:bodyPr>
          <a:lstStyle/>
          <a:p>
            <a:r>
              <a:rPr lang="en-US" sz="1100" dirty="0">
                <a:solidFill>
                  <a:srgbClr val="333333"/>
                </a:solidFill>
                <a:latin typeface="Arial" pitchFamily="34" charset="0"/>
                <a:ea typeface="Open Sans" pitchFamily="34" charset="0"/>
                <a:cs typeface="Arial" pitchFamily="34" charset="0"/>
              </a:rPr>
              <a:t>Broken Locker</a:t>
            </a:r>
          </a:p>
        </p:txBody>
      </p:sp>
      <p:sp>
        <p:nvSpPr>
          <p:cNvPr id="202" name="TextBox 201"/>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54962"/>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8" name="Rectangle 237"/>
            <p:cNvSpPr/>
            <p:nvPr/>
          </p:nvSpPr>
          <p:spPr>
            <a:xfrm>
              <a:off x="6751323" y="3314275"/>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Send</a:t>
              </a: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Rectangle 8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1" name="TextBox 100"/>
          <p:cNvSpPr txBox="1"/>
          <p:nvPr/>
        </p:nvSpPr>
        <p:spPr>
          <a:xfrm>
            <a:off x="1406870" y="350418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Closed</a:t>
            </a:r>
          </a:p>
        </p:txBody>
      </p:sp>
      <p:sp>
        <p:nvSpPr>
          <p:cNvPr id="102" name="TextBox 101"/>
          <p:cNvSpPr txBox="1"/>
          <p:nvPr/>
        </p:nvSpPr>
        <p:spPr>
          <a:xfrm>
            <a:off x="1406870" y="467649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Closed</a:t>
            </a:r>
          </a:p>
        </p:txBody>
      </p:sp>
      <p:sp>
        <p:nvSpPr>
          <p:cNvPr id="74" name="Rectangle 73"/>
          <p:cNvSpPr/>
          <p:nvPr/>
        </p:nvSpPr>
        <p:spPr>
          <a:xfrm>
            <a:off x="2913326" y="863875"/>
            <a:ext cx="6101641" cy="377213"/>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11" name="TextBox 210"/>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My Tickets - Feedback</a:t>
            </a:r>
          </a:p>
        </p:txBody>
      </p:sp>
      <p:sp>
        <p:nvSpPr>
          <p:cNvPr id="2" name="Rectangle 1"/>
          <p:cNvSpPr/>
          <p:nvPr/>
        </p:nvSpPr>
        <p:spPr bwMode="gray">
          <a:xfrm>
            <a:off x="6869" y="1575440"/>
            <a:ext cx="2699648" cy="953247"/>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8" name="TextBox 77"/>
          <p:cNvSpPr txBox="1"/>
          <p:nvPr/>
        </p:nvSpPr>
        <p:spPr>
          <a:xfrm>
            <a:off x="1524317" y="2299979"/>
            <a:ext cx="1175331" cy="1692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Solution Provided </a:t>
            </a:r>
          </a:p>
        </p:txBody>
      </p:sp>
      <p:pic>
        <p:nvPicPr>
          <p:cNvPr id="80"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8683" y="6487203"/>
            <a:ext cx="501864" cy="596812"/>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58" y="563742"/>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p:cNvSpPr txBox="1"/>
          <p:nvPr/>
        </p:nvSpPr>
        <p:spPr>
          <a:xfrm>
            <a:off x="2947591" y="1395100"/>
            <a:ext cx="4241091" cy="261610"/>
          </a:xfrm>
          <a:prstGeom prst="rect">
            <a:avLst/>
          </a:prstGeom>
          <a:noFill/>
        </p:spPr>
        <p:txBody>
          <a:bodyPr wrap="square" rtlCol="0">
            <a:spAutoFit/>
          </a:bodyPr>
          <a:lstStyle/>
          <a:p>
            <a:pPr algn="r"/>
            <a:endParaRPr lang="en-US" sz="1100" dirty="0">
              <a:solidFill>
                <a:srgbClr val="666666"/>
              </a:solidFill>
              <a:latin typeface="Arial"/>
              <a:cs typeface="Arial"/>
            </a:endParaRPr>
          </a:p>
        </p:txBody>
      </p:sp>
      <p:sp>
        <p:nvSpPr>
          <p:cNvPr id="191" name="Rectangle 190"/>
          <p:cNvSpPr/>
          <p:nvPr/>
        </p:nvSpPr>
        <p:spPr>
          <a:xfrm>
            <a:off x="3450611" y="1782615"/>
            <a:ext cx="4724904" cy="600164"/>
          </a:xfrm>
          <a:prstGeom prst="rect">
            <a:avLst/>
          </a:prstGeom>
        </p:spPr>
        <p:txBody>
          <a:bodyPr wrap="square">
            <a:spAutoFit/>
          </a:bodyPr>
          <a:lstStyle/>
          <a:p>
            <a:r>
              <a:rPr lang="en-US" sz="1100" dirty="0">
                <a:solidFill>
                  <a:srgbClr val="333333"/>
                </a:solidFill>
                <a:cs typeface="Calibri" panose="020F0502020204030204" pitchFamily="34" charset="0"/>
              </a:rPr>
              <a:t>Considering your last IT support request, please rate on a scale of 1-10, 1 being extremely poor and 10 being perfect, the level of performance IT staff achieved in each area of service</a:t>
            </a:r>
          </a:p>
        </p:txBody>
      </p:sp>
      <p:sp>
        <p:nvSpPr>
          <p:cNvPr id="304" name="Rectangle 303"/>
          <p:cNvSpPr/>
          <p:nvPr/>
        </p:nvSpPr>
        <p:spPr>
          <a:xfrm>
            <a:off x="3269201" y="1364399"/>
            <a:ext cx="1749197" cy="369332"/>
          </a:xfrm>
          <a:prstGeom prst="rect">
            <a:avLst/>
          </a:prstGeom>
        </p:spPr>
        <p:txBody>
          <a:bodyPr wrap="none">
            <a:spAutoFit/>
          </a:bodyPr>
          <a:lstStyle/>
          <a:p>
            <a:r>
              <a:rPr lang="en-US" dirty="0">
                <a:solidFill>
                  <a:srgbClr val="404040"/>
                </a:solidFill>
                <a:latin typeface="open sans" panose="020B0604020202020204" charset="0"/>
              </a:rPr>
              <a:t>Overall Service</a:t>
            </a:r>
            <a:endParaRPr lang="en-US" dirty="0"/>
          </a:p>
        </p:txBody>
      </p:sp>
      <p:graphicFrame>
        <p:nvGraphicFramePr>
          <p:cNvPr id="305" name="Table 304"/>
          <p:cNvGraphicFramePr>
            <a:graphicFrameLocks noGrp="1"/>
          </p:cNvGraphicFramePr>
          <p:nvPr/>
        </p:nvGraphicFramePr>
        <p:xfrm>
          <a:off x="3278157" y="3000738"/>
          <a:ext cx="5486402" cy="243840"/>
        </p:xfrm>
        <a:graphic>
          <a:graphicData uri="http://schemas.openxmlformats.org/drawingml/2006/table">
            <a:tbl>
              <a:tblPr/>
              <a:tblGrid>
                <a:gridCol w="505900">
                  <a:extLst>
                    <a:ext uri="{9D8B030D-6E8A-4147-A177-3AD203B41FA5}">
                      <a16:colId xmlns:a16="http://schemas.microsoft.com/office/drawing/2014/main" val="1358990101"/>
                    </a:ext>
                  </a:extLst>
                </a:gridCol>
                <a:gridCol w="505900">
                  <a:extLst>
                    <a:ext uri="{9D8B030D-6E8A-4147-A177-3AD203B41FA5}">
                      <a16:colId xmlns:a16="http://schemas.microsoft.com/office/drawing/2014/main" val="2059346611"/>
                    </a:ext>
                  </a:extLst>
                </a:gridCol>
                <a:gridCol w="497178">
                  <a:extLst>
                    <a:ext uri="{9D8B030D-6E8A-4147-A177-3AD203B41FA5}">
                      <a16:colId xmlns:a16="http://schemas.microsoft.com/office/drawing/2014/main" val="1285113134"/>
                    </a:ext>
                  </a:extLst>
                </a:gridCol>
                <a:gridCol w="497178">
                  <a:extLst>
                    <a:ext uri="{9D8B030D-6E8A-4147-A177-3AD203B41FA5}">
                      <a16:colId xmlns:a16="http://schemas.microsoft.com/office/drawing/2014/main" val="642868111"/>
                    </a:ext>
                  </a:extLst>
                </a:gridCol>
                <a:gridCol w="497178">
                  <a:extLst>
                    <a:ext uri="{9D8B030D-6E8A-4147-A177-3AD203B41FA5}">
                      <a16:colId xmlns:a16="http://schemas.microsoft.com/office/drawing/2014/main" val="649859272"/>
                    </a:ext>
                  </a:extLst>
                </a:gridCol>
                <a:gridCol w="497178">
                  <a:extLst>
                    <a:ext uri="{9D8B030D-6E8A-4147-A177-3AD203B41FA5}">
                      <a16:colId xmlns:a16="http://schemas.microsoft.com/office/drawing/2014/main" val="1271852267"/>
                    </a:ext>
                  </a:extLst>
                </a:gridCol>
                <a:gridCol w="497178">
                  <a:extLst>
                    <a:ext uri="{9D8B030D-6E8A-4147-A177-3AD203B41FA5}">
                      <a16:colId xmlns:a16="http://schemas.microsoft.com/office/drawing/2014/main" val="1825509127"/>
                    </a:ext>
                  </a:extLst>
                </a:gridCol>
                <a:gridCol w="497178">
                  <a:extLst>
                    <a:ext uri="{9D8B030D-6E8A-4147-A177-3AD203B41FA5}">
                      <a16:colId xmlns:a16="http://schemas.microsoft.com/office/drawing/2014/main" val="3779014814"/>
                    </a:ext>
                  </a:extLst>
                </a:gridCol>
                <a:gridCol w="497178">
                  <a:extLst>
                    <a:ext uri="{9D8B030D-6E8A-4147-A177-3AD203B41FA5}">
                      <a16:colId xmlns:a16="http://schemas.microsoft.com/office/drawing/2014/main" val="2323797687"/>
                    </a:ext>
                  </a:extLst>
                </a:gridCol>
                <a:gridCol w="497178">
                  <a:extLst>
                    <a:ext uri="{9D8B030D-6E8A-4147-A177-3AD203B41FA5}">
                      <a16:colId xmlns:a16="http://schemas.microsoft.com/office/drawing/2014/main" val="1619759122"/>
                    </a:ext>
                  </a:extLst>
                </a:gridCol>
                <a:gridCol w="497178">
                  <a:extLst>
                    <a:ext uri="{9D8B030D-6E8A-4147-A177-3AD203B41FA5}">
                      <a16:colId xmlns:a16="http://schemas.microsoft.com/office/drawing/2014/main" val="3104966907"/>
                    </a:ext>
                  </a:extLst>
                </a:gridCol>
              </a:tblGrid>
              <a:tr h="0">
                <a:tc>
                  <a:txBody>
                    <a:bodyPr/>
                    <a:lstStyle/>
                    <a:p>
                      <a:pPr algn="ctr"/>
                      <a:r>
                        <a:rPr lang="en-US" sz="1100" kern="1200" dirty="0">
                          <a:solidFill>
                            <a:srgbClr val="333333"/>
                          </a:solidFill>
                          <a:latin typeface="Arial"/>
                          <a:ea typeface="+mn-ea"/>
                          <a:cs typeface="Calibri" panose="020F0502020204030204" pitchFamily="34" charset="0"/>
                        </a:rPr>
                        <a:t>1</a:t>
                      </a:r>
                    </a:p>
                  </a:txBody>
                  <a:tcPr marL="38100" marR="38100" marT="38100" marB="38100" anchor="ctr">
                    <a:lnL>
                      <a:noFill/>
                    </a:lnL>
                    <a:lnR>
                      <a:noFill/>
                    </a:lnR>
                    <a:lnT>
                      <a:noFill/>
                    </a:lnT>
                    <a:lnB>
                      <a:noFill/>
                    </a:lnB>
                    <a:solidFill>
                      <a:srgbClr val="FFFFFF"/>
                    </a:solidFill>
                  </a:tcPr>
                </a:tc>
                <a:tc>
                  <a:txBody>
                    <a:bodyPr/>
                    <a:lstStyle/>
                    <a:p>
                      <a:pPr algn="ctr"/>
                      <a:r>
                        <a:rPr lang="en-US" sz="1100" kern="1200" dirty="0">
                          <a:solidFill>
                            <a:srgbClr val="333333"/>
                          </a:solidFill>
                          <a:latin typeface="Arial"/>
                          <a:ea typeface="+mn-ea"/>
                          <a:cs typeface="Calibri" panose="020F0502020204030204" pitchFamily="34" charset="0"/>
                        </a:rPr>
                        <a:t>2</a:t>
                      </a:r>
                    </a:p>
                  </a:txBody>
                  <a:tcPr marL="38100" marR="38100" marT="38100" marB="38100" anchor="ctr">
                    <a:lnL>
                      <a:noFill/>
                    </a:lnL>
                    <a:lnR>
                      <a:noFill/>
                    </a:lnR>
                    <a:lnT>
                      <a:noFill/>
                    </a:lnT>
                    <a:lnB>
                      <a:noFill/>
                    </a:lnB>
                    <a:solidFill>
                      <a:srgbClr val="FFFFFF"/>
                    </a:solidFill>
                  </a:tcPr>
                </a:tc>
                <a:tc>
                  <a:txBody>
                    <a:bodyPr/>
                    <a:lstStyle/>
                    <a:p>
                      <a:pPr algn="ctr"/>
                      <a:r>
                        <a:rPr lang="en-US" sz="1100" kern="1200" dirty="0">
                          <a:solidFill>
                            <a:srgbClr val="333333"/>
                          </a:solidFill>
                          <a:latin typeface="Arial"/>
                          <a:ea typeface="+mn-ea"/>
                          <a:cs typeface="Calibri" panose="020F0502020204030204" pitchFamily="34" charset="0"/>
                        </a:rPr>
                        <a:t>3</a:t>
                      </a:r>
                    </a:p>
                  </a:txBody>
                  <a:tcPr marL="38100" marR="38100" marT="38100" marB="38100" anchor="ctr">
                    <a:lnL>
                      <a:noFill/>
                    </a:lnL>
                    <a:lnR>
                      <a:noFill/>
                    </a:lnR>
                    <a:lnT>
                      <a:noFill/>
                    </a:lnT>
                    <a:lnB>
                      <a:noFill/>
                    </a:lnB>
                    <a:solidFill>
                      <a:srgbClr val="FFFFFF"/>
                    </a:solidFill>
                  </a:tcPr>
                </a:tc>
                <a:tc>
                  <a:txBody>
                    <a:bodyPr/>
                    <a:lstStyle/>
                    <a:p>
                      <a:pPr algn="ctr"/>
                      <a:r>
                        <a:rPr lang="en-US" sz="1100" kern="1200" dirty="0">
                          <a:solidFill>
                            <a:srgbClr val="333333"/>
                          </a:solidFill>
                          <a:latin typeface="Arial"/>
                          <a:ea typeface="+mn-ea"/>
                          <a:cs typeface="Calibri" panose="020F0502020204030204" pitchFamily="34" charset="0"/>
                        </a:rPr>
                        <a:t>4</a:t>
                      </a:r>
                    </a:p>
                  </a:txBody>
                  <a:tcPr marL="38100" marR="38100" marT="38100" marB="38100" anchor="ctr">
                    <a:lnL>
                      <a:noFill/>
                    </a:lnL>
                    <a:lnR>
                      <a:noFill/>
                    </a:lnR>
                    <a:lnT>
                      <a:noFill/>
                    </a:lnT>
                    <a:lnB>
                      <a:noFill/>
                    </a:lnB>
                    <a:solidFill>
                      <a:srgbClr val="FFFFFF"/>
                    </a:solidFill>
                  </a:tcPr>
                </a:tc>
                <a:tc>
                  <a:txBody>
                    <a:bodyPr/>
                    <a:lstStyle/>
                    <a:p>
                      <a:pPr algn="ctr"/>
                      <a:r>
                        <a:rPr lang="en-US" sz="1100" kern="1200" dirty="0">
                          <a:solidFill>
                            <a:srgbClr val="333333"/>
                          </a:solidFill>
                          <a:latin typeface="Arial"/>
                          <a:ea typeface="+mn-ea"/>
                          <a:cs typeface="Calibri" panose="020F0502020204030204" pitchFamily="34" charset="0"/>
                        </a:rPr>
                        <a:t>5</a:t>
                      </a:r>
                    </a:p>
                  </a:txBody>
                  <a:tcPr marL="38100" marR="38100" marT="38100" marB="38100" anchor="ctr">
                    <a:lnL>
                      <a:noFill/>
                    </a:lnL>
                    <a:lnR>
                      <a:noFill/>
                    </a:lnR>
                    <a:lnT>
                      <a:noFill/>
                    </a:lnT>
                    <a:lnB>
                      <a:noFill/>
                    </a:lnB>
                    <a:solidFill>
                      <a:srgbClr val="FFFFFF"/>
                    </a:solidFill>
                  </a:tcPr>
                </a:tc>
                <a:tc>
                  <a:txBody>
                    <a:bodyPr/>
                    <a:lstStyle/>
                    <a:p>
                      <a:pPr algn="ctr"/>
                      <a:r>
                        <a:rPr lang="en-US" sz="1100" kern="1200" dirty="0">
                          <a:solidFill>
                            <a:srgbClr val="333333"/>
                          </a:solidFill>
                          <a:latin typeface="Arial"/>
                          <a:ea typeface="+mn-ea"/>
                          <a:cs typeface="Calibri" panose="020F0502020204030204" pitchFamily="34" charset="0"/>
                        </a:rPr>
                        <a:t>6</a:t>
                      </a:r>
                    </a:p>
                  </a:txBody>
                  <a:tcPr marL="38100" marR="38100" marT="38100" marB="38100" anchor="ctr">
                    <a:lnL>
                      <a:noFill/>
                    </a:lnL>
                    <a:lnR>
                      <a:noFill/>
                    </a:lnR>
                    <a:lnT>
                      <a:noFill/>
                    </a:lnT>
                    <a:lnB>
                      <a:noFill/>
                    </a:lnB>
                    <a:solidFill>
                      <a:srgbClr val="FFFFFF"/>
                    </a:solidFill>
                  </a:tcPr>
                </a:tc>
                <a:tc>
                  <a:txBody>
                    <a:bodyPr/>
                    <a:lstStyle/>
                    <a:p>
                      <a:pPr algn="ctr"/>
                      <a:r>
                        <a:rPr lang="en-US" sz="1100" kern="1200" dirty="0">
                          <a:solidFill>
                            <a:srgbClr val="333333"/>
                          </a:solidFill>
                          <a:latin typeface="Arial"/>
                          <a:ea typeface="+mn-ea"/>
                          <a:cs typeface="Calibri" panose="020F0502020204030204" pitchFamily="34" charset="0"/>
                        </a:rPr>
                        <a:t>7</a:t>
                      </a:r>
                    </a:p>
                  </a:txBody>
                  <a:tcPr marL="38100" marR="38100" marT="38100" marB="38100" anchor="ctr">
                    <a:lnL>
                      <a:noFill/>
                    </a:lnL>
                    <a:lnR>
                      <a:noFill/>
                    </a:lnR>
                    <a:lnT>
                      <a:noFill/>
                    </a:lnT>
                    <a:lnB>
                      <a:noFill/>
                    </a:lnB>
                    <a:solidFill>
                      <a:srgbClr val="FFFFFF"/>
                    </a:solidFill>
                  </a:tcPr>
                </a:tc>
                <a:tc>
                  <a:txBody>
                    <a:bodyPr/>
                    <a:lstStyle/>
                    <a:p>
                      <a:pPr algn="ctr"/>
                      <a:r>
                        <a:rPr lang="en-US" sz="1100" kern="1200" dirty="0">
                          <a:solidFill>
                            <a:srgbClr val="333333"/>
                          </a:solidFill>
                          <a:latin typeface="Arial"/>
                          <a:ea typeface="+mn-ea"/>
                          <a:cs typeface="Calibri" panose="020F0502020204030204" pitchFamily="34" charset="0"/>
                        </a:rPr>
                        <a:t>8</a:t>
                      </a:r>
                    </a:p>
                  </a:txBody>
                  <a:tcPr marL="38100" marR="38100" marT="38100" marB="38100" anchor="ctr">
                    <a:lnL>
                      <a:noFill/>
                    </a:lnL>
                    <a:lnR>
                      <a:noFill/>
                    </a:lnR>
                    <a:lnT>
                      <a:noFill/>
                    </a:lnT>
                    <a:lnB>
                      <a:noFill/>
                    </a:lnB>
                    <a:solidFill>
                      <a:srgbClr val="FFFFFF"/>
                    </a:solidFill>
                  </a:tcPr>
                </a:tc>
                <a:tc>
                  <a:txBody>
                    <a:bodyPr/>
                    <a:lstStyle/>
                    <a:p>
                      <a:pPr algn="ctr"/>
                      <a:r>
                        <a:rPr lang="en-US" sz="1100" kern="1200" dirty="0">
                          <a:solidFill>
                            <a:srgbClr val="333333"/>
                          </a:solidFill>
                          <a:latin typeface="Arial"/>
                          <a:ea typeface="+mn-ea"/>
                          <a:cs typeface="Calibri" panose="020F0502020204030204" pitchFamily="34" charset="0"/>
                        </a:rPr>
                        <a:t>9</a:t>
                      </a:r>
                    </a:p>
                  </a:txBody>
                  <a:tcPr marL="38100" marR="38100" marT="38100" marB="38100" anchor="ctr">
                    <a:lnL>
                      <a:noFill/>
                    </a:lnL>
                    <a:lnR>
                      <a:noFill/>
                    </a:lnR>
                    <a:lnT>
                      <a:noFill/>
                    </a:lnT>
                    <a:lnB>
                      <a:noFill/>
                    </a:lnB>
                    <a:solidFill>
                      <a:srgbClr val="FFFFFF"/>
                    </a:solidFill>
                  </a:tcPr>
                </a:tc>
                <a:tc>
                  <a:txBody>
                    <a:bodyPr/>
                    <a:lstStyle/>
                    <a:p>
                      <a:pPr algn="ctr"/>
                      <a:r>
                        <a:rPr lang="en-US" sz="1100" kern="1200" dirty="0">
                          <a:solidFill>
                            <a:srgbClr val="333333"/>
                          </a:solidFill>
                          <a:latin typeface="Arial"/>
                          <a:ea typeface="+mn-ea"/>
                          <a:cs typeface="Calibri" panose="020F0502020204030204" pitchFamily="34" charset="0"/>
                        </a:rPr>
                        <a:t>10</a:t>
                      </a:r>
                    </a:p>
                  </a:txBody>
                  <a:tcPr marL="38100" marR="38100" marT="38100" marB="38100" anchor="ctr">
                    <a:lnL>
                      <a:noFill/>
                    </a:lnL>
                    <a:lnR>
                      <a:noFill/>
                    </a:lnR>
                    <a:lnT>
                      <a:noFill/>
                    </a:lnT>
                    <a:lnB>
                      <a:noFill/>
                    </a:lnB>
                    <a:solidFill>
                      <a:srgbClr val="FFFFFF"/>
                    </a:solidFill>
                  </a:tcPr>
                </a:tc>
                <a:tc>
                  <a:txBody>
                    <a:bodyPr/>
                    <a:lstStyle/>
                    <a:p>
                      <a:pPr algn="ctr"/>
                      <a:r>
                        <a:rPr lang="en-US" sz="1100" kern="1200" dirty="0">
                          <a:solidFill>
                            <a:srgbClr val="333333"/>
                          </a:solidFill>
                          <a:latin typeface="Arial"/>
                          <a:ea typeface="+mn-ea"/>
                          <a:cs typeface="Calibri" panose="020F0502020204030204" pitchFamily="34" charset="0"/>
                        </a:rPr>
                        <a:t>N/A</a:t>
                      </a:r>
                    </a:p>
                  </a:txBody>
                  <a:tcPr marL="38100" marR="38100" marT="38100" marB="38100" anchor="ctr">
                    <a:lnL>
                      <a:noFill/>
                    </a:lnL>
                    <a:lnR>
                      <a:noFill/>
                    </a:lnR>
                    <a:lnT>
                      <a:noFill/>
                    </a:lnT>
                    <a:lnB>
                      <a:noFill/>
                    </a:lnB>
                    <a:solidFill>
                      <a:srgbClr val="FFFFFF"/>
                    </a:solidFill>
                  </a:tcPr>
                </a:tc>
                <a:extLst>
                  <a:ext uri="{0D108BD9-81ED-4DB2-BD59-A6C34878D82A}">
                    <a16:rowId xmlns:a16="http://schemas.microsoft.com/office/drawing/2014/main" val="1916449886"/>
                  </a:ext>
                </a:extLst>
              </a:tr>
            </a:tbl>
          </a:graphicData>
        </a:graphic>
      </p:graphicFrame>
      <p:sp>
        <p:nvSpPr>
          <p:cNvPr id="306" name="Oval 305"/>
          <p:cNvSpPr/>
          <p:nvPr/>
        </p:nvSpPr>
        <p:spPr bwMode="gray">
          <a:xfrm>
            <a:off x="3443045" y="2863792"/>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07" name="Oval 306"/>
          <p:cNvSpPr/>
          <p:nvPr/>
        </p:nvSpPr>
        <p:spPr bwMode="gray">
          <a:xfrm>
            <a:off x="3941772" y="2863792"/>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08" name="Oval 307"/>
          <p:cNvSpPr/>
          <p:nvPr/>
        </p:nvSpPr>
        <p:spPr bwMode="gray">
          <a:xfrm>
            <a:off x="4440499" y="2863792"/>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09" name="Oval 308"/>
          <p:cNvSpPr/>
          <p:nvPr/>
        </p:nvSpPr>
        <p:spPr bwMode="gray">
          <a:xfrm>
            <a:off x="4939226" y="2863792"/>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10" name="Oval 309"/>
          <p:cNvSpPr/>
          <p:nvPr/>
        </p:nvSpPr>
        <p:spPr bwMode="gray">
          <a:xfrm>
            <a:off x="5437953" y="2863792"/>
            <a:ext cx="161584" cy="161584"/>
          </a:xfrm>
          <a:prstGeom prst="ellipse">
            <a:avLst/>
          </a:prstGeom>
          <a:solidFill>
            <a:schemeClr val="tx2">
              <a:lumMod val="20000"/>
              <a:lumOff val="80000"/>
            </a:schemeClr>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11" name="Oval 310"/>
          <p:cNvSpPr/>
          <p:nvPr/>
        </p:nvSpPr>
        <p:spPr bwMode="gray">
          <a:xfrm>
            <a:off x="5936680" y="2863792"/>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12" name="Oval 311"/>
          <p:cNvSpPr/>
          <p:nvPr/>
        </p:nvSpPr>
        <p:spPr bwMode="gray">
          <a:xfrm>
            <a:off x="6435407" y="2863792"/>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13" name="Oval 312"/>
          <p:cNvSpPr/>
          <p:nvPr/>
        </p:nvSpPr>
        <p:spPr bwMode="gray">
          <a:xfrm>
            <a:off x="6934134" y="2863792"/>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14" name="Oval 313"/>
          <p:cNvSpPr/>
          <p:nvPr/>
        </p:nvSpPr>
        <p:spPr bwMode="gray">
          <a:xfrm>
            <a:off x="7931588" y="2863792"/>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15" name="Oval 314"/>
          <p:cNvSpPr/>
          <p:nvPr/>
        </p:nvSpPr>
        <p:spPr bwMode="gray">
          <a:xfrm>
            <a:off x="7432861" y="2863792"/>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16" name="Oval 315"/>
          <p:cNvSpPr/>
          <p:nvPr/>
        </p:nvSpPr>
        <p:spPr bwMode="gray">
          <a:xfrm>
            <a:off x="8430313" y="2863792"/>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1" name="Rectangle 70"/>
          <p:cNvSpPr/>
          <p:nvPr/>
        </p:nvSpPr>
        <p:spPr>
          <a:xfrm>
            <a:off x="4603028" y="3816287"/>
            <a:ext cx="3305878" cy="1997300"/>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base">
              <a:spcBef>
                <a:spcPct val="50000"/>
              </a:spcBef>
              <a:spcAft>
                <a:spcPct val="0"/>
              </a:spcAft>
              <a:buClr>
                <a:srgbClr val="F0AB00"/>
              </a:buClr>
              <a:buSzPct val="80000"/>
            </a:pPr>
            <a:endParaRPr lang="en-US" sz="1100" dirty="0">
              <a:solidFill>
                <a:schemeClr val="tx1"/>
              </a:solidFill>
              <a:latin typeface="Arial"/>
              <a:cs typeface="Arial"/>
            </a:endParaRPr>
          </a:p>
        </p:txBody>
      </p:sp>
      <p:sp>
        <p:nvSpPr>
          <p:cNvPr id="72" name="TextBox 71"/>
          <p:cNvSpPr txBox="1"/>
          <p:nvPr/>
        </p:nvSpPr>
        <p:spPr>
          <a:xfrm>
            <a:off x="2947592" y="3852389"/>
            <a:ext cx="1635864" cy="261610"/>
          </a:xfrm>
          <a:prstGeom prst="rect">
            <a:avLst/>
          </a:prstGeom>
          <a:noFill/>
        </p:spPr>
        <p:txBody>
          <a:bodyPr wrap="square" rtlCol="0">
            <a:spAutoFit/>
          </a:bodyPr>
          <a:lstStyle/>
          <a:p>
            <a:pPr algn="r"/>
            <a:r>
              <a:rPr lang="en-US" sz="1100" dirty="0">
                <a:solidFill>
                  <a:srgbClr val="666666"/>
                </a:solidFill>
                <a:latin typeface="Arial"/>
                <a:cs typeface="Arial"/>
              </a:rPr>
              <a:t>Comments:</a:t>
            </a:r>
          </a:p>
        </p:txBody>
      </p:sp>
      <p:sp>
        <p:nvSpPr>
          <p:cNvPr id="73" name="TextBox 72"/>
          <p:cNvSpPr txBox="1"/>
          <p:nvPr/>
        </p:nvSpPr>
        <p:spPr>
          <a:xfrm>
            <a:off x="6114" y="1812288"/>
            <a:ext cx="2915324" cy="261610"/>
          </a:xfrm>
          <a:prstGeom prst="rect">
            <a:avLst/>
          </a:prstGeom>
          <a:noFill/>
        </p:spPr>
        <p:txBody>
          <a:bodyPr wrap="square" rtlCol="0">
            <a:spAutoFit/>
          </a:bodyPr>
          <a:lstStyle/>
          <a:p>
            <a:r>
              <a:rPr lang="en-US" sz="1100" dirty="0">
                <a:solidFill>
                  <a:srgbClr val="333333"/>
                </a:solidFill>
                <a:latin typeface="Arial"/>
                <a:cs typeface="Arial"/>
              </a:rPr>
              <a:t>Forgotten Password</a:t>
            </a:r>
          </a:p>
        </p:txBody>
      </p:sp>
    </p:spTree>
    <p:extLst>
      <p:ext uri="{BB962C8B-B14F-4D97-AF65-F5344CB8AC3E}">
        <p14:creationId xmlns:p14="http://schemas.microsoft.com/office/powerpoint/2010/main" val="41584957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50"/>
          <p:cNvSpPr>
            <a:spLocks noGrp="1"/>
          </p:cNvSpPr>
          <p:nvPr>
            <p:ph type="body" sz="quarter" idx="10"/>
          </p:nvPr>
        </p:nvSpPr>
        <p:spPr/>
        <p:txBody>
          <a:bodyPr/>
          <a:lstStyle/>
          <a:p>
            <a:r>
              <a:rPr lang="en-US" sz="1400" dirty="0">
                <a:solidFill>
                  <a:srgbClr val="006CA7"/>
                </a:solidFill>
                <a:latin typeface="BentonSans Light"/>
                <a:cs typeface="BentonSans Light"/>
              </a:rPr>
              <a:t>Footer [Tablet/Desktop]</a:t>
            </a:r>
          </a:p>
          <a:p>
            <a:endParaRPr lang="en-US" sz="1400" dirty="0">
              <a:solidFill>
                <a:srgbClr val="006CA7"/>
              </a:solidFill>
              <a:latin typeface="BentonSans Light"/>
              <a:cs typeface="BentonSans Light"/>
            </a:endParaRPr>
          </a:p>
          <a:p>
            <a:endParaRPr lang="en-US" sz="1400" dirty="0">
              <a:solidFill>
                <a:srgbClr val="006CA7"/>
              </a:solidFill>
              <a:latin typeface="BentonSans Light"/>
              <a:cs typeface="BentonSans Light"/>
            </a:endParaRPr>
          </a:p>
          <a:p>
            <a:r>
              <a:rPr lang="en-US" sz="1400" dirty="0">
                <a:solidFill>
                  <a:srgbClr val="006CA7"/>
                </a:solidFill>
                <a:latin typeface="BentonSans Light"/>
                <a:cs typeface="BentonSans Light"/>
              </a:rPr>
              <a:t>Footer [Tablet/Desktop with default action]</a:t>
            </a:r>
            <a:endParaRPr lang="en-US" sz="1400" dirty="0">
              <a:latin typeface="BentonSans Light"/>
              <a:cs typeface="BentonSans Light"/>
            </a:endParaRPr>
          </a:p>
          <a:p>
            <a:endParaRPr lang="en-US" sz="1400" dirty="0">
              <a:latin typeface="BentonSans Light"/>
              <a:cs typeface="BentonSans Light"/>
            </a:endParaRPr>
          </a:p>
          <a:p>
            <a:r>
              <a:rPr lang="en-US" sz="1400" dirty="0">
                <a:solidFill>
                  <a:srgbClr val="006CA7"/>
                </a:solidFill>
                <a:latin typeface="BentonSans Light"/>
                <a:cs typeface="BentonSans Light"/>
              </a:rPr>
              <a:t>Footer [Phone]</a:t>
            </a:r>
          </a:p>
          <a:p>
            <a:endParaRPr lang="en-US" sz="1400" dirty="0">
              <a:solidFill>
                <a:srgbClr val="006CA7"/>
              </a:solidFill>
              <a:latin typeface="BentonSans Light"/>
              <a:cs typeface="BentonSans Light"/>
            </a:endParaRPr>
          </a:p>
          <a:p>
            <a:endParaRPr lang="en-US" sz="1400" dirty="0">
              <a:solidFill>
                <a:srgbClr val="006CA7"/>
              </a:solidFill>
              <a:latin typeface="BentonSans Light"/>
              <a:cs typeface="BentonSans Light"/>
            </a:endParaRPr>
          </a:p>
          <a:p>
            <a:r>
              <a:rPr lang="en-US" sz="1400" dirty="0">
                <a:solidFill>
                  <a:srgbClr val="006CA7"/>
                </a:solidFill>
                <a:latin typeface="BentonSans Light"/>
                <a:cs typeface="BentonSans Light"/>
              </a:rPr>
              <a:t>Footer [Phone with default action]</a:t>
            </a:r>
            <a:endParaRPr lang="en-US" sz="1400" dirty="0">
              <a:latin typeface="BentonSans Light"/>
              <a:cs typeface="BentonSans Light"/>
            </a:endParaRPr>
          </a:p>
          <a:p>
            <a:endParaRPr lang="en-US" sz="1400" dirty="0">
              <a:latin typeface="BentonSans Light"/>
              <a:cs typeface="BentonSans Light"/>
            </a:endParaRPr>
          </a:p>
        </p:txBody>
      </p:sp>
      <p:sp>
        <p:nvSpPr>
          <p:cNvPr id="50" name="Title 49"/>
          <p:cNvSpPr>
            <a:spLocks noGrp="1"/>
          </p:cNvSpPr>
          <p:nvPr>
            <p:ph type="title"/>
          </p:nvPr>
        </p:nvSpPr>
        <p:spPr/>
        <p:txBody>
          <a:bodyPr/>
          <a:lstStyle/>
          <a:p>
            <a:r>
              <a:rPr lang="en-US" dirty="0">
                <a:latin typeface="BentonSans Light"/>
                <a:cs typeface="BentonSans Light"/>
              </a:rPr>
              <a:t>Bar	</a:t>
            </a:r>
          </a:p>
        </p:txBody>
      </p:sp>
      <p:grpSp>
        <p:nvGrpSpPr>
          <p:cNvPr id="42" name="Group 41"/>
          <p:cNvGrpSpPr/>
          <p:nvPr/>
        </p:nvGrpSpPr>
        <p:grpSpPr>
          <a:xfrm>
            <a:off x="0" y="2080833"/>
            <a:ext cx="9144000" cy="423863"/>
            <a:chOff x="0" y="6434139"/>
            <a:chExt cx="9144000" cy="423863"/>
          </a:xfrm>
        </p:grpSpPr>
        <p:sp>
          <p:nvSpPr>
            <p:cNvPr id="43" name="Rectangle 42"/>
            <p:cNvSpPr/>
            <p:nvPr/>
          </p:nvSpPr>
          <p:spPr>
            <a:xfrm>
              <a:off x="0" y="6434139"/>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a:off x="2860676" y="6434139"/>
              <a:ext cx="0" cy="423863"/>
            </a:xfrm>
            <a:prstGeom prst="line">
              <a:avLst/>
            </a:prstGeom>
            <a:ln w="12700">
              <a:solidFill>
                <a:srgbClr val="626F78"/>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8703676" y="6524961"/>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2" name="Group 1"/>
          <p:cNvGrpSpPr/>
          <p:nvPr/>
        </p:nvGrpSpPr>
        <p:grpSpPr>
          <a:xfrm>
            <a:off x="0" y="3314274"/>
            <a:ext cx="9144000" cy="423864"/>
            <a:chOff x="0" y="3314274"/>
            <a:chExt cx="9144000" cy="423864"/>
          </a:xfrm>
        </p:grpSpPr>
        <p:sp>
          <p:nvSpPr>
            <p:cNvPr id="82" name="Rectangle 81"/>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p:cNvCxnSpPr/>
            <p:nvPr/>
          </p:nvCxnSpPr>
          <p:spPr>
            <a:xfrm>
              <a:off x="2860676" y="3314275"/>
              <a:ext cx="0" cy="423863"/>
            </a:xfrm>
            <a:prstGeom prst="line">
              <a:avLst/>
            </a:prstGeom>
            <a:ln w="12700">
              <a:solidFill>
                <a:srgbClr val="626F78"/>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00" name="Rectangle 99"/>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grpSp>
        <p:nvGrpSpPr>
          <p:cNvPr id="107" name="Group 106"/>
          <p:cNvGrpSpPr/>
          <p:nvPr/>
        </p:nvGrpSpPr>
        <p:grpSpPr>
          <a:xfrm>
            <a:off x="345083" y="4523276"/>
            <a:ext cx="2872029" cy="423863"/>
            <a:chOff x="5144258" y="5541168"/>
            <a:chExt cx="2872029" cy="423863"/>
          </a:xfrm>
        </p:grpSpPr>
        <p:sp>
          <p:nvSpPr>
            <p:cNvPr id="108" name="Rectangle 107"/>
            <p:cNvSpPr/>
            <p:nvPr/>
          </p:nvSpPr>
          <p:spPr>
            <a:xfrm>
              <a:off x="5144258" y="5541168"/>
              <a:ext cx="2872029"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p:cNvSpPr txBox="1"/>
            <p:nvPr/>
          </p:nvSpPr>
          <p:spPr>
            <a:xfrm>
              <a:off x="7585439" y="5631108"/>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3" name="Group 2"/>
          <p:cNvGrpSpPr/>
          <p:nvPr/>
        </p:nvGrpSpPr>
        <p:grpSpPr>
          <a:xfrm>
            <a:off x="345083" y="5812211"/>
            <a:ext cx="2872029" cy="424746"/>
            <a:chOff x="345082" y="5812211"/>
            <a:chExt cx="2872029" cy="424746"/>
          </a:xfrm>
        </p:grpSpPr>
        <p:sp>
          <p:nvSpPr>
            <p:cNvPr id="113" name="Rectangle 112"/>
            <p:cNvSpPr/>
            <p:nvPr/>
          </p:nvSpPr>
          <p:spPr>
            <a:xfrm>
              <a:off x="345082" y="5813094"/>
              <a:ext cx="2872029"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p:cNvSpPr txBox="1"/>
            <p:nvPr/>
          </p:nvSpPr>
          <p:spPr>
            <a:xfrm>
              <a:off x="2786263" y="5903034"/>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16" name="Rectangle 115"/>
            <p:cNvSpPr/>
            <p:nvPr/>
          </p:nvSpPr>
          <p:spPr>
            <a:xfrm>
              <a:off x="1810447" y="5812211"/>
              <a:ext cx="975816"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sp>
        <p:nvSpPr>
          <p:cNvPr id="4" name="Rounded Rectangle 3"/>
          <p:cNvSpPr/>
          <p:nvPr/>
        </p:nvSpPr>
        <p:spPr bwMode="gray">
          <a:xfrm>
            <a:off x="6743700" y="3390900"/>
            <a:ext cx="977900" cy="292100"/>
          </a:xfrm>
          <a:prstGeom prst="roundRect">
            <a:avLst/>
          </a:prstGeom>
          <a:solidFill>
            <a:srgbClr val="009DE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Rectangle 28"/>
          <p:cNvSpPr/>
          <p:nvPr/>
        </p:nvSpPr>
        <p:spPr>
          <a:xfrm>
            <a:off x="6762660" y="33015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Save</a:t>
            </a:r>
            <a:endParaRPr lang="en-US" dirty="0"/>
          </a:p>
        </p:txBody>
      </p:sp>
      <p:sp>
        <p:nvSpPr>
          <p:cNvPr id="30" name="Rounded Rectangle 29"/>
          <p:cNvSpPr/>
          <p:nvPr/>
        </p:nvSpPr>
        <p:spPr bwMode="gray">
          <a:xfrm>
            <a:off x="6692900" y="2146300"/>
            <a:ext cx="977900" cy="292100"/>
          </a:xfrm>
          <a:prstGeom prst="roundRect">
            <a:avLst/>
          </a:prstGeom>
          <a:solidFill>
            <a:srgbClr val="00783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 name="Rectangle 31"/>
          <p:cNvSpPr/>
          <p:nvPr/>
        </p:nvSpPr>
        <p:spPr>
          <a:xfrm>
            <a:off x="6673760" y="20696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endParaRPr lang="en-US" dirty="0"/>
          </a:p>
        </p:txBody>
      </p:sp>
      <p:sp>
        <p:nvSpPr>
          <p:cNvPr id="34" name="Rounded Rectangle 33"/>
          <p:cNvSpPr/>
          <p:nvPr/>
        </p:nvSpPr>
        <p:spPr bwMode="gray">
          <a:xfrm>
            <a:off x="7734300" y="2146300"/>
            <a:ext cx="977900" cy="292100"/>
          </a:xfrm>
          <a:prstGeom prst="roundRect">
            <a:avLst/>
          </a:prstGeom>
          <a:solidFill>
            <a:srgbClr val="CC191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5" name="Rectangle 34"/>
          <p:cNvSpPr/>
          <p:nvPr/>
        </p:nvSpPr>
        <p:spPr>
          <a:xfrm>
            <a:off x="7740560" y="20569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dirty="0"/>
          </a:p>
        </p:txBody>
      </p:sp>
      <p:sp>
        <p:nvSpPr>
          <p:cNvPr id="36" name="Rounded Rectangle 35"/>
          <p:cNvSpPr/>
          <p:nvPr/>
        </p:nvSpPr>
        <p:spPr bwMode="gray">
          <a:xfrm>
            <a:off x="762000" y="4584700"/>
            <a:ext cx="977900" cy="292100"/>
          </a:xfrm>
          <a:prstGeom prst="roundRect">
            <a:avLst/>
          </a:prstGeom>
          <a:solidFill>
            <a:srgbClr val="00783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7" name="Rectangle 36"/>
          <p:cNvSpPr/>
          <p:nvPr/>
        </p:nvSpPr>
        <p:spPr>
          <a:xfrm>
            <a:off x="742860" y="45080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endParaRPr lang="en-US" dirty="0"/>
          </a:p>
        </p:txBody>
      </p:sp>
      <p:sp>
        <p:nvSpPr>
          <p:cNvPr id="38" name="Rounded Rectangle 37"/>
          <p:cNvSpPr/>
          <p:nvPr/>
        </p:nvSpPr>
        <p:spPr bwMode="gray">
          <a:xfrm>
            <a:off x="1803400" y="4584700"/>
            <a:ext cx="977900" cy="292100"/>
          </a:xfrm>
          <a:prstGeom prst="roundRect">
            <a:avLst/>
          </a:prstGeom>
          <a:solidFill>
            <a:srgbClr val="CC191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Rectangle 38"/>
          <p:cNvSpPr/>
          <p:nvPr/>
        </p:nvSpPr>
        <p:spPr>
          <a:xfrm>
            <a:off x="1809660" y="44953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dirty="0"/>
          </a:p>
        </p:txBody>
      </p:sp>
      <p:sp>
        <p:nvSpPr>
          <p:cNvPr id="40" name="Rounded Rectangle 39"/>
          <p:cNvSpPr/>
          <p:nvPr/>
        </p:nvSpPr>
        <p:spPr bwMode="gray">
          <a:xfrm>
            <a:off x="749300" y="5880100"/>
            <a:ext cx="977900" cy="292100"/>
          </a:xfrm>
          <a:prstGeom prst="roundRect">
            <a:avLst/>
          </a:prstGeom>
          <a:solidFill>
            <a:srgbClr val="009DE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Rectangle 40"/>
          <p:cNvSpPr/>
          <p:nvPr/>
        </p:nvSpPr>
        <p:spPr>
          <a:xfrm>
            <a:off x="768260" y="57907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Save</a:t>
            </a:r>
            <a:endParaRPr lang="en-US" dirty="0"/>
          </a:p>
        </p:txBody>
      </p:sp>
    </p:spTree>
    <p:extLst>
      <p:ext uri="{BB962C8B-B14F-4D97-AF65-F5344CB8AC3E}">
        <p14:creationId xmlns:p14="http://schemas.microsoft.com/office/powerpoint/2010/main" val="21274663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666666"/>
                </a:solidFill>
                <a:latin typeface="BentonSans Light" panose="02000503000000020004" pitchFamily="2" charset="0"/>
              </a:rPr>
              <a:t>Popover</a:t>
            </a:r>
            <a:endParaRPr lang="en-US" dirty="0">
              <a:latin typeface="BentonSans Light" panose="02000503000000020004" pitchFamily="2" charset="0"/>
            </a:endParaRPr>
          </a:p>
        </p:txBody>
      </p:sp>
      <p:grpSp>
        <p:nvGrpSpPr>
          <p:cNvPr id="12" name="Group 11"/>
          <p:cNvGrpSpPr/>
          <p:nvPr/>
        </p:nvGrpSpPr>
        <p:grpSpPr>
          <a:xfrm>
            <a:off x="316198" y="1697542"/>
            <a:ext cx="2490788" cy="2944917"/>
            <a:chOff x="3848457" y="2991063"/>
            <a:chExt cx="2490788" cy="2944917"/>
          </a:xfrm>
        </p:grpSpPr>
        <p:sp>
          <p:nvSpPr>
            <p:cNvPr id="54" name="Rectangle 53"/>
            <p:cNvSpPr/>
            <p:nvPr/>
          </p:nvSpPr>
          <p:spPr bwMode="gray">
            <a:xfrm>
              <a:off x="3848457" y="2991063"/>
              <a:ext cx="2490787" cy="2782593"/>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Popover</a:t>
              </a:r>
            </a:p>
          </p:txBody>
        </p:sp>
        <p:sp>
          <p:nvSpPr>
            <p:cNvPr id="69" name="Rectangle 68"/>
            <p:cNvSpPr/>
            <p:nvPr/>
          </p:nvSpPr>
          <p:spPr bwMode="gray">
            <a:xfrm>
              <a:off x="3848457" y="3419688"/>
              <a:ext cx="2490787" cy="2348760"/>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71" name="Rectangle 70"/>
            <p:cNvSpPr/>
            <p:nvPr/>
          </p:nvSpPr>
          <p:spPr>
            <a:xfrm>
              <a:off x="3848457" y="5344585"/>
              <a:ext cx="2490788"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9" name="Rectangle 78"/>
            <p:cNvSpPr/>
            <p:nvPr/>
          </p:nvSpPr>
          <p:spPr>
            <a:xfrm>
              <a:off x="3848457" y="5414355"/>
              <a:ext cx="1246560"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Action 1</a:t>
              </a:r>
              <a:endParaRPr lang="en-US" sz="1000" dirty="0">
                <a:latin typeface="Arial" panose="020B0604020202020204" pitchFamily="34" charset="0"/>
                <a:ea typeface="Open Sans" pitchFamily="34" charset="0"/>
                <a:cs typeface="Arial" panose="020B0604020202020204" pitchFamily="34" charset="0"/>
              </a:endParaRPr>
            </a:p>
          </p:txBody>
        </p:sp>
        <p:sp>
          <p:nvSpPr>
            <p:cNvPr id="80" name="Rectangle 79"/>
            <p:cNvSpPr/>
            <p:nvPr/>
          </p:nvSpPr>
          <p:spPr>
            <a:xfrm>
              <a:off x="5095017" y="5414355"/>
              <a:ext cx="1244227"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Action 2</a:t>
              </a:r>
              <a:endParaRPr lang="en-US" sz="1000" dirty="0">
                <a:latin typeface="Arial" panose="020B0604020202020204" pitchFamily="34" charset="0"/>
                <a:ea typeface="Open Sans" pitchFamily="34" charset="0"/>
                <a:cs typeface="Arial" panose="020B0604020202020204" pitchFamily="34" charset="0"/>
              </a:endParaRPr>
            </a:p>
          </p:txBody>
        </p:sp>
        <p:cxnSp>
          <p:nvCxnSpPr>
            <p:cNvPr id="81" name="Straight Connector 80"/>
            <p:cNvCxnSpPr>
              <a:stCxn id="71" idx="0"/>
              <a:endCxn id="71" idx="2"/>
            </p:cNvCxnSpPr>
            <p:nvPr/>
          </p:nvCxnSpPr>
          <p:spPr>
            <a:xfrm>
              <a:off x="5093851" y="5344585"/>
              <a:ext cx="0" cy="4238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lowchart: Merge 10"/>
            <p:cNvSpPr/>
            <p:nvPr/>
          </p:nvSpPr>
          <p:spPr bwMode="gray">
            <a:xfrm>
              <a:off x="5580082" y="5760827"/>
              <a:ext cx="274095" cy="175153"/>
            </a:xfrm>
            <a:prstGeom prst="flowChartMerge">
              <a:avLst/>
            </a:prstGeom>
            <a:solidFill>
              <a:schemeClr val="bg2">
                <a:lumMod val="25000"/>
              </a:schemeClr>
            </a:solidFill>
            <a:ln w="127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p:txBody>
        </p:sp>
      </p:grpSp>
      <p:sp>
        <p:nvSpPr>
          <p:cNvPr id="85" name="Rectangle 84"/>
          <p:cNvSpPr/>
          <p:nvPr/>
        </p:nvSpPr>
        <p:spPr bwMode="gray">
          <a:xfrm>
            <a:off x="3554702" y="1697540"/>
            <a:ext cx="2490787" cy="4228368"/>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Employee</a:t>
            </a:r>
          </a:p>
        </p:txBody>
      </p:sp>
      <p:sp>
        <p:nvSpPr>
          <p:cNvPr id="86" name="Rectangle 85"/>
          <p:cNvSpPr/>
          <p:nvPr/>
        </p:nvSpPr>
        <p:spPr bwMode="gray">
          <a:xfrm>
            <a:off x="3554702" y="2126166"/>
            <a:ext cx="2490787" cy="3425326"/>
          </a:xfrm>
          <a:prstGeom prst="rect">
            <a:avLst/>
          </a:prstGeom>
          <a:solidFill>
            <a:schemeClr val="bg1"/>
          </a:solidFill>
          <a:ln w="12700" algn="ctr">
            <a:solidFill>
              <a:schemeClr val="bg1">
                <a:lumMod val="75000"/>
              </a:schemeClr>
            </a:solidFill>
            <a:miter lim="800000"/>
            <a:headEnd/>
            <a:tailEnd/>
          </a:ln>
        </p:spPr>
        <p:txBody>
          <a:bodyPr lIns="89995" tIns="71995" rIns="89995" bIns="71995" rtlCol="0" anchor="ct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91" name="Flowchart: Merge 90"/>
          <p:cNvSpPr/>
          <p:nvPr/>
        </p:nvSpPr>
        <p:spPr bwMode="gray">
          <a:xfrm rot="5400000">
            <a:off x="3339603" y="2566819"/>
            <a:ext cx="274095" cy="175153"/>
          </a:xfrm>
          <a:prstGeom prst="flowChartMerge">
            <a:avLst/>
          </a:prstGeom>
          <a:solidFill>
            <a:schemeClr val="bg1"/>
          </a:solidFill>
          <a:ln w="12700" algn="ctr">
            <a:noFill/>
            <a:miter lim="800000"/>
            <a:headEnd/>
            <a:tailEnd/>
          </a:ln>
          <a:effectLst>
            <a:innerShdw dist="12700" dir="5400000">
              <a:prstClr val="black">
                <a:alpha val="36000"/>
              </a:prstClr>
            </a:innerShdw>
          </a:effectLst>
        </p:spPr>
        <p:txBody>
          <a:bodyPr rot="0" spcFirstLastPara="0" vertOverflow="overflow" horzOverflow="overflow" vert="horz" wrap="square" lIns="89995" tIns="71995" rIns="89995" bIns="71995"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16" name="Rectangle 15"/>
          <p:cNvSpPr/>
          <p:nvPr/>
        </p:nvSpPr>
        <p:spPr bwMode="gray">
          <a:xfrm>
            <a:off x="3710353" y="2255867"/>
            <a:ext cx="437337" cy="437337"/>
          </a:xfrm>
          <a:prstGeom prst="rect">
            <a:avLst/>
          </a:prstGeom>
          <a:solidFill>
            <a:srgbClr val="F2F2F2"/>
          </a:solidFill>
          <a:ln w="6350" algn="ctr">
            <a:solidFill>
              <a:srgbClr val="E5E5E5"/>
            </a:solidFill>
            <a:miter lim="800000"/>
            <a:headEnd/>
            <a:tailEnd/>
          </a:ln>
        </p:spPr>
        <p:txBody>
          <a:bodyPr lIns="0" tIns="0" rIns="0" bIns="35998" rtlCol="0" anchor="ctr"/>
          <a:lstStyle/>
          <a:p>
            <a:pPr algn="ctr" fontAlgn="base">
              <a:spcBef>
                <a:spcPct val="50000"/>
              </a:spcBef>
              <a:spcAft>
                <a:spcPct val="0"/>
              </a:spcAft>
              <a:buClr>
                <a:srgbClr val="F0AB00"/>
              </a:buClr>
              <a:buSzPct val="80000"/>
            </a:pPr>
            <a:r>
              <a:rPr lang="en-US" sz="2800" dirty="0">
                <a:solidFill>
                  <a:srgbClr val="BFBFBF"/>
                </a:solidFill>
                <a:latin typeface="SAP-icons" pitchFamily="2" charset="0"/>
              </a:rPr>
              <a:t></a:t>
            </a:r>
            <a:endParaRPr lang="en-US" kern="0" dirty="0">
              <a:solidFill>
                <a:srgbClr val="BFBFBF"/>
              </a:solidFill>
              <a:latin typeface="SAP-icons" pitchFamily="2" charset="0"/>
              <a:ea typeface="Arial Unicode MS" pitchFamily="34" charset="-128"/>
              <a:cs typeface="Arial Unicode MS" pitchFamily="34" charset="-128"/>
            </a:endParaRPr>
          </a:p>
        </p:txBody>
      </p:sp>
      <p:sp>
        <p:nvSpPr>
          <p:cNvPr id="94" name="Rectangle 93"/>
          <p:cNvSpPr/>
          <p:nvPr/>
        </p:nvSpPr>
        <p:spPr>
          <a:xfrm>
            <a:off x="4147690" y="2207024"/>
            <a:ext cx="1816024" cy="430883"/>
          </a:xfrm>
          <a:prstGeom prst="rect">
            <a:avLst/>
          </a:prstGeom>
        </p:spPr>
        <p:txBody>
          <a:bodyPr wrap="square" lIns="91434" tIns="45718" rIns="91434" bIns="45718">
            <a:spAutoFit/>
          </a:bodyPr>
          <a:lstStyle/>
          <a:p>
            <a:r>
              <a:rPr lang="en-US" sz="1200" dirty="0">
                <a:solidFill>
                  <a:srgbClr val="444444"/>
                </a:solidFill>
                <a:latin typeface="Arial" panose="020B0604020202020204" pitchFamily="34" charset="0"/>
                <a:ea typeface="Open Sans Semibold" pitchFamily="34" charset="0"/>
                <a:cs typeface="Arial" panose="020B0604020202020204" pitchFamily="34" charset="0"/>
              </a:rPr>
              <a:t>Hiro Protagonist</a:t>
            </a:r>
          </a:p>
          <a:p>
            <a:r>
              <a:rPr lang="en-US" sz="1000" dirty="0">
                <a:solidFill>
                  <a:srgbClr val="707070"/>
                </a:solidFill>
                <a:latin typeface="Arial" panose="020B0604020202020204" pitchFamily="34" charset="0"/>
                <a:ea typeface="Open Sans Semibold" pitchFamily="34" charset="0"/>
                <a:cs typeface="Arial" panose="020B0604020202020204" pitchFamily="34" charset="0"/>
              </a:rPr>
              <a:t>Senior Deliverator</a:t>
            </a:r>
            <a:endParaRPr lang="en-US" sz="9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96" name="TextBox 95"/>
          <p:cNvSpPr txBox="1"/>
          <p:nvPr/>
        </p:nvSpPr>
        <p:spPr>
          <a:xfrm>
            <a:off x="3710353" y="2907719"/>
            <a:ext cx="216996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Contact Details</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98" name="TextBox 97"/>
          <p:cNvSpPr txBox="1"/>
          <p:nvPr/>
        </p:nvSpPr>
        <p:spPr>
          <a:xfrm>
            <a:off x="3710352" y="3198595"/>
            <a:ext cx="2169960" cy="1308050"/>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Mobile:</a:t>
            </a:r>
          </a:p>
          <a:p>
            <a:r>
              <a:rPr lang="en-US" sz="1000" dirty="0">
                <a:solidFill>
                  <a:srgbClr val="007CC0"/>
                </a:solidFill>
                <a:latin typeface="Arial" panose="020B0604020202020204" pitchFamily="34" charset="0"/>
                <a:cs typeface="Arial" panose="020B0604020202020204" pitchFamily="34" charset="0"/>
              </a:rPr>
              <a:t>0132-76541234  </a:t>
            </a:r>
          </a:p>
          <a:p>
            <a:r>
              <a:rPr lang="en-US" sz="1000" dirty="0">
                <a:solidFill>
                  <a:srgbClr val="707070"/>
                </a:solidFill>
                <a:latin typeface="Arial" panose="020B0604020202020204" pitchFamily="34" charset="0"/>
                <a:cs typeface="Arial" panose="020B0604020202020204" pitchFamily="34" charset="0"/>
              </a:rPr>
              <a:t>Work:</a:t>
            </a:r>
          </a:p>
          <a:p>
            <a:r>
              <a:rPr lang="en-US" sz="1000" dirty="0">
                <a:solidFill>
                  <a:srgbClr val="007CC0"/>
                </a:solidFill>
                <a:latin typeface="Arial" panose="020B0604020202020204" pitchFamily="34" charset="0"/>
                <a:cs typeface="Arial" panose="020B0604020202020204" pitchFamily="34" charset="0"/>
              </a:rPr>
              <a:t>0468-75312468</a:t>
            </a:r>
            <a:endParaRPr lang="en-US" sz="1000" dirty="0">
              <a:solidFill>
                <a:srgbClr val="707070"/>
              </a:solidFill>
              <a:latin typeface="Arial" panose="020B0604020202020204" pitchFamily="34" charset="0"/>
              <a:cs typeface="Arial" panose="020B0604020202020204" pitchFamily="34" charset="0"/>
            </a:endParaRPr>
          </a:p>
          <a:p>
            <a:r>
              <a:rPr lang="en-US" sz="1000" dirty="0">
                <a:solidFill>
                  <a:srgbClr val="707070"/>
                </a:solidFill>
                <a:latin typeface="Arial" panose="020B0604020202020204" pitchFamily="34" charset="0"/>
                <a:cs typeface="Arial" panose="020B0604020202020204" pitchFamily="34" charset="0"/>
              </a:rPr>
              <a:t>Email:</a:t>
            </a:r>
          </a:p>
          <a:p>
            <a:r>
              <a:rPr lang="en-US" sz="1000" dirty="0">
                <a:solidFill>
                  <a:srgbClr val="007CC0"/>
                </a:solidFill>
                <a:latin typeface="Arial" panose="020B0604020202020204" pitchFamily="34" charset="0"/>
                <a:cs typeface="Arial" panose="020B0604020202020204" pitchFamily="34" charset="0"/>
              </a:rPr>
              <a:t>h.protagonist@cosanostra.com</a:t>
            </a:r>
            <a:endParaRPr lang="en-US" sz="1000" dirty="0">
              <a:solidFill>
                <a:srgbClr val="707070"/>
              </a:solidFill>
              <a:latin typeface="Arial" panose="020B0604020202020204" pitchFamily="34" charset="0"/>
              <a:cs typeface="Arial" panose="020B0604020202020204" pitchFamily="34" charset="0"/>
            </a:endParaRPr>
          </a:p>
        </p:txBody>
      </p:sp>
      <p:sp>
        <p:nvSpPr>
          <p:cNvPr id="107" name="TextBox 106"/>
          <p:cNvSpPr txBox="1"/>
          <p:nvPr/>
        </p:nvSpPr>
        <p:spPr>
          <a:xfrm>
            <a:off x="3710352" y="4645062"/>
            <a:ext cx="2169962"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Company</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109" name="TextBox 108"/>
          <p:cNvSpPr txBox="1"/>
          <p:nvPr/>
        </p:nvSpPr>
        <p:spPr>
          <a:xfrm>
            <a:off x="3710351" y="4935939"/>
            <a:ext cx="1929511" cy="384721"/>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Name:</a:t>
            </a:r>
          </a:p>
          <a:p>
            <a:r>
              <a:rPr lang="en-US" sz="1000" dirty="0">
                <a:solidFill>
                  <a:srgbClr val="444444"/>
                </a:solidFill>
                <a:latin typeface="Arial" panose="020B0604020202020204" pitchFamily="34" charset="0"/>
                <a:cs typeface="Arial" panose="020B0604020202020204" pitchFamily="34" charset="0"/>
              </a:rPr>
              <a:t>Company Name</a:t>
            </a:r>
            <a:endParaRPr lang="en-US" sz="1000" dirty="0">
              <a:solidFill>
                <a:srgbClr val="707070"/>
              </a:solidFill>
              <a:latin typeface="Arial" panose="020B0604020202020204" pitchFamily="34" charset="0"/>
              <a:cs typeface="Arial" panose="020B0604020202020204" pitchFamily="34" charset="0"/>
            </a:endParaRPr>
          </a:p>
        </p:txBody>
      </p:sp>
      <p:sp>
        <p:nvSpPr>
          <p:cNvPr id="30" name="TextBox 29"/>
          <p:cNvSpPr txBox="1"/>
          <p:nvPr/>
        </p:nvSpPr>
        <p:spPr>
          <a:xfrm>
            <a:off x="3955344" y="1342671"/>
            <a:ext cx="1513235" cy="261610"/>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700" b="1" dirty="0">
                <a:solidFill>
                  <a:srgbClr val="006CA7"/>
                </a:solidFill>
                <a:latin typeface="BentonSans Light" panose="02000503000000020004" pitchFamily="2" charset="0"/>
              </a:rPr>
              <a:t>Quick</a:t>
            </a:r>
            <a:r>
              <a:rPr lang="en-US" sz="1200" kern="0" dirty="0">
                <a:ea typeface="Arial Unicode MS" pitchFamily="34" charset="-128"/>
                <a:cs typeface="Arial Unicode MS" pitchFamily="34" charset="-128"/>
              </a:rPr>
              <a:t> </a:t>
            </a:r>
            <a:r>
              <a:rPr lang="en-US" sz="1700" b="1" dirty="0">
                <a:solidFill>
                  <a:srgbClr val="006CA7"/>
                </a:solidFill>
                <a:latin typeface="BentonSans Light" panose="02000503000000020004" pitchFamily="2" charset="0"/>
              </a:rPr>
              <a:t>Overview</a:t>
            </a:r>
          </a:p>
        </p:txBody>
      </p:sp>
      <p:sp>
        <p:nvSpPr>
          <p:cNvPr id="36" name="Oval 35"/>
          <p:cNvSpPr/>
          <p:nvPr/>
        </p:nvSpPr>
        <p:spPr bwMode="gray">
          <a:xfrm>
            <a:off x="7620058" y="3461988"/>
            <a:ext cx="293150" cy="293150"/>
          </a:xfrm>
          <a:prstGeom prst="ellipse">
            <a:avLst/>
          </a:prstGeom>
          <a:solidFill>
            <a:schemeClr val="bg1"/>
          </a:solid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500" dirty="0">
                <a:solidFill>
                  <a:srgbClr val="666666"/>
                </a:solidFill>
                <a:latin typeface="SAP-icons"/>
              </a:rPr>
              <a:t></a:t>
            </a:r>
          </a:p>
        </p:txBody>
      </p:sp>
      <p:grpSp>
        <p:nvGrpSpPr>
          <p:cNvPr id="37" name="Group 36"/>
          <p:cNvGrpSpPr/>
          <p:nvPr/>
        </p:nvGrpSpPr>
        <p:grpSpPr>
          <a:xfrm>
            <a:off x="6191342" y="1662770"/>
            <a:ext cx="2654564" cy="4440116"/>
            <a:chOff x="9418634" y="633046"/>
            <a:chExt cx="2654564" cy="4440116"/>
          </a:xfrm>
        </p:grpSpPr>
        <p:grpSp>
          <p:nvGrpSpPr>
            <p:cNvPr id="38" name="Group 37"/>
            <p:cNvGrpSpPr/>
            <p:nvPr/>
          </p:nvGrpSpPr>
          <p:grpSpPr>
            <a:xfrm>
              <a:off x="9418634" y="633046"/>
              <a:ext cx="2654564" cy="4440116"/>
              <a:chOff x="14654436" y="641838"/>
              <a:chExt cx="2654564" cy="4440116"/>
            </a:xfrm>
          </p:grpSpPr>
          <p:sp>
            <p:nvSpPr>
              <p:cNvPr id="40" name="Rectangle 39"/>
              <p:cNvSpPr/>
              <p:nvPr/>
            </p:nvSpPr>
            <p:spPr bwMode="gray">
              <a:xfrm>
                <a:off x="14818213" y="641838"/>
                <a:ext cx="2490787" cy="4440116"/>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Profile</a:t>
                </a:r>
              </a:p>
            </p:txBody>
          </p:sp>
          <p:sp>
            <p:nvSpPr>
              <p:cNvPr id="41" name="Rectangle 40"/>
              <p:cNvSpPr/>
              <p:nvPr/>
            </p:nvSpPr>
            <p:spPr bwMode="gray">
              <a:xfrm>
                <a:off x="14818213" y="989361"/>
                <a:ext cx="2490787" cy="4092593"/>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endParaRPr kumimoji="0" lang="en-US" sz="1200" b="0" i="0" u="none" strike="noStrike" kern="0" cap="none" spc="0" normalizeH="0" baseline="0" noProof="0" dirty="0">
                  <a:ln>
                    <a:noFill/>
                  </a:ln>
                  <a:solidFill>
                    <a:srgbClr val="666666"/>
                  </a:solidFill>
                  <a:effectLst/>
                  <a:uLnTx/>
                  <a:uFillTx/>
                  <a:latin typeface="Arial" panose="020B0604020202020204" pitchFamily="34" charset="0"/>
                  <a:ea typeface="Open Sans" pitchFamily="34" charset="0"/>
                  <a:cs typeface="Arial" panose="020B0604020202020204" pitchFamily="34" charset="0"/>
                </a:endParaRPr>
              </a:p>
            </p:txBody>
          </p:sp>
          <p:sp>
            <p:nvSpPr>
              <p:cNvPr id="42" name="Flowchart: Merge 114"/>
              <p:cNvSpPr/>
              <p:nvPr/>
            </p:nvSpPr>
            <p:spPr bwMode="gray">
              <a:xfrm rot="5400000">
                <a:off x="14604965" y="1430015"/>
                <a:ext cx="274095" cy="175153"/>
              </a:xfrm>
              <a:prstGeom prst="flowChartMerge">
                <a:avLst/>
              </a:prstGeom>
              <a:solidFill>
                <a:schemeClr val="bg1"/>
              </a:solidFill>
              <a:ln w="12700" algn="ctr">
                <a:noFill/>
                <a:miter lim="800000"/>
                <a:headEnd/>
                <a:tailEnd/>
              </a:ln>
              <a:effectLst>
                <a:innerShdw dist="12700" dir="5400000">
                  <a:prstClr val="black">
                    <a:alpha val="36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43" name="Rectangle 42"/>
              <p:cNvSpPr/>
              <p:nvPr/>
            </p:nvSpPr>
            <p:spPr>
              <a:xfrm>
                <a:off x="15411202" y="1070221"/>
                <a:ext cx="1816024" cy="430887"/>
              </a:xfrm>
              <a:prstGeom prst="rect">
                <a:avLst/>
              </a:prstGeom>
            </p:spPr>
            <p:txBody>
              <a:bodyPr wrap="square">
                <a:spAutoFit/>
              </a:bodyPr>
              <a:lstStyle/>
              <a:p>
                <a:r>
                  <a:rPr lang="en-US" sz="1200" dirty="0" err="1">
                    <a:solidFill>
                      <a:srgbClr val="444444"/>
                    </a:solidFill>
                    <a:latin typeface="Arial" panose="020B0604020202020204" pitchFamily="34" charset="0"/>
                    <a:ea typeface="Open Sans Semibold" pitchFamily="34" charset="0"/>
                    <a:cs typeface="Arial" panose="020B0604020202020204" pitchFamily="34" charset="0"/>
                  </a:rPr>
                  <a:t>Firstname</a:t>
                </a:r>
                <a:r>
                  <a:rPr lang="en-US" sz="1200" dirty="0">
                    <a:solidFill>
                      <a:srgbClr val="444444"/>
                    </a:solidFill>
                    <a:latin typeface="Arial" panose="020B0604020202020204" pitchFamily="34" charset="0"/>
                    <a:ea typeface="Open Sans Semibold" pitchFamily="34" charset="0"/>
                    <a:cs typeface="Arial" panose="020B0604020202020204" pitchFamily="34" charset="0"/>
                  </a:rPr>
                  <a:t> </a:t>
                </a:r>
                <a:r>
                  <a:rPr lang="en-US" sz="1200" dirty="0" err="1">
                    <a:solidFill>
                      <a:srgbClr val="444444"/>
                    </a:solidFill>
                    <a:latin typeface="Arial" panose="020B0604020202020204" pitchFamily="34" charset="0"/>
                    <a:ea typeface="Open Sans Semibold" pitchFamily="34" charset="0"/>
                    <a:cs typeface="Arial" panose="020B0604020202020204" pitchFamily="34" charset="0"/>
                  </a:rPr>
                  <a:t>LastName</a:t>
                </a:r>
                <a:endParaRPr lang="en-US" sz="1200" dirty="0">
                  <a:solidFill>
                    <a:srgbClr val="444444"/>
                  </a:solidFill>
                  <a:latin typeface="Arial" panose="020B0604020202020204" pitchFamily="34" charset="0"/>
                  <a:ea typeface="Open Sans Semibold" pitchFamily="34" charset="0"/>
                  <a:cs typeface="Arial" panose="020B0604020202020204" pitchFamily="34" charset="0"/>
                </a:endParaRPr>
              </a:p>
              <a:p>
                <a:r>
                  <a:rPr lang="en-US" sz="1000" dirty="0">
                    <a:solidFill>
                      <a:srgbClr val="707070"/>
                    </a:solidFill>
                    <a:latin typeface="Arial" panose="020B0604020202020204" pitchFamily="34" charset="0"/>
                    <a:ea typeface="Open Sans Semibold" pitchFamily="34" charset="0"/>
                    <a:cs typeface="Arial" panose="020B0604020202020204" pitchFamily="34" charset="0"/>
                  </a:rPr>
                  <a:t>Sales Assistant</a:t>
                </a:r>
                <a:endParaRPr lang="en-US" sz="9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44" name="TextBox 43"/>
              <p:cNvSpPr txBox="1"/>
              <p:nvPr/>
            </p:nvSpPr>
            <p:spPr>
              <a:xfrm>
                <a:off x="14973865" y="1656620"/>
                <a:ext cx="216996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Contact Details</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45" name="TextBox 44"/>
              <p:cNvSpPr txBox="1"/>
              <p:nvPr/>
            </p:nvSpPr>
            <p:spPr>
              <a:xfrm>
                <a:off x="14973864" y="1947496"/>
                <a:ext cx="2169960" cy="1346522"/>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spcBef>
                    <a:spcPts val="300"/>
                  </a:spcBef>
                </a:pPr>
                <a:r>
                  <a:rPr lang="en-US" sz="1000" dirty="0">
                    <a:solidFill>
                      <a:srgbClr val="707070"/>
                    </a:solidFill>
                    <a:latin typeface="Arial" panose="020B0604020202020204" pitchFamily="34" charset="0"/>
                    <a:cs typeface="Arial" panose="020B0604020202020204" pitchFamily="34" charset="0"/>
                  </a:rPr>
                  <a:t>Mobile:</a:t>
                </a:r>
              </a:p>
              <a:p>
                <a:pPr>
                  <a:spcBef>
                    <a:spcPts val="300"/>
                  </a:spcBef>
                </a:pPr>
                <a:r>
                  <a:rPr lang="en-US" sz="1000" dirty="0">
                    <a:solidFill>
                      <a:srgbClr val="007CC0"/>
                    </a:solidFill>
                    <a:latin typeface="Arial" panose="020B0604020202020204" pitchFamily="34" charset="0"/>
                    <a:cs typeface="Arial" panose="020B0604020202020204" pitchFamily="34" charset="0"/>
                  </a:rPr>
                  <a:t>0132-76541234</a:t>
                </a:r>
                <a:br>
                  <a:rPr lang="en-US" sz="1000" dirty="0">
                    <a:solidFill>
                      <a:srgbClr val="007CC0"/>
                    </a:solidFill>
                    <a:latin typeface="Arial" panose="020B0604020202020204" pitchFamily="34" charset="0"/>
                    <a:cs typeface="Arial" panose="020B0604020202020204" pitchFamily="34" charset="0"/>
                  </a:rPr>
                </a:br>
                <a:br>
                  <a:rPr lang="en-US" sz="1000" dirty="0">
                    <a:solidFill>
                      <a:srgbClr val="007CC0"/>
                    </a:solidFill>
                    <a:latin typeface="Arial" panose="020B0604020202020204" pitchFamily="34" charset="0"/>
                    <a:cs typeface="Arial" panose="020B0604020202020204" pitchFamily="34" charset="0"/>
                  </a:rPr>
                </a:br>
                <a:r>
                  <a:rPr lang="en-US" sz="1000" dirty="0">
                    <a:solidFill>
                      <a:srgbClr val="707070"/>
                    </a:solidFill>
                    <a:latin typeface="Arial" panose="020B0604020202020204" pitchFamily="34" charset="0"/>
                    <a:cs typeface="Arial" panose="020B0604020202020204" pitchFamily="34" charset="0"/>
                  </a:rPr>
                  <a:t>Work:</a:t>
                </a:r>
              </a:p>
              <a:p>
                <a:pPr>
                  <a:spcBef>
                    <a:spcPts val="300"/>
                  </a:spcBef>
                </a:pPr>
                <a:r>
                  <a:rPr lang="en-US" sz="1000" dirty="0">
                    <a:solidFill>
                      <a:srgbClr val="007CC0"/>
                    </a:solidFill>
                    <a:latin typeface="Arial" panose="020B0604020202020204" pitchFamily="34" charset="0"/>
                    <a:cs typeface="Arial" panose="020B0604020202020204" pitchFamily="34" charset="0"/>
                  </a:rPr>
                  <a:t>0468-75312468</a:t>
                </a:r>
                <a:br>
                  <a:rPr lang="en-US" sz="1000" dirty="0">
                    <a:solidFill>
                      <a:srgbClr val="707070"/>
                    </a:solidFill>
                    <a:latin typeface="Arial" panose="020B0604020202020204" pitchFamily="34" charset="0"/>
                    <a:cs typeface="Arial" panose="020B0604020202020204" pitchFamily="34" charset="0"/>
                  </a:rPr>
                </a:br>
                <a:br>
                  <a:rPr lang="en-US" sz="1000" dirty="0">
                    <a:solidFill>
                      <a:srgbClr val="707070"/>
                    </a:solidFill>
                    <a:latin typeface="Arial" panose="020B0604020202020204" pitchFamily="34" charset="0"/>
                    <a:cs typeface="Arial" panose="020B0604020202020204" pitchFamily="34" charset="0"/>
                  </a:rPr>
                </a:br>
                <a:r>
                  <a:rPr lang="en-US" sz="1000" dirty="0">
                    <a:solidFill>
                      <a:srgbClr val="707070"/>
                    </a:solidFill>
                    <a:latin typeface="Arial" panose="020B0604020202020204" pitchFamily="34" charset="0"/>
                    <a:cs typeface="Arial" panose="020B0604020202020204" pitchFamily="34" charset="0"/>
                  </a:rPr>
                  <a:t>Email:</a:t>
                </a:r>
              </a:p>
              <a:p>
                <a:pPr>
                  <a:spcBef>
                    <a:spcPts val="300"/>
                  </a:spcBef>
                </a:pPr>
                <a:r>
                  <a:rPr lang="en-US" sz="1000" dirty="0" err="1">
                    <a:solidFill>
                      <a:srgbClr val="007CC0"/>
                    </a:solidFill>
                    <a:latin typeface="Arial" panose="020B0604020202020204" pitchFamily="34" charset="0"/>
                    <a:cs typeface="Arial" panose="020B0604020202020204" pitchFamily="34" charset="0"/>
                  </a:rPr>
                  <a:t>firstname@somecompany.com</a:t>
                </a:r>
                <a:endParaRPr lang="en-US" sz="1000" dirty="0">
                  <a:solidFill>
                    <a:srgbClr val="707070"/>
                  </a:solidFill>
                  <a:latin typeface="Arial" panose="020B0604020202020204" pitchFamily="34" charset="0"/>
                  <a:cs typeface="Arial" panose="020B0604020202020204" pitchFamily="34" charset="0"/>
                </a:endParaRPr>
              </a:p>
            </p:txBody>
          </p:sp>
          <p:sp>
            <p:nvSpPr>
              <p:cNvPr id="46" name="TextBox 45"/>
              <p:cNvSpPr txBox="1"/>
              <p:nvPr/>
            </p:nvSpPr>
            <p:spPr>
              <a:xfrm>
                <a:off x="14973864" y="3393963"/>
                <a:ext cx="2169962"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Company</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47" name="TextBox 46"/>
              <p:cNvSpPr txBox="1"/>
              <p:nvPr/>
            </p:nvSpPr>
            <p:spPr>
              <a:xfrm>
                <a:off x="14973862" y="3684839"/>
                <a:ext cx="2169964" cy="692497"/>
              </a:xfrm>
              <a:prstGeom prst="rect">
                <a:avLst/>
              </a:prstGeom>
              <a:noFill/>
            </p:spPr>
            <p:txBody>
              <a:bodyPr wrap="square" lIns="0" tIns="0" rIns="0" bIns="0" rtlCol="0">
                <a:spAutoFit/>
              </a:bodyPr>
              <a:lstStyle>
                <a:defPPr>
                  <a:defRPr lang="de-DE"/>
                </a:defPPr>
                <a:lvl1pPr fontAlgn="base">
                  <a:spcBef>
                    <a:spcPts val="300"/>
                  </a:spcBef>
                  <a:spcAft>
                    <a:spcPct val="0"/>
                  </a:spcAft>
                  <a:buClr>
                    <a:srgbClr val="F0AB00"/>
                  </a:buClr>
                  <a:buSzPct val="80000"/>
                  <a:defRPr sz="1000">
                    <a:solidFill>
                      <a:srgbClr val="707070"/>
                    </a:solidFill>
                    <a:latin typeface="Arial" panose="020B0604020202020204" pitchFamily="34" charset="0"/>
                    <a:ea typeface="Open Sans Semibold" pitchFamily="34" charset="0"/>
                    <a:cs typeface="Arial" panose="020B0604020202020204" pitchFamily="34" charset="0"/>
                  </a:defRPr>
                </a:lvl1pPr>
              </a:lstStyle>
              <a:p>
                <a:r>
                  <a:rPr lang="en-US" dirty="0"/>
                  <a:t>Name:</a:t>
                </a:r>
              </a:p>
              <a:p>
                <a:r>
                  <a:rPr lang="en-US" dirty="0">
                    <a:solidFill>
                      <a:schemeClr val="tx1"/>
                    </a:solidFill>
                  </a:rPr>
                  <a:t>Company A</a:t>
                </a:r>
                <a:br>
                  <a:rPr lang="en-US" dirty="0">
                    <a:solidFill>
                      <a:schemeClr val="tx1"/>
                    </a:solidFill>
                  </a:rPr>
                </a:br>
                <a:r>
                  <a:rPr lang="en-US" dirty="0"/>
                  <a:t>Address:</a:t>
                </a:r>
              </a:p>
              <a:p>
                <a:r>
                  <a:rPr lang="en-US" dirty="0">
                    <a:solidFill>
                      <a:schemeClr val="tx1"/>
                    </a:solidFill>
                  </a:rPr>
                  <a:t>8716 Street, Country</a:t>
                </a:r>
              </a:p>
            </p:txBody>
          </p:sp>
        </p:grpSp>
        <p:sp>
          <p:nvSpPr>
            <p:cNvPr id="39" name="Rectangle 38"/>
            <p:cNvSpPr/>
            <p:nvPr/>
          </p:nvSpPr>
          <p:spPr>
            <a:xfrm>
              <a:off x="9582411" y="4649299"/>
              <a:ext cx="2490787" cy="423863"/>
            </a:xfrm>
            <a:prstGeom prst="rect">
              <a:avLst/>
            </a:prstGeom>
            <a:solidFill>
              <a:srgbClr val="0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prstClr val="white"/>
                  </a:solidFill>
                  <a:latin typeface="Arial" panose="020B0604020202020204" pitchFamily="34" charset="0"/>
                  <a:ea typeface="Open Sans" pitchFamily="34" charset="0"/>
                  <a:cs typeface="Arial" panose="020B0604020202020204" pitchFamily="34" charset="0"/>
                </a:rPr>
                <a:t>Open in Jam</a:t>
              </a:r>
              <a:endParaRPr lang="en-US" dirty="0">
                <a:latin typeface="Arial" panose="020B0604020202020204" pitchFamily="34" charset="0"/>
                <a:cs typeface="Arial" panose="020B0604020202020204" pitchFamily="34" charset="0"/>
              </a:endParaRPr>
            </a:p>
          </p:txBody>
        </p:sp>
      </p:grpSp>
      <p:sp>
        <p:nvSpPr>
          <p:cNvPr id="49" name="Rectangle 48"/>
          <p:cNvSpPr/>
          <p:nvPr/>
        </p:nvSpPr>
        <p:spPr>
          <a:xfrm>
            <a:off x="3554769" y="5526623"/>
            <a:ext cx="2490787" cy="423863"/>
          </a:xfrm>
          <a:prstGeom prst="rect">
            <a:avLst/>
          </a:prstGeom>
          <a:solidFill>
            <a:srgbClr val="0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prstClr val="white"/>
                </a:solidFill>
                <a:latin typeface="Arial" panose="020B0604020202020204" pitchFamily="34" charset="0"/>
                <a:ea typeface="Open Sans" pitchFamily="34" charset="0"/>
                <a:cs typeface="Arial" panose="020B0604020202020204" pitchFamily="34" charset="0"/>
              </a:rPr>
              <a:t>Send Email</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6480213" y="2137205"/>
            <a:ext cx="444224" cy="437000"/>
          </a:xfrm>
          <a:prstGeom prst="rect">
            <a:avLst/>
          </a:prstGeom>
          <a:noFill/>
          <a:ln w="9525">
            <a:solidFill>
              <a:schemeClr val="bg1">
                <a:lumMod val="65000"/>
              </a:schemeClr>
            </a:solidFill>
            <a:miter lim="800000"/>
            <a:headEnd/>
            <a:tailEnd/>
          </a:ln>
        </p:spPr>
      </p:pic>
    </p:spTree>
    <p:extLst>
      <p:ext uri="{BB962C8B-B14F-4D97-AF65-F5344CB8AC3E}">
        <p14:creationId xmlns:p14="http://schemas.microsoft.com/office/powerpoint/2010/main" val="23232730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Popover</a:t>
            </a:r>
          </a:p>
        </p:txBody>
      </p:sp>
      <p:grpSp>
        <p:nvGrpSpPr>
          <p:cNvPr id="4" name="Group 3"/>
          <p:cNvGrpSpPr/>
          <p:nvPr/>
        </p:nvGrpSpPr>
        <p:grpSpPr>
          <a:xfrm>
            <a:off x="334724" y="1697540"/>
            <a:ext cx="2656415" cy="4228368"/>
            <a:chOff x="3408123" y="2155287"/>
            <a:chExt cx="2656415" cy="4228368"/>
          </a:xfrm>
        </p:grpSpPr>
        <p:sp>
          <p:nvSpPr>
            <p:cNvPr id="85" name="Rectangle 84"/>
            <p:cNvSpPr/>
            <p:nvPr/>
          </p:nvSpPr>
          <p:spPr bwMode="gray">
            <a:xfrm>
              <a:off x="3573751" y="2155287"/>
              <a:ext cx="2490787" cy="4228368"/>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Quick Overview Person</a:t>
              </a:r>
            </a:p>
          </p:txBody>
        </p:sp>
        <p:sp>
          <p:nvSpPr>
            <p:cNvPr id="86" name="Rectangle 85"/>
            <p:cNvSpPr/>
            <p:nvPr/>
          </p:nvSpPr>
          <p:spPr bwMode="gray">
            <a:xfrm>
              <a:off x="3573751" y="2583912"/>
              <a:ext cx="2490787" cy="3425326"/>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91" name="Flowchart: Merge 90"/>
            <p:cNvSpPr/>
            <p:nvPr/>
          </p:nvSpPr>
          <p:spPr bwMode="gray">
            <a:xfrm rot="5400000">
              <a:off x="3358652" y="3024565"/>
              <a:ext cx="274095" cy="175153"/>
            </a:xfrm>
            <a:prstGeom prst="flowChartMerge">
              <a:avLst/>
            </a:prstGeom>
            <a:solidFill>
              <a:schemeClr val="bg1"/>
            </a:solidFill>
            <a:ln w="12700" algn="ctr">
              <a:noFill/>
              <a:miter lim="800000"/>
              <a:headEnd/>
              <a:tailEnd/>
            </a:ln>
            <a:effectLst>
              <a:innerShdw dist="12700" dir="5400000">
                <a:prstClr val="black">
                  <a:alpha val="36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94" name="Rectangle 93"/>
            <p:cNvSpPr/>
            <p:nvPr/>
          </p:nvSpPr>
          <p:spPr>
            <a:xfrm>
              <a:off x="3728590" y="2671121"/>
              <a:ext cx="1816024" cy="430887"/>
            </a:xfrm>
            <a:prstGeom prst="rect">
              <a:avLst/>
            </a:prstGeom>
          </p:spPr>
          <p:txBody>
            <a:bodyPr wrap="square">
              <a:spAutoFit/>
            </a:bodyPr>
            <a:lstStyle/>
            <a:p>
              <a:r>
                <a:rPr lang="en-US" sz="1200" dirty="0" err="1">
                  <a:solidFill>
                    <a:srgbClr val="444444"/>
                  </a:solidFill>
                  <a:latin typeface="Arial" panose="020B0604020202020204" pitchFamily="34" charset="0"/>
                  <a:ea typeface="Open Sans Semibold" pitchFamily="34" charset="0"/>
                  <a:cs typeface="Arial" panose="020B0604020202020204" pitchFamily="34" charset="0"/>
                </a:rPr>
                <a:t>Firstname</a:t>
              </a:r>
              <a:r>
                <a:rPr lang="en-US" sz="1200" dirty="0">
                  <a:solidFill>
                    <a:srgbClr val="444444"/>
                  </a:solidFill>
                  <a:latin typeface="Arial" panose="020B0604020202020204" pitchFamily="34" charset="0"/>
                  <a:ea typeface="Open Sans Semibold" pitchFamily="34" charset="0"/>
                  <a:cs typeface="Arial" panose="020B0604020202020204" pitchFamily="34" charset="0"/>
                </a:rPr>
                <a:t> </a:t>
              </a:r>
              <a:r>
                <a:rPr lang="en-US" sz="1200" dirty="0" err="1">
                  <a:solidFill>
                    <a:srgbClr val="444444"/>
                  </a:solidFill>
                  <a:latin typeface="Arial" panose="020B0604020202020204" pitchFamily="34" charset="0"/>
                  <a:ea typeface="Open Sans Semibold" pitchFamily="34" charset="0"/>
                  <a:cs typeface="Arial" panose="020B0604020202020204" pitchFamily="34" charset="0"/>
                </a:rPr>
                <a:t>Lastname</a:t>
              </a:r>
              <a:endParaRPr lang="en-US" sz="1200" dirty="0">
                <a:solidFill>
                  <a:srgbClr val="444444"/>
                </a:solidFill>
                <a:latin typeface="Arial" panose="020B0604020202020204" pitchFamily="34" charset="0"/>
                <a:ea typeface="Open Sans Semibold" pitchFamily="34" charset="0"/>
                <a:cs typeface="Arial" panose="020B0604020202020204" pitchFamily="34" charset="0"/>
              </a:endParaRPr>
            </a:p>
            <a:p>
              <a:r>
                <a:rPr lang="en-US" sz="1000" dirty="0">
                  <a:solidFill>
                    <a:srgbClr val="707070"/>
                  </a:solidFill>
                  <a:latin typeface="Arial" panose="020B0604020202020204" pitchFamily="34" charset="0"/>
                  <a:ea typeface="Open Sans Semibold" pitchFamily="34" charset="0"/>
                  <a:cs typeface="Arial" panose="020B0604020202020204" pitchFamily="34" charset="0"/>
                </a:rPr>
                <a:t>Senior Deliverator</a:t>
              </a:r>
              <a:endParaRPr lang="en-US" sz="9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96" name="TextBox 95"/>
            <p:cNvSpPr txBox="1"/>
            <p:nvPr/>
          </p:nvSpPr>
          <p:spPr>
            <a:xfrm>
              <a:off x="3729403" y="3365466"/>
              <a:ext cx="216996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Contact Details</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98" name="TextBox 97"/>
            <p:cNvSpPr txBox="1"/>
            <p:nvPr/>
          </p:nvSpPr>
          <p:spPr>
            <a:xfrm>
              <a:off x="3729402" y="3656342"/>
              <a:ext cx="2169960" cy="1308050"/>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Mobile:</a:t>
              </a:r>
            </a:p>
            <a:p>
              <a:r>
                <a:rPr lang="en-US" sz="1000" dirty="0">
                  <a:solidFill>
                    <a:srgbClr val="007CC0"/>
                  </a:solidFill>
                  <a:latin typeface="Arial" panose="020B0604020202020204" pitchFamily="34" charset="0"/>
                  <a:cs typeface="Arial" panose="020B0604020202020204" pitchFamily="34" charset="0"/>
                </a:rPr>
                <a:t>0132-76541234</a:t>
              </a:r>
            </a:p>
            <a:p>
              <a:r>
                <a:rPr lang="en-US" sz="1000" dirty="0">
                  <a:solidFill>
                    <a:srgbClr val="707070"/>
                  </a:solidFill>
                  <a:latin typeface="Arial" panose="020B0604020202020204" pitchFamily="34" charset="0"/>
                  <a:cs typeface="Arial" panose="020B0604020202020204" pitchFamily="34" charset="0"/>
                </a:rPr>
                <a:t>Work:</a:t>
              </a:r>
            </a:p>
            <a:p>
              <a:r>
                <a:rPr lang="en-US" sz="1000" dirty="0">
                  <a:solidFill>
                    <a:srgbClr val="007CC0"/>
                  </a:solidFill>
                  <a:latin typeface="Arial" panose="020B0604020202020204" pitchFamily="34" charset="0"/>
                  <a:cs typeface="Arial" panose="020B0604020202020204" pitchFamily="34" charset="0"/>
                </a:rPr>
                <a:t>0468-75312468</a:t>
              </a:r>
              <a:endParaRPr lang="en-US" sz="1000" dirty="0">
                <a:solidFill>
                  <a:srgbClr val="707070"/>
                </a:solidFill>
                <a:latin typeface="Arial" panose="020B0604020202020204" pitchFamily="34" charset="0"/>
                <a:cs typeface="Arial" panose="020B0604020202020204" pitchFamily="34" charset="0"/>
              </a:endParaRPr>
            </a:p>
            <a:p>
              <a:r>
                <a:rPr lang="en-US" sz="1000" dirty="0">
                  <a:solidFill>
                    <a:srgbClr val="707070"/>
                  </a:solidFill>
                  <a:latin typeface="Arial" panose="020B0604020202020204" pitchFamily="34" charset="0"/>
                  <a:cs typeface="Arial" panose="020B0604020202020204" pitchFamily="34" charset="0"/>
                </a:rPr>
                <a:t>Email:</a:t>
              </a:r>
            </a:p>
            <a:p>
              <a:r>
                <a:rPr lang="en-US" sz="1000" dirty="0" err="1">
                  <a:solidFill>
                    <a:srgbClr val="007CC0"/>
                  </a:solidFill>
                  <a:latin typeface="Arial" panose="020B0604020202020204" pitchFamily="34" charset="0"/>
                  <a:cs typeface="Arial" panose="020B0604020202020204" pitchFamily="34" charset="0"/>
                </a:rPr>
                <a:t>Lastname@CompanyB.com</a:t>
              </a:r>
              <a:endParaRPr lang="en-US" sz="1000" dirty="0">
                <a:solidFill>
                  <a:srgbClr val="707070"/>
                </a:solidFill>
                <a:latin typeface="Arial" panose="020B0604020202020204" pitchFamily="34" charset="0"/>
                <a:cs typeface="Arial" panose="020B0604020202020204" pitchFamily="34" charset="0"/>
              </a:endParaRPr>
            </a:p>
          </p:txBody>
        </p:sp>
        <p:sp>
          <p:nvSpPr>
            <p:cNvPr id="107" name="TextBox 106"/>
            <p:cNvSpPr txBox="1"/>
            <p:nvPr/>
          </p:nvSpPr>
          <p:spPr>
            <a:xfrm>
              <a:off x="3729402" y="5102809"/>
              <a:ext cx="2169962"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Company</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109" name="TextBox 108"/>
            <p:cNvSpPr txBox="1"/>
            <p:nvPr/>
          </p:nvSpPr>
          <p:spPr>
            <a:xfrm>
              <a:off x="3729400" y="5393685"/>
              <a:ext cx="1929511" cy="615553"/>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Name:</a:t>
              </a:r>
            </a:p>
            <a:p>
              <a:r>
                <a:rPr lang="en-US" sz="1000" dirty="0">
                  <a:solidFill>
                    <a:srgbClr val="444444"/>
                  </a:solidFill>
                  <a:latin typeface="Arial" panose="020B0604020202020204" pitchFamily="34" charset="0"/>
                  <a:cs typeface="Arial" panose="020B0604020202020204" pitchFamily="34" charset="0"/>
                </a:rPr>
                <a:t>Company B</a:t>
              </a:r>
            </a:p>
            <a:p>
              <a:endParaRPr lang="en-US" sz="1000" dirty="0">
                <a:solidFill>
                  <a:srgbClr val="707070"/>
                </a:solidFill>
                <a:latin typeface="Arial" panose="020B0604020202020204" pitchFamily="34" charset="0"/>
                <a:cs typeface="Arial" panose="020B0604020202020204" pitchFamily="34" charset="0"/>
              </a:endParaRPr>
            </a:p>
          </p:txBody>
        </p:sp>
      </p:grpSp>
      <p:grpSp>
        <p:nvGrpSpPr>
          <p:cNvPr id="22" name="Group 21"/>
          <p:cNvGrpSpPr/>
          <p:nvPr/>
        </p:nvGrpSpPr>
        <p:grpSpPr>
          <a:xfrm>
            <a:off x="3243024" y="1697540"/>
            <a:ext cx="2656415" cy="4779461"/>
            <a:chOff x="3408123" y="2155287"/>
            <a:chExt cx="2656415" cy="4779460"/>
          </a:xfrm>
        </p:grpSpPr>
        <p:sp>
          <p:nvSpPr>
            <p:cNvPr id="23" name="Rectangle 22"/>
            <p:cNvSpPr/>
            <p:nvPr/>
          </p:nvSpPr>
          <p:spPr bwMode="gray">
            <a:xfrm>
              <a:off x="3573751" y="2155287"/>
              <a:ext cx="2490787" cy="4228368"/>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Quick Overview Company</a:t>
              </a:r>
            </a:p>
          </p:txBody>
        </p:sp>
        <p:sp>
          <p:nvSpPr>
            <p:cNvPr id="24" name="Rectangle 23"/>
            <p:cNvSpPr/>
            <p:nvPr/>
          </p:nvSpPr>
          <p:spPr bwMode="gray">
            <a:xfrm>
              <a:off x="3573751" y="2583911"/>
              <a:ext cx="2490787" cy="4350836"/>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26" name="Flowchart: Merge 90"/>
            <p:cNvSpPr/>
            <p:nvPr/>
          </p:nvSpPr>
          <p:spPr bwMode="gray">
            <a:xfrm rot="5400000">
              <a:off x="3358652" y="3024565"/>
              <a:ext cx="274095" cy="175153"/>
            </a:xfrm>
            <a:prstGeom prst="flowChartMerge">
              <a:avLst/>
            </a:prstGeom>
            <a:solidFill>
              <a:schemeClr val="bg1"/>
            </a:solidFill>
            <a:ln w="12700" algn="ctr">
              <a:noFill/>
              <a:miter lim="800000"/>
              <a:headEnd/>
              <a:tailEnd/>
            </a:ln>
            <a:effectLst>
              <a:innerShdw dist="12700" dir="5400000">
                <a:prstClr val="black">
                  <a:alpha val="36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28" name="Rectangle 27"/>
            <p:cNvSpPr/>
            <p:nvPr/>
          </p:nvSpPr>
          <p:spPr>
            <a:xfrm>
              <a:off x="3671440" y="2664771"/>
              <a:ext cx="1816024" cy="430887"/>
            </a:xfrm>
            <a:prstGeom prst="rect">
              <a:avLst/>
            </a:prstGeom>
          </p:spPr>
          <p:txBody>
            <a:bodyPr wrap="square">
              <a:spAutoFit/>
            </a:bodyPr>
            <a:lstStyle/>
            <a:p>
              <a:r>
                <a:rPr lang="en-US" sz="1200" dirty="0">
                  <a:solidFill>
                    <a:srgbClr val="444444"/>
                  </a:solidFill>
                  <a:latin typeface="Arial" panose="020B0604020202020204" pitchFamily="34" charset="0"/>
                  <a:ea typeface="Open Sans Semibold" pitchFamily="34" charset="0"/>
                  <a:cs typeface="Arial" panose="020B0604020202020204" pitchFamily="34" charset="0"/>
                </a:rPr>
                <a:t>Company B</a:t>
              </a:r>
            </a:p>
            <a:p>
              <a:r>
                <a:rPr lang="en-US" sz="1000" dirty="0">
                  <a:solidFill>
                    <a:srgbClr val="707070"/>
                  </a:solidFill>
                  <a:latin typeface="Arial" panose="020B0604020202020204" pitchFamily="34" charset="0"/>
                  <a:ea typeface="Open Sans Semibold" pitchFamily="34" charset="0"/>
                  <a:cs typeface="Arial" panose="020B0604020202020204" pitchFamily="34" charset="0"/>
                </a:rPr>
                <a:t>Department C</a:t>
              </a:r>
              <a:endParaRPr lang="en-US" sz="9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29" name="TextBox 28"/>
            <p:cNvSpPr txBox="1"/>
            <p:nvPr/>
          </p:nvSpPr>
          <p:spPr>
            <a:xfrm>
              <a:off x="3729403" y="3365466"/>
              <a:ext cx="216996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Contact Details</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30" name="TextBox 29"/>
            <p:cNvSpPr txBox="1"/>
            <p:nvPr/>
          </p:nvSpPr>
          <p:spPr>
            <a:xfrm>
              <a:off x="3729402" y="3656342"/>
              <a:ext cx="2169960" cy="107721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Phone:</a:t>
              </a:r>
            </a:p>
            <a:p>
              <a:r>
                <a:rPr lang="en-US" sz="1000" dirty="0">
                  <a:solidFill>
                    <a:srgbClr val="007CC0"/>
                  </a:solidFill>
                  <a:latin typeface="Arial" panose="020B0604020202020204" pitchFamily="34" charset="0"/>
                  <a:cs typeface="Arial" panose="020B0604020202020204" pitchFamily="34" charset="0"/>
                </a:rPr>
                <a:t>0468-75312468</a:t>
              </a:r>
              <a:endParaRPr lang="en-US" sz="1000" dirty="0">
                <a:solidFill>
                  <a:srgbClr val="707070"/>
                </a:solidFill>
                <a:latin typeface="Arial" panose="020B0604020202020204" pitchFamily="34" charset="0"/>
                <a:cs typeface="Arial" panose="020B0604020202020204" pitchFamily="34" charset="0"/>
              </a:endParaRPr>
            </a:p>
            <a:p>
              <a:r>
                <a:rPr lang="en-US" sz="1000" dirty="0">
                  <a:solidFill>
                    <a:srgbClr val="707070"/>
                  </a:solidFill>
                  <a:latin typeface="Arial" panose="020B0604020202020204" pitchFamily="34" charset="0"/>
                  <a:cs typeface="Arial" panose="020B0604020202020204" pitchFamily="34" charset="0"/>
                </a:rPr>
                <a:t>Address:</a:t>
              </a:r>
            </a:p>
            <a:p>
              <a:r>
                <a:rPr lang="en-US" sz="1000" dirty="0">
                  <a:solidFill>
                    <a:srgbClr val="444444"/>
                  </a:solidFill>
                  <a:latin typeface="Arial" panose="020B0604020202020204" pitchFamily="34" charset="0"/>
                  <a:cs typeface="Arial" panose="020B0604020202020204" pitchFamily="34" charset="0"/>
                </a:rPr>
                <a:t>Some street 3</a:t>
              </a:r>
            </a:p>
            <a:p>
              <a:r>
                <a:rPr lang="en-US" sz="1000" dirty="0">
                  <a:solidFill>
                    <a:srgbClr val="444444"/>
                  </a:solidFill>
                  <a:latin typeface="Arial" panose="020B0604020202020204" pitchFamily="34" charset="0"/>
                  <a:cs typeface="Arial" panose="020B0604020202020204" pitchFamily="34" charset="0"/>
                </a:rPr>
                <a:t>1111111 City</a:t>
              </a:r>
              <a:endParaRPr lang="en-US" sz="1000" dirty="0">
                <a:solidFill>
                  <a:srgbClr val="707070"/>
                </a:solidFill>
                <a:latin typeface="Arial" panose="020B0604020202020204" pitchFamily="34" charset="0"/>
                <a:cs typeface="Arial" panose="020B0604020202020204" pitchFamily="34" charset="0"/>
              </a:endParaRPr>
            </a:p>
          </p:txBody>
        </p:sp>
        <p:sp>
          <p:nvSpPr>
            <p:cNvPr id="31" name="TextBox 30"/>
            <p:cNvSpPr txBox="1"/>
            <p:nvPr/>
          </p:nvSpPr>
          <p:spPr>
            <a:xfrm>
              <a:off x="3729402" y="4982159"/>
              <a:ext cx="2169962"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Main Contact </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32" name="TextBox 31"/>
            <p:cNvSpPr txBox="1"/>
            <p:nvPr/>
          </p:nvSpPr>
          <p:spPr>
            <a:xfrm>
              <a:off x="3729400" y="5393685"/>
              <a:ext cx="1929511" cy="1538883"/>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Name:</a:t>
              </a:r>
            </a:p>
            <a:p>
              <a:r>
                <a:rPr lang="en-US" sz="1000" dirty="0" err="1">
                  <a:solidFill>
                    <a:srgbClr val="444444"/>
                  </a:solidFill>
                  <a:latin typeface="Arial" panose="020B0604020202020204" pitchFamily="34" charset="0"/>
                  <a:cs typeface="Arial" panose="020B0604020202020204" pitchFamily="34" charset="0"/>
                </a:rPr>
                <a:t>Fistname</a:t>
              </a:r>
              <a:r>
                <a:rPr lang="en-US" sz="1000" dirty="0">
                  <a:solidFill>
                    <a:srgbClr val="444444"/>
                  </a:solidFill>
                  <a:latin typeface="Arial" panose="020B0604020202020204" pitchFamily="34" charset="0"/>
                  <a:cs typeface="Arial" panose="020B0604020202020204" pitchFamily="34" charset="0"/>
                </a:rPr>
                <a:t> Name</a:t>
              </a:r>
              <a:endParaRPr lang="en-US" sz="1000" dirty="0">
                <a:solidFill>
                  <a:srgbClr val="707070"/>
                </a:solidFill>
                <a:latin typeface="Arial" panose="020B0604020202020204" pitchFamily="34" charset="0"/>
                <a:cs typeface="Arial" panose="020B0604020202020204" pitchFamily="34" charset="0"/>
              </a:endParaRPr>
            </a:p>
            <a:p>
              <a:r>
                <a:rPr lang="en-US" sz="1000" dirty="0">
                  <a:solidFill>
                    <a:srgbClr val="707070"/>
                  </a:solidFill>
                  <a:latin typeface="Arial" panose="020B0604020202020204" pitchFamily="34" charset="0"/>
                  <a:cs typeface="Arial" panose="020B0604020202020204" pitchFamily="34" charset="0"/>
                </a:rPr>
                <a:t>Mobile:</a:t>
              </a:r>
            </a:p>
            <a:p>
              <a:r>
                <a:rPr lang="en-US" sz="1000" dirty="0">
                  <a:solidFill>
                    <a:srgbClr val="007CC0"/>
                  </a:solidFill>
                  <a:latin typeface="Arial" panose="020B0604020202020204" pitchFamily="34" charset="0"/>
                  <a:cs typeface="Arial" panose="020B0604020202020204" pitchFamily="34" charset="0"/>
                </a:rPr>
                <a:t>0132-76541234</a:t>
              </a:r>
            </a:p>
            <a:p>
              <a:r>
                <a:rPr lang="en-US" sz="1000" dirty="0">
                  <a:solidFill>
                    <a:srgbClr val="707070"/>
                  </a:solidFill>
                  <a:latin typeface="Arial" panose="020B0604020202020204" pitchFamily="34" charset="0"/>
                  <a:cs typeface="Arial" panose="020B0604020202020204" pitchFamily="34" charset="0"/>
                </a:rPr>
                <a:t>Email:</a:t>
              </a:r>
            </a:p>
            <a:p>
              <a:r>
                <a:rPr lang="en-US" sz="1000" dirty="0" err="1">
                  <a:solidFill>
                    <a:srgbClr val="007CC0"/>
                  </a:solidFill>
                  <a:latin typeface="Arial" panose="020B0604020202020204" pitchFamily="34" charset="0"/>
                  <a:cs typeface="Arial" panose="020B0604020202020204" pitchFamily="34" charset="0"/>
                </a:rPr>
                <a:t>Name@companyB.com</a:t>
              </a:r>
              <a:endParaRPr lang="en-US" sz="1000" dirty="0">
                <a:solidFill>
                  <a:srgbClr val="707070"/>
                </a:solidFill>
                <a:latin typeface="Arial" panose="020B0604020202020204" pitchFamily="34" charset="0"/>
                <a:cs typeface="Arial" panose="020B0604020202020204" pitchFamily="34" charset="0"/>
              </a:endParaRPr>
            </a:p>
            <a:p>
              <a:endParaRPr lang="en-US" sz="1000" dirty="0">
                <a:solidFill>
                  <a:srgbClr val="707070"/>
                </a:solidFill>
                <a:latin typeface="Arial" panose="020B0604020202020204" pitchFamily="34" charset="0"/>
                <a:cs typeface="Arial" panose="020B0604020202020204" pitchFamily="34" charset="0"/>
              </a:endParaRPr>
            </a:p>
          </p:txBody>
        </p:sp>
      </p:grpSp>
      <p:sp>
        <p:nvSpPr>
          <p:cNvPr id="34" name="TextBox 33"/>
          <p:cNvSpPr txBox="1"/>
          <p:nvPr/>
        </p:nvSpPr>
        <p:spPr>
          <a:xfrm>
            <a:off x="542572" y="1341965"/>
            <a:ext cx="2090316" cy="261610"/>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700" b="1" dirty="0">
                <a:solidFill>
                  <a:srgbClr val="006CA7"/>
                </a:solidFill>
                <a:latin typeface="BentonSans Light" panose="02000503000000020004" pitchFamily="2" charset="0"/>
              </a:rPr>
              <a:t>Example without icon</a:t>
            </a:r>
          </a:p>
        </p:txBody>
      </p:sp>
      <p:grpSp>
        <p:nvGrpSpPr>
          <p:cNvPr id="25" name="Group 24"/>
          <p:cNvGrpSpPr/>
          <p:nvPr/>
        </p:nvGrpSpPr>
        <p:grpSpPr>
          <a:xfrm>
            <a:off x="6113224" y="1703891"/>
            <a:ext cx="2656415" cy="4779460"/>
            <a:chOff x="3408123" y="2155287"/>
            <a:chExt cx="2656415" cy="4779460"/>
          </a:xfrm>
        </p:grpSpPr>
        <p:sp>
          <p:nvSpPr>
            <p:cNvPr id="27" name="Rectangle 26"/>
            <p:cNvSpPr/>
            <p:nvPr/>
          </p:nvSpPr>
          <p:spPr bwMode="gray">
            <a:xfrm>
              <a:off x="3573751" y="2155287"/>
              <a:ext cx="2490787" cy="4228368"/>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Quick Overview Generic</a:t>
              </a:r>
            </a:p>
          </p:txBody>
        </p:sp>
        <p:sp>
          <p:nvSpPr>
            <p:cNvPr id="33" name="Rectangle 32"/>
            <p:cNvSpPr/>
            <p:nvPr/>
          </p:nvSpPr>
          <p:spPr bwMode="gray">
            <a:xfrm>
              <a:off x="3573751" y="2583911"/>
              <a:ext cx="2490787" cy="4350836"/>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35" name="Flowchart: Merge 90"/>
            <p:cNvSpPr/>
            <p:nvPr/>
          </p:nvSpPr>
          <p:spPr bwMode="gray">
            <a:xfrm rot="5400000">
              <a:off x="3358652" y="3024565"/>
              <a:ext cx="274095" cy="175153"/>
            </a:xfrm>
            <a:prstGeom prst="flowChartMerge">
              <a:avLst/>
            </a:prstGeom>
            <a:solidFill>
              <a:schemeClr val="bg1"/>
            </a:solidFill>
            <a:ln w="12700" algn="ctr">
              <a:noFill/>
              <a:miter lim="800000"/>
              <a:headEnd/>
              <a:tailEnd/>
            </a:ln>
            <a:effectLst>
              <a:innerShdw dist="12700" dir="5400000">
                <a:prstClr val="black">
                  <a:alpha val="36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36" name="Rectangle 35"/>
            <p:cNvSpPr/>
            <p:nvPr/>
          </p:nvSpPr>
          <p:spPr>
            <a:xfrm>
              <a:off x="3671440" y="2664771"/>
              <a:ext cx="1816024" cy="430887"/>
            </a:xfrm>
            <a:prstGeom prst="rect">
              <a:avLst/>
            </a:prstGeom>
          </p:spPr>
          <p:txBody>
            <a:bodyPr wrap="square">
              <a:spAutoFit/>
            </a:bodyPr>
            <a:lstStyle/>
            <a:p>
              <a:r>
                <a:rPr lang="en-US" sz="1200" dirty="0">
                  <a:solidFill>
                    <a:srgbClr val="444444"/>
                  </a:solidFill>
                  <a:latin typeface="Arial" panose="020B0604020202020204" pitchFamily="34" charset="0"/>
                  <a:ea typeface="Open Sans Semibold" pitchFamily="34" charset="0"/>
                  <a:cs typeface="Arial" panose="020B0604020202020204" pitchFamily="34" charset="0"/>
                </a:rPr>
                <a:t>Company B</a:t>
              </a:r>
            </a:p>
            <a:p>
              <a:r>
                <a:rPr lang="en-US" sz="1000" dirty="0">
                  <a:solidFill>
                    <a:srgbClr val="707070"/>
                  </a:solidFill>
                  <a:latin typeface="Arial" panose="020B0604020202020204" pitchFamily="34" charset="0"/>
                  <a:ea typeface="Open Sans Semibold" pitchFamily="34" charset="0"/>
                  <a:cs typeface="Arial" panose="020B0604020202020204" pitchFamily="34" charset="0"/>
                </a:rPr>
                <a:t>Department C</a:t>
              </a:r>
              <a:endParaRPr lang="en-US" sz="9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38" name="TextBox 37"/>
            <p:cNvSpPr txBox="1"/>
            <p:nvPr/>
          </p:nvSpPr>
          <p:spPr>
            <a:xfrm>
              <a:off x="3729402" y="3656342"/>
              <a:ext cx="2169960" cy="1308050"/>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Mobile:</a:t>
              </a:r>
            </a:p>
            <a:p>
              <a:r>
                <a:rPr lang="en-US" sz="1000" dirty="0">
                  <a:solidFill>
                    <a:srgbClr val="007CC0"/>
                  </a:solidFill>
                  <a:latin typeface="Arial" panose="020B0604020202020204" pitchFamily="34" charset="0"/>
                  <a:cs typeface="Arial" panose="020B0604020202020204" pitchFamily="34" charset="0"/>
                </a:rPr>
                <a:t>0132-76541234</a:t>
              </a:r>
            </a:p>
            <a:p>
              <a:r>
                <a:rPr lang="en-US" sz="1000" dirty="0">
                  <a:solidFill>
                    <a:srgbClr val="707070"/>
                  </a:solidFill>
                  <a:latin typeface="Arial" panose="020B0604020202020204" pitchFamily="34" charset="0"/>
                  <a:cs typeface="Arial" panose="020B0604020202020204" pitchFamily="34" charset="0"/>
                </a:rPr>
                <a:t>Phone:</a:t>
              </a:r>
            </a:p>
            <a:p>
              <a:r>
                <a:rPr lang="en-US" sz="1000" dirty="0">
                  <a:solidFill>
                    <a:srgbClr val="007CC0"/>
                  </a:solidFill>
                  <a:latin typeface="Arial" panose="020B0604020202020204" pitchFamily="34" charset="0"/>
                  <a:cs typeface="Arial" panose="020B0604020202020204" pitchFamily="34" charset="0"/>
                </a:rPr>
                <a:t>0468-75312468</a:t>
              </a:r>
              <a:endParaRPr lang="en-US" sz="1000" dirty="0">
                <a:solidFill>
                  <a:srgbClr val="707070"/>
                </a:solidFill>
                <a:latin typeface="Arial" panose="020B0604020202020204" pitchFamily="34" charset="0"/>
                <a:cs typeface="Arial" panose="020B0604020202020204" pitchFamily="34" charset="0"/>
              </a:endParaRPr>
            </a:p>
            <a:p>
              <a:r>
                <a:rPr lang="en-US" sz="1000" dirty="0">
                  <a:solidFill>
                    <a:srgbClr val="707070"/>
                  </a:solidFill>
                  <a:latin typeface="Arial" panose="020B0604020202020204" pitchFamily="34" charset="0"/>
                  <a:cs typeface="Arial" panose="020B0604020202020204" pitchFamily="34" charset="0"/>
                </a:rPr>
                <a:t>Email:</a:t>
              </a:r>
            </a:p>
            <a:p>
              <a:r>
                <a:rPr lang="en-US" sz="1000" dirty="0" err="1">
                  <a:solidFill>
                    <a:srgbClr val="007CC0"/>
                  </a:solidFill>
                  <a:latin typeface="Arial" panose="020B0604020202020204" pitchFamily="34" charset="0"/>
                  <a:cs typeface="Arial" panose="020B0604020202020204" pitchFamily="34" charset="0"/>
                </a:rPr>
                <a:t>lastname@companyB.com</a:t>
              </a:r>
              <a:endParaRPr lang="en-US" sz="1000" dirty="0">
                <a:solidFill>
                  <a:srgbClr val="707070"/>
                </a:solidFill>
                <a:latin typeface="Arial" panose="020B0604020202020204" pitchFamily="34" charset="0"/>
                <a:cs typeface="Arial" panose="020B0604020202020204" pitchFamily="34" charset="0"/>
              </a:endParaRPr>
            </a:p>
          </p:txBody>
        </p:sp>
        <p:sp>
          <p:nvSpPr>
            <p:cNvPr id="39" name="TextBox 38"/>
            <p:cNvSpPr txBox="1"/>
            <p:nvPr/>
          </p:nvSpPr>
          <p:spPr>
            <a:xfrm>
              <a:off x="3729402" y="5102809"/>
              <a:ext cx="2169962"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Company</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40" name="TextBox 39"/>
            <p:cNvSpPr txBox="1"/>
            <p:nvPr/>
          </p:nvSpPr>
          <p:spPr>
            <a:xfrm>
              <a:off x="3729400" y="5393685"/>
              <a:ext cx="1929511" cy="1538883"/>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Name:</a:t>
              </a:r>
            </a:p>
            <a:p>
              <a:r>
                <a:rPr lang="en-US" sz="1000" dirty="0">
                  <a:solidFill>
                    <a:srgbClr val="444444"/>
                  </a:solidFill>
                  <a:latin typeface="Arial" panose="020B0604020202020204" pitchFamily="34" charset="0"/>
                  <a:cs typeface="Arial" panose="020B0604020202020204" pitchFamily="34" charset="0"/>
                </a:rPr>
                <a:t>Company B</a:t>
              </a:r>
            </a:p>
            <a:p>
              <a:endParaRPr lang="en-US" sz="1000" dirty="0">
                <a:solidFill>
                  <a:srgbClr val="444444"/>
                </a:solidFill>
                <a:latin typeface="Arial" panose="020B0604020202020204" pitchFamily="34" charset="0"/>
                <a:cs typeface="Arial" panose="020B0604020202020204" pitchFamily="34" charset="0"/>
              </a:endParaRPr>
            </a:p>
            <a:p>
              <a:r>
                <a:rPr lang="en-US" sz="1000" dirty="0">
                  <a:solidFill>
                    <a:srgbClr val="444444"/>
                  </a:solidFill>
                  <a:latin typeface="Arial" panose="020B0604020202020204" pitchFamily="34" charset="0"/>
                  <a:cs typeface="Arial" panose="020B0604020202020204" pitchFamily="34" charset="0"/>
                </a:rPr>
                <a:t>This is a status info and can have semantic colors like </a:t>
              </a:r>
              <a:r>
                <a:rPr lang="en-US" sz="1000" dirty="0">
                  <a:solidFill>
                    <a:srgbClr val="CC1919"/>
                  </a:solidFill>
                  <a:latin typeface="Arial" panose="020B0604020202020204" pitchFamily="34" charset="0"/>
                  <a:cs typeface="Arial" panose="020B0604020202020204" pitchFamily="34" charset="0"/>
                </a:rPr>
                <a:t>@</a:t>
              </a:r>
              <a:r>
                <a:rPr lang="en-US" sz="1000" dirty="0" err="1">
                  <a:solidFill>
                    <a:srgbClr val="CC1919"/>
                  </a:solidFill>
                  <a:latin typeface="Arial" panose="020B0604020202020204" pitchFamily="34" charset="0"/>
                  <a:cs typeface="Arial" panose="020B0604020202020204" pitchFamily="34" charset="0"/>
                </a:rPr>
                <a:t>NegativeText</a:t>
              </a:r>
              <a:r>
                <a:rPr lang="en-US" sz="1000" dirty="0">
                  <a:solidFill>
                    <a:srgbClr val="CC1919"/>
                  </a:solidFill>
                  <a:latin typeface="Arial" panose="020B0604020202020204" pitchFamily="34" charset="0"/>
                  <a:cs typeface="Arial" panose="020B0604020202020204" pitchFamily="34" charset="0"/>
                </a:rPr>
                <a:t> </a:t>
              </a:r>
              <a:r>
                <a:rPr lang="en-US" sz="1000" dirty="0">
                  <a:solidFill>
                    <a:srgbClr val="444444"/>
                  </a:solidFill>
                  <a:latin typeface="Arial" panose="020B0604020202020204" pitchFamily="34" charset="0"/>
                  <a:cs typeface="Arial" panose="020B0604020202020204" pitchFamily="34" charset="0"/>
                </a:rPr>
                <a:t>or </a:t>
              </a:r>
              <a:r>
                <a:rPr lang="en-US" sz="1000" dirty="0">
                  <a:solidFill>
                    <a:srgbClr val="D14900"/>
                  </a:solidFill>
                  <a:latin typeface="Arial" panose="020B0604020202020204" pitchFamily="34" charset="0"/>
                  <a:cs typeface="Arial" panose="020B0604020202020204" pitchFamily="34" charset="0"/>
                </a:rPr>
                <a:t>@</a:t>
              </a:r>
              <a:r>
                <a:rPr lang="en-US" sz="1000" dirty="0" err="1">
                  <a:solidFill>
                    <a:srgbClr val="D14900"/>
                  </a:solidFill>
                  <a:latin typeface="Arial" panose="020B0604020202020204" pitchFamily="34" charset="0"/>
                  <a:cs typeface="Arial" panose="020B0604020202020204" pitchFamily="34" charset="0"/>
                </a:rPr>
                <a:t>CriticalText</a:t>
              </a:r>
              <a:r>
                <a:rPr lang="en-US" sz="1000" dirty="0">
                  <a:solidFill>
                    <a:srgbClr val="D14900"/>
                  </a:solidFill>
                  <a:latin typeface="Arial" panose="020B0604020202020204" pitchFamily="34" charset="0"/>
                  <a:cs typeface="Arial" panose="020B0604020202020204" pitchFamily="34" charset="0"/>
                </a:rPr>
                <a:t> </a:t>
              </a:r>
              <a:r>
                <a:rPr lang="en-US" sz="1000" dirty="0">
                  <a:solidFill>
                    <a:srgbClr val="444444"/>
                  </a:solidFill>
                  <a:latin typeface="Arial" panose="020B0604020202020204" pitchFamily="34" charset="0"/>
                  <a:cs typeface="Arial" panose="020B0604020202020204" pitchFamily="34" charset="0"/>
                </a:rPr>
                <a:t>or </a:t>
              </a:r>
              <a:r>
                <a:rPr lang="en-US" sz="1000" dirty="0">
                  <a:solidFill>
                    <a:srgbClr val="007833"/>
                  </a:solidFill>
                  <a:latin typeface="Arial" panose="020B0604020202020204" pitchFamily="34" charset="0"/>
                  <a:cs typeface="Arial" panose="020B0604020202020204" pitchFamily="34" charset="0"/>
                </a:rPr>
                <a:t>@</a:t>
              </a:r>
              <a:r>
                <a:rPr lang="en-US" sz="1000" dirty="0" err="1">
                  <a:solidFill>
                    <a:srgbClr val="007833"/>
                  </a:solidFill>
                  <a:latin typeface="Arial" panose="020B0604020202020204" pitchFamily="34" charset="0"/>
                  <a:cs typeface="Arial" panose="020B0604020202020204" pitchFamily="34" charset="0"/>
                </a:rPr>
                <a:t>PositiveText</a:t>
              </a:r>
              <a:r>
                <a:rPr lang="en-US" sz="1000" dirty="0">
                  <a:solidFill>
                    <a:srgbClr val="007833"/>
                  </a:solidFill>
                  <a:latin typeface="Arial" panose="020B0604020202020204" pitchFamily="34" charset="0"/>
                  <a:cs typeface="Arial" panose="020B0604020202020204" pitchFamily="34" charset="0"/>
                </a:rPr>
                <a:t>.</a:t>
              </a:r>
            </a:p>
            <a:p>
              <a:endParaRPr lang="en-US" sz="1000" dirty="0">
                <a:solidFill>
                  <a:srgbClr val="707070"/>
                </a:solidFill>
                <a:latin typeface="Arial" panose="020B0604020202020204" pitchFamily="34" charset="0"/>
                <a:cs typeface="Arial" panose="020B0604020202020204" pitchFamily="34" charset="0"/>
              </a:endParaRPr>
            </a:p>
          </p:txBody>
        </p:sp>
      </p:grpSp>
      <p:sp>
        <p:nvSpPr>
          <p:cNvPr id="37" name="Rectangle 36"/>
          <p:cNvSpPr/>
          <p:nvPr/>
        </p:nvSpPr>
        <p:spPr>
          <a:xfrm>
            <a:off x="494069" y="5532973"/>
            <a:ext cx="2490787" cy="423863"/>
          </a:xfrm>
          <a:prstGeom prst="rect">
            <a:avLst/>
          </a:prstGeom>
          <a:solidFill>
            <a:srgbClr val="0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prstClr val="white"/>
                </a:solidFill>
                <a:latin typeface="Arial" panose="020B0604020202020204" pitchFamily="34" charset="0"/>
                <a:ea typeface="Open Sans" pitchFamily="34" charset="0"/>
                <a:cs typeface="Arial" panose="020B0604020202020204" pitchFamily="34" charset="0"/>
              </a:rPr>
              <a:t>Send Email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98010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Progress Indicator</a:t>
            </a:r>
          </a:p>
        </p:txBody>
      </p:sp>
      <p:sp>
        <p:nvSpPr>
          <p:cNvPr id="3" name="Text Placeholder 2"/>
          <p:cNvSpPr>
            <a:spLocks noGrp="1"/>
          </p:cNvSpPr>
          <p:nvPr>
            <p:ph type="body" sz="quarter" idx="10"/>
          </p:nvPr>
        </p:nvSpPr>
        <p:spPr/>
        <p:txBody>
          <a:bodyPr/>
          <a:lstStyle/>
          <a:p>
            <a:r>
              <a:rPr lang="en-US" dirty="0">
                <a:solidFill>
                  <a:srgbClr val="006CA7"/>
                </a:solidFill>
                <a:latin typeface="BentonSans Light" panose="02000503000000020004" pitchFamily="2" charset="0"/>
              </a:rPr>
              <a:t>Enabled</a:t>
            </a:r>
            <a:r>
              <a:rPr lang="en-US" sz="1400" dirty="0">
                <a:solidFill>
                  <a:srgbClr val="006CA7"/>
                </a:solidFill>
                <a:latin typeface="BentonSans Light" panose="02000503000000020004" pitchFamily="2" charset="0"/>
              </a:rPr>
              <a:t>					</a:t>
            </a:r>
            <a:r>
              <a:rPr lang="en-US" dirty="0">
                <a:solidFill>
                  <a:srgbClr val="006CA7"/>
                </a:solidFill>
                <a:latin typeface="BentonSans Light" panose="02000503000000020004" pitchFamily="2" charset="0"/>
              </a:rPr>
              <a:t>Disabled</a:t>
            </a:r>
          </a:p>
          <a:p>
            <a:r>
              <a:rPr lang="en-US" sz="1000" dirty="0">
                <a:solidFill>
                  <a:srgbClr val="006CA7"/>
                </a:solidFill>
                <a:latin typeface="BentonSans Light" panose="02000503000000020004" pitchFamily="2" charset="0"/>
              </a:rPr>
              <a:t>Negative without text				Negative without text</a:t>
            </a:r>
          </a:p>
          <a:p>
            <a:endParaRPr lang="en-US" sz="1000" dirty="0">
              <a:solidFill>
                <a:srgbClr val="006CA7"/>
              </a:solidFill>
              <a:latin typeface="BentonSans Light" panose="02000503000000020004" pitchFamily="2" charset="0"/>
            </a:endParaRPr>
          </a:p>
          <a:p>
            <a:r>
              <a:rPr lang="en-US" sz="1000" dirty="0">
                <a:solidFill>
                  <a:srgbClr val="006CA7"/>
                </a:solidFill>
                <a:latin typeface="BentonSans Light" panose="02000503000000020004" pitchFamily="2" charset="0"/>
              </a:rPr>
              <a:t>Positive with text				Positive with text</a:t>
            </a:r>
          </a:p>
          <a:p>
            <a:endParaRPr lang="en-US" sz="1000" dirty="0">
              <a:solidFill>
                <a:srgbClr val="006CA7"/>
              </a:solidFill>
              <a:latin typeface="BentonSans Light" panose="02000503000000020004" pitchFamily="2" charset="0"/>
            </a:endParaRPr>
          </a:p>
          <a:p>
            <a:r>
              <a:rPr lang="en-US" sz="1000" dirty="0">
                <a:solidFill>
                  <a:srgbClr val="006CA7"/>
                </a:solidFill>
                <a:latin typeface="BentonSans Light" panose="02000503000000020004" pitchFamily="2" charset="0"/>
              </a:rPr>
              <a:t>Critical, 50% with text				Critical, 50% with text</a:t>
            </a:r>
          </a:p>
          <a:p>
            <a:endParaRPr lang="en-US" sz="1000" dirty="0">
              <a:solidFill>
                <a:srgbClr val="006CA7"/>
              </a:solidFill>
              <a:latin typeface="BentonSans Light" panose="02000503000000020004" pitchFamily="2" charset="0"/>
            </a:endParaRPr>
          </a:p>
          <a:p>
            <a:pPr lvl="0">
              <a:buClr>
                <a:srgbClr val="F0AB00"/>
              </a:buClr>
            </a:pPr>
            <a:r>
              <a:rPr lang="en-US" sz="1000" dirty="0">
                <a:solidFill>
                  <a:srgbClr val="006CA7"/>
                </a:solidFill>
                <a:latin typeface="BentonSans Light" panose="02000503000000020004" pitchFamily="2" charset="0"/>
              </a:rPr>
              <a:t>Neutral with text				Neutral with text</a:t>
            </a:r>
            <a:endParaRPr lang="en-US" sz="1400" dirty="0">
              <a:solidFill>
                <a:srgbClr val="006CA7"/>
              </a:solidFill>
              <a:latin typeface="BentonSans Light" panose="02000503000000020004" pitchFamily="2" charset="0"/>
            </a:endParaRPr>
          </a:p>
        </p:txBody>
      </p:sp>
      <p:grpSp>
        <p:nvGrpSpPr>
          <p:cNvPr id="4" name="Group 3"/>
          <p:cNvGrpSpPr/>
          <p:nvPr/>
        </p:nvGrpSpPr>
        <p:grpSpPr>
          <a:xfrm>
            <a:off x="326729" y="2371803"/>
            <a:ext cx="3483271" cy="283535"/>
            <a:chOff x="326729" y="2371802"/>
            <a:chExt cx="3483271" cy="283535"/>
          </a:xfrm>
        </p:grpSpPr>
        <p:sp>
          <p:nvSpPr>
            <p:cNvPr id="41" name="Rectangle 40"/>
            <p:cNvSpPr/>
            <p:nvPr/>
          </p:nvSpPr>
          <p:spPr bwMode="gray">
            <a:xfrm>
              <a:off x="326729" y="2371802"/>
              <a:ext cx="3483271" cy="283535"/>
            </a:xfrm>
            <a:prstGeom prst="rect">
              <a:avLst/>
            </a:prstGeom>
            <a:solidFill>
              <a:schemeClr val="bg1"/>
            </a:solidFill>
            <a:ln w="12700" algn="ctr">
              <a:solidFill>
                <a:srgbClr val="BFBFBF"/>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2" name="Rectangle 41"/>
            <p:cNvSpPr/>
            <p:nvPr/>
          </p:nvSpPr>
          <p:spPr bwMode="gray">
            <a:xfrm>
              <a:off x="345777" y="2390849"/>
              <a:ext cx="2418688" cy="245440"/>
            </a:xfrm>
            <a:prstGeom prst="rect">
              <a:avLst/>
            </a:prstGeom>
            <a:gradFill>
              <a:gsLst>
                <a:gs pos="100000">
                  <a:srgbClr val="B61616"/>
                </a:gs>
                <a:gs pos="0">
                  <a:srgbClr val="E21C1C"/>
                </a:gs>
              </a:gsLst>
              <a:lin ang="5400000" scaled="0"/>
            </a:gradFill>
            <a:ln w="9525" algn="ctr">
              <a:noFill/>
              <a:miter lim="800000"/>
              <a:headEnd/>
              <a:tailEnd/>
            </a:ln>
            <a:effectLst>
              <a:innerShdw>
                <a:schemeClr val="bg1"/>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5" name="Group 4"/>
          <p:cNvGrpSpPr/>
          <p:nvPr/>
        </p:nvGrpSpPr>
        <p:grpSpPr>
          <a:xfrm>
            <a:off x="326729" y="3285960"/>
            <a:ext cx="3483272" cy="283535"/>
            <a:chOff x="326729" y="3074293"/>
            <a:chExt cx="3483272" cy="283535"/>
          </a:xfrm>
        </p:grpSpPr>
        <p:sp>
          <p:nvSpPr>
            <p:cNvPr id="43" name="Rectangle 42"/>
            <p:cNvSpPr/>
            <p:nvPr/>
          </p:nvSpPr>
          <p:spPr bwMode="gray">
            <a:xfrm>
              <a:off x="326729" y="3074293"/>
              <a:ext cx="3483272" cy="283535"/>
            </a:xfrm>
            <a:prstGeom prst="rect">
              <a:avLst/>
            </a:prstGeom>
            <a:solidFill>
              <a:schemeClr val="bg1"/>
            </a:solidFill>
            <a:ln w="12700" algn="ctr">
              <a:solidFill>
                <a:srgbClr val="BFBFBF"/>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4" name="Rectangle 43"/>
            <p:cNvSpPr/>
            <p:nvPr/>
          </p:nvSpPr>
          <p:spPr bwMode="gray">
            <a:xfrm>
              <a:off x="345775" y="3093340"/>
              <a:ext cx="3403973" cy="245440"/>
            </a:xfrm>
            <a:prstGeom prst="rect">
              <a:avLst/>
            </a:prstGeom>
            <a:gradFill>
              <a:gsLst>
                <a:gs pos="100000">
                  <a:srgbClr val="005F28"/>
                </a:gs>
                <a:gs pos="0">
                  <a:srgbClr val="00913D"/>
                </a:gs>
              </a:gsLst>
              <a:lin ang="5400000" scaled="0"/>
            </a:gradFill>
            <a:ln w="9525" algn="ctr">
              <a:noFill/>
              <a:miter lim="800000"/>
              <a:headEnd/>
              <a:tailEnd/>
            </a:ln>
            <a:effectLst>
              <a:innerShdw>
                <a:schemeClr val="bg1"/>
              </a:innerShdw>
            </a:effectLst>
          </p:spPr>
          <p:txBody>
            <a:bodyPr lIns="90000" tIns="72000" rIns="90000" bIns="72000" rtlCol="0" anchor="ctr"/>
            <a:lstStyle/>
            <a:p>
              <a:pPr algn="r" fontAlgn="base">
                <a:spcBef>
                  <a:spcPct val="50000"/>
                </a:spcBef>
                <a:spcAft>
                  <a:spcPct val="0"/>
                </a:spcAft>
                <a:buClr>
                  <a:srgbClr val="F0AB00"/>
                </a:buClr>
                <a:buSzPct val="80000"/>
              </a:pPr>
              <a:r>
                <a:rPr lang="en-US" sz="800" kern="0" dirty="0">
                  <a:solidFill>
                    <a:schemeClr val="bg1"/>
                  </a:solidFill>
                  <a:latin typeface="Arial" panose="020B0604020202020204" pitchFamily="34" charset="0"/>
                  <a:ea typeface="Open Sans Semibold" pitchFamily="34" charset="0"/>
                  <a:cs typeface="Arial" panose="020B0604020202020204" pitchFamily="34" charset="0"/>
                </a:rPr>
                <a:t>0.99GB of 1TB</a:t>
              </a:r>
            </a:p>
          </p:txBody>
        </p:sp>
      </p:grpSp>
      <p:grpSp>
        <p:nvGrpSpPr>
          <p:cNvPr id="6" name="Group 5"/>
          <p:cNvGrpSpPr/>
          <p:nvPr/>
        </p:nvGrpSpPr>
        <p:grpSpPr>
          <a:xfrm>
            <a:off x="326729" y="4008864"/>
            <a:ext cx="1741637" cy="283535"/>
            <a:chOff x="326728" y="3783085"/>
            <a:chExt cx="1741637" cy="283535"/>
          </a:xfrm>
        </p:grpSpPr>
        <p:sp>
          <p:nvSpPr>
            <p:cNvPr id="49" name="Rectangle 48"/>
            <p:cNvSpPr/>
            <p:nvPr/>
          </p:nvSpPr>
          <p:spPr bwMode="gray">
            <a:xfrm>
              <a:off x="326728" y="3783085"/>
              <a:ext cx="1741637" cy="283535"/>
            </a:xfrm>
            <a:prstGeom prst="rect">
              <a:avLst/>
            </a:prstGeom>
            <a:solidFill>
              <a:schemeClr val="bg1"/>
            </a:solidFill>
            <a:ln w="12700" algn="ctr">
              <a:solidFill>
                <a:srgbClr val="BFBFBF"/>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8" name="Rectangle 57"/>
            <p:cNvSpPr/>
            <p:nvPr/>
          </p:nvSpPr>
          <p:spPr bwMode="gray">
            <a:xfrm>
              <a:off x="345776" y="3802132"/>
              <a:ext cx="377238" cy="245440"/>
            </a:xfrm>
            <a:prstGeom prst="rect">
              <a:avLst/>
            </a:prstGeom>
            <a:gradFill>
              <a:gsLst>
                <a:gs pos="100000">
                  <a:srgbClr val="B94100"/>
                </a:gs>
                <a:gs pos="0">
                  <a:srgbClr val="F35100"/>
                </a:gs>
              </a:gsLst>
              <a:lin ang="5400000" scaled="0"/>
            </a:gradFill>
            <a:ln w="9525" algn="ctr">
              <a:noFill/>
              <a:miter lim="800000"/>
              <a:headEnd/>
              <a:tailEnd/>
            </a:ln>
            <a:effectLst>
              <a:innerShdw>
                <a:schemeClr val="bg1"/>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 name="Rectangle 8"/>
            <p:cNvSpPr/>
            <p:nvPr/>
          </p:nvSpPr>
          <p:spPr>
            <a:xfrm>
              <a:off x="723014" y="3817130"/>
              <a:ext cx="352195" cy="215444"/>
            </a:xfrm>
            <a:prstGeom prst="rect">
              <a:avLst/>
            </a:prstGeom>
          </p:spPr>
          <p:txBody>
            <a:bodyPr wrap="none" lIns="54000">
              <a:spAutoFit/>
            </a:bodyPr>
            <a:lstStyle/>
            <a:p>
              <a:pPr fontAlgn="base">
                <a:spcBef>
                  <a:spcPct val="50000"/>
                </a:spcBef>
                <a:spcAft>
                  <a:spcPct val="0"/>
                </a:spcAft>
                <a:buClr>
                  <a:srgbClr val="F0AB00"/>
                </a:buClr>
                <a:buSzPct val="80000"/>
              </a:pPr>
              <a:r>
                <a:rPr lang="en-US" sz="800" kern="0" dirty="0">
                  <a:solidFill>
                    <a:srgbClr val="444444"/>
                  </a:solidFill>
                  <a:latin typeface="Arial" panose="020B0604020202020204" pitchFamily="34" charset="0"/>
                  <a:ea typeface="Open Sans Semibold" pitchFamily="34" charset="0"/>
                  <a:cs typeface="Arial" panose="020B0604020202020204" pitchFamily="34" charset="0"/>
                </a:rPr>
                <a:t>25%</a:t>
              </a:r>
            </a:p>
          </p:txBody>
        </p:sp>
      </p:grpSp>
      <p:grpSp>
        <p:nvGrpSpPr>
          <p:cNvPr id="7" name="Group 6"/>
          <p:cNvGrpSpPr/>
          <p:nvPr/>
        </p:nvGrpSpPr>
        <p:grpSpPr>
          <a:xfrm>
            <a:off x="326729" y="4908974"/>
            <a:ext cx="3483271" cy="283535"/>
            <a:chOff x="326729" y="4499752"/>
            <a:chExt cx="3483271" cy="283535"/>
          </a:xfrm>
        </p:grpSpPr>
        <p:sp>
          <p:nvSpPr>
            <p:cNvPr id="69" name="Rectangle 68"/>
            <p:cNvSpPr/>
            <p:nvPr/>
          </p:nvSpPr>
          <p:spPr bwMode="gray">
            <a:xfrm>
              <a:off x="326729" y="4499752"/>
              <a:ext cx="3483271" cy="283535"/>
            </a:xfrm>
            <a:prstGeom prst="rect">
              <a:avLst/>
            </a:prstGeom>
            <a:solidFill>
              <a:schemeClr val="bg1"/>
            </a:solidFill>
            <a:ln w="12700" algn="ctr">
              <a:solidFill>
                <a:srgbClr val="BFBFBF"/>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6" name="Rectangle 75"/>
            <p:cNvSpPr/>
            <p:nvPr/>
          </p:nvSpPr>
          <p:spPr bwMode="gray">
            <a:xfrm>
              <a:off x="345777" y="4518799"/>
              <a:ext cx="1722587" cy="245440"/>
            </a:xfrm>
            <a:prstGeom prst="rect">
              <a:avLst/>
            </a:prstGeom>
            <a:gradFill>
              <a:gsLst>
                <a:gs pos="100000">
                  <a:srgbClr val="006CA7"/>
                </a:gs>
                <a:gs pos="0">
                  <a:srgbClr val="008BD9"/>
                </a:gs>
              </a:gsLst>
              <a:lin ang="5400000" scaled="0"/>
            </a:gradFill>
            <a:ln w="9525" algn="ctr">
              <a:noFill/>
              <a:miter lim="800000"/>
              <a:headEnd/>
              <a:tailEnd/>
            </a:ln>
            <a:effectLst>
              <a:innerShdw>
                <a:schemeClr val="bg1"/>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7" name="Rectangle 76"/>
            <p:cNvSpPr/>
            <p:nvPr/>
          </p:nvSpPr>
          <p:spPr>
            <a:xfrm>
              <a:off x="2068365" y="4533797"/>
              <a:ext cx="352195" cy="215444"/>
            </a:xfrm>
            <a:prstGeom prst="rect">
              <a:avLst/>
            </a:prstGeom>
          </p:spPr>
          <p:txBody>
            <a:bodyPr wrap="none" lIns="54000">
              <a:spAutoFit/>
            </a:bodyPr>
            <a:lstStyle/>
            <a:p>
              <a:pPr lvl="0" fontAlgn="base">
                <a:spcBef>
                  <a:spcPct val="50000"/>
                </a:spcBef>
                <a:spcAft>
                  <a:spcPct val="0"/>
                </a:spcAft>
                <a:buClr>
                  <a:srgbClr val="F0AB00"/>
                </a:buClr>
                <a:buSzPct val="80000"/>
              </a:pPr>
              <a:r>
                <a:rPr lang="en-US" sz="800" kern="0" dirty="0">
                  <a:solidFill>
                    <a:srgbClr val="444444"/>
                  </a:solidFill>
                  <a:latin typeface="Arial" panose="020B0604020202020204" pitchFamily="34" charset="0"/>
                  <a:ea typeface="Open Sans Semibold" pitchFamily="34" charset="0"/>
                  <a:cs typeface="Arial" panose="020B0604020202020204" pitchFamily="34" charset="0"/>
                </a:rPr>
                <a:t>50%</a:t>
              </a:r>
            </a:p>
          </p:txBody>
        </p:sp>
      </p:grpSp>
      <p:grpSp>
        <p:nvGrpSpPr>
          <p:cNvPr id="12" name="Group 11"/>
          <p:cNvGrpSpPr/>
          <p:nvPr/>
        </p:nvGrpSpPr>
        <p:grpSpPr>
          <a:xfrm>
            <a:off x="4905039" y="2512914"/>
            <a:ext cx="3483271" cy="283535"/>
            <a:chOff x="4905038" y="2371802"/>
            <a:chExt cx="3483271" cy="283535"/>
          </a:xfrm>
        </p:grpSpPr>
        <p:sp>
          <p:nvSpPr>
            <p:cNvPr id="88" name="Rectangle 87"/>
            <p:cNvSpPr/>
            <p:nvPr/>
          </p:nvSpPr>
          <p:spPr bwMode="gray">
            <a:xfrm>
              <a:off x="4905038" y="2371802"/>
              <a:ext cx="3483271" cy="283535"/>
            </a:xfrm>
            <a:prstGeom prst="rect">
              <a:avLst/>
            </a:prstGeom>
            <a:solidFill>
              <a:schemeClr val="bg1">
                <a:alpha val="20000"/>
              </a:schemeClr>
            </a:solidFill>
            <a:ln w="12700" algn="ctr">
              <a:solidFill>
                <a:srgbClr val="BFBFBF">
                  <a:alpha val="20000"/>
                </a:srgbClr>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89" name="Rectangle 88"/>
            <p:cNvSpPr/>
            <p:nvPr/>
          </p:nvSpPr>
          <p:spPr bwMode="gray">
            <a:xfrm>
              <a:off x="4924086" y="2390849"/>
              <a:ext cx="2418688" cy="245440"/>
            </a:xfrm>
            <a:prstGeom prst="rect">
              <a:avLst/>
            </a:prstGeom>
            <a:gradFill>
              <a:gsLst>
                <a:gs pos="100000">
                  <a:srgbClr val="B61616">
                    <a:alpha val="20000"/>
                  </a:srgbClr>
                </a:gs>
                <a:gs pos="0">
                  <a:srgbClr val="E21C1C">
                    <a:alpha val="20000"/>
                  </a:srgbClr>
                </a:gs>
              </a:gsLst>
              <a:lin ang="5400000" scaled="0"/>
            </a:gradFill>
            <a:ln w="9525" algn="ctr">
              <a:noFill/>
              <a:miter lim="800000"/>
              <a:headEnd/>
              <a:tailEnd/>
            </a:ln>
            <a:effectLst>
              <a:innerShdw>
                <a:schemeClr val="bg1"/>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11" name="Group 10"/>
          <p:cNvGrpSpPr/>
          <p:nvPr/>
        </p:nvGrpSpPr>
        <p:grpSpPr>
          <a:xfrm>
            <a:off x="4933260" y="3285961"/>
            <a:ext cx="3483272" cy="283535"/>
            <a:chOff x="4905038" y="3074293"/>
            <a:chExt cx="3483272" cy="283535"/>
          </a:xfrm>
        </p:grpSpPr>
        <p:sp>
          <p:nvSpPr>
            <p:cNvPr id="90" name="Rectangle 89"/>
            <p:cNvSpPr/>
            <p:nvPr/>
          </p:nvSpPr>
          <p:spPr bwMode="gray">
            <a:xfrm>
              <a:off x="4905038" y="3074293"/>
              <a:ext cx="3483272" cy="283535"/>
            </a:xfrm>
            <a:prstGeom prst="rect">
              <a:avLst/>
            </a:prstGeom>
            <a:solidFill>
              <a:schemeClr val="bg1">
                <a:alpha val="20000"/>
              </a:schemeClr>
            </a:solidFill>
            <a:ln w="12700" algn="ctr">
              <a:solidFill>
                <a:srgbClr val="BFBFBF">
                  <a:alpha val="20000"/>
                </a:srgbClr>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1" name="Rectangle 90"/>
            <p:cNvSpPr/>
            <p:nvPr/>
          </p:nvSpPr>
          <p:spPr bwMode="gray">
            <a:xfrm>
              <a:off x="4924084" y="3093340"/>
              <a:ext cx="3403973" cy="245440"/>
            </a:xfrm>
            <a:prstGeom prst="rect">
              <a:avLst/>
            </a:prstGeom>
            <a:gradFill>
              <a:gsLst>
                <a:gs pos="100000">
                  <a:srgbClr val="005F28">
                    <a:alpha val="20000"/>
                  </a:srgbClr>
                </a:gs>
                <a:gs pos="0">
                  <a:srgbClr val="00913D">
                    <a:alpha val="20000"/>
                  </a:srgbClr>
                </a:gs>
              </a:gsLst>
              <a:lin ang="5400000" scaled="0"/>
            </a:gradFill>
            <a:ln w="9525" algn="ctr">
              <a:noFill/>
              <a:miter lim="800000"/>
              <a:headEnd/>
              <a:tailEnd/>
            </a:ln>
            <a:effectLst>
              <a:innerShdw>
                <a:schemeClr val="bg1"/>
              </a:innerShdw>
            </a:effectLst>
          </p:spPr>
          <p:txBody>
            <a:bodyPr lIns="90000" tIns="72000" rIns="90000" bIns="72000" rtlCol="0" anchor="ctr"/>
            <a:lstStyle/>
            <a:p>
              <a:pPr algn="r" fontAlgn="base">
                <a:spcBef>
                  <a:spcPct val="50000"/>
                </a:spcBef>
                <a:spcAft>
                  <a:spcPct val="0"/>
                </a:spcAft>
                <a:buClr>
                  <a:srgbClr val="F0AB00"/>
                </a:buClr>
                <a:buSzPct val="80000"/>
              </a:pPr>
              <a:r>
                <a:rPr lang="en-US" sz="800" kern="0" dirty="0">
                  <a:solidFill>
                    <a:schemeClr val="bg1"/>
                  </a:solidFill>
                  <a:latin typeface="Arial" panose="020B0604020202020204" pitchFamily="34" charset="0"/>
                  <a:ea typeface="Open Sans Semibold" pitchFamily="34" charset="0"/>
                  <a:cs typeface="Arial" panose="020B0604020202020204" pitchFamily="34" charset="0"/>
                </a:rPr>
                <a:t>0.99GB of 1TB</a:t>
              </a:r>
            </a:p>
          </p:txBody>
        </p:sp>
      </p:grpSp>
      <p:grpSp>
        <p:nvGrpSpPr>
          <p:cNvPr id="10" name="Group 9"/>
          <p:cNvGrpSpPr/>
          <p:nvPr/>
        </p:nvGrpSpPr>
        <p:grpSpPr>
          <a:xfrm>
            <a:off x="4905038" y="4008864"/>
            <a:ext cx="1741637" cy="283535"/>
            <a:chOff x="4905037" y="3783085"/>
            <a:chExt cx="1741637" cy="283535"/>
          </a:xfrm>
        </p:grpSpPr>
        <p:sp>
          <p:nvSpPr>
            <p:cNvPr id="92" name="Rectangle 91"/>
            <p:cNvSpPr/>
            <p:nvPr/>
          </p:nvSpPr>
          <p:spPr bwMode="gray">
            <a:xfrm>
              <a:off x="4905037" y="3783085"/>
              <a:ext cx="1741637" cy="283535"/>
            </a:xfrm>
            <a:prstGeom prst="rect">
              <a:avLst/>
            </a:prstGeom>
            <a:solidFill>
              <a:schemeClr val="bg1">
                <a:alpha val="20000"/>
              </a:schemeClr>
            </a:solidFill>
            <a:ln w="12700" algn="ctr">
              <a:solidFill>
                <a:srgbClr val="BFBFBF">
                  <a:alpha val="20000"/>
                </a:srgbClr>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3" name="Rectangle 92"/>
            <p:cNvSpPr/>
            <p:nvPr/>
          </p:nvSpPr>
          <p:spPr bwMode="gray">
            <a:xfrm>
              <a:off x="4924085" y="3802132"/>
              <a:ext cx="377238" cy="245440"/>
            </a:xfrm>
            <a:prstGeom prst="rect">
              <a:avLst/>
            </a:prstGeom>
            <a:gradFill>
              <a:gsLst>
                <a:gs pos="100000">
                  <a:srgbClr val="B94100">
                    <a:alpha val="20000"/>
                  </a:srgbClr>
                </a:gs>
                <a:gs pos="0">
                  <a:srgbClr val="F35100">
                    <a:alpha val="20000"/>
                  </a:srgbClr>
                </a:gs>
              </a:gsLst>
              <a:lin ang="5400000" scaled="0"/>
            </a:gradFill>
            <a:ln w="9525" algn="ctr">
              <a:noFill/>
              <a:miter lim="800000"/>
              <a:headEnd/>
              <a:tailEnd/>
            </a:ln>
            <a:effectLst>
              <a:innerShdw>
                <a:schemeClr val="bg1"/>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4" name="Rectangle 93"/>
            <p:cNvSpPr/>
            <p:nvPr/>
          </p:nvSpPr>
          <p:spPr>
            <a:xfrm>
              <a:off x="5301323" y="3817130"/>
              <a:ext cx="352195" cy="215444"/>
            </a:xfrm>
            <a:prstGeom prst="rect">
              <a:avLst/>
            </a:prstGeom>
          </p:spPr>
          <p:txBody>
            <a:bodyPr wrap="none" lIns="54000">
              <a:spAutoFit/>
            </a:bodyPr>
            <a:lstStyle/>
            <a:p>
              <a:pPr fontAlgn="base">
                <a:spcBef>
                  <a:spcPct val="50000"/>
                </a:spcBef>
                <a:spcAft>
                  <a:spcPct val="0"/>
                </a:spcAft>
                <a:buClr>
                  <a:srgbClr val="F0AB00"/>
                </a:buClr>
                <a:buSzPct val="80000"/>
              </a:pPr>
              <a:r>
                <a:rPr lang="en-US" sz="800" kern="0" dirty="0">
                  <a:solidFill>
                    <a:srgbClr val="444444">
                      <a:alpha val="20000"/>
                    </a:srgbClr>
                  </a:solidFill>
                  <a:latin typeface="Arial" panose="020B0604020202020204" pitchFamily="34" charset="0"/>
                  <a:ea typeface="Open Sans Semibold" pitchFamily="34" charset="0"/>
                  <a:cs typeface="Arial" panose="020B0604020202020204" pitchFamily="34" charset="0"/>
                </a:rPr>
                <a:t>25%</a:t>
              </a:r>
            </a:p>
          </p:txBody>
        </p:sp>
      </p:grpSp>
      <p:grpSp>
        <p:nvGrpSpPr>
          <p:cNvPr id="8" name="Group 7"/>
          <p:cNvGrpSpPr/>
          <p:nvPr/>
        </p:nvGrpSpPr>
        <p:grpSpPr>
          <a:xfrm>
            <a:off x="4876816" y="4908975"/>
            <a:ext cx="3483271" cy="283535"/>
            <a:chOff x="4905038" y="4499752"/>
            <a:chExt cx="3483271" cy="283535"/>
          </a:xfrm>
        </p:grpSpPr>
        <p:sp>
          <p:nvSpPr>
            <p:cNvPr id="95" name="Rectangle 94"/>
            <p:cNvSpPr/>
            <p:nvPr/>
          </p:nvSpPr>
          <p:spPr bwMode="gray">
            <a:xfrm>
              <a:off x="4905038" y="4499752"/>
              <a:ext cx="3483271" cy="283535"/>
            </a:xfrm>
            <a:prstGeom prst="rect">
              <a:avLst/>
            </a:prstGeom>
            <a:solidFill>
              <a:schemeClr val="bg1">
                <a:alpha val="20000"/>
              </a:schemeClr>
            </a:solidFill>
            <a:ln w="12700" algn="ctr">
              <a:solidFill>
                <a:srgbClr val="BFBFBF">
                  <a:alpha val="20000"/>
                </a:srgbClr>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6" name="Rectangle 95"/>
            <p:cNvSpPr/>
            <p:nvPr/>
          </p:nvSpPr>
          <p:spPr bwMode="gray">
            <a:xfrm>
              <a:off x="4924086" y="4518799"/>
              <a:ext cx="1722587" cy="245440"/>
            </a:xfrm>
            <a:prstGeom prst="rect">
              <a:avLst/>
            </a:prstGeom>
            <a:gradFill>
              <a:gsLst>
                <a:gs pos="100000">
                  <a:srgbClr val="006CA7">
                    <a:alpha val="20000"/>
                  </a:srgbClr>
                </a:gs>
                <a:gs pos="0">
                  <a:srgbClr val="008BD9">
                    <a:alpha val="20000"/>
                  </a:srgbClr>
                </a:gs>
              </a:gsLst>
              <a:lin ang="5400000" scaled="0"/>
            </a:gradFill>
            <a:ln w="9525" algn="ctr">
              <a:noFill/>
              <a:miter lim="800000"/>
              <a:headEnd/>
              <a:tailEnd/>
            </a:ln>
            <a:effectLst>
              <a:innerShdw>
                <a:schemeClr val="bg1"/>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7" name="Rectangle 96"/>
            <p:cNvSpPr/>
            <p:nvPr/>
          </p:nvSpPr>
          <p:spPr>
            <a:xfrm>
              <a:off x="6646674" y="4533797"/>
              <a:ext cx="352195" cy="215444"/>
            </a:xfrm>
            <a:prstGeom prst="rect">
              <a:avLst/>
            </a:prstGeom>
          </p:spPr>
          <p:txBody>
            <a:bodyPr wrap="none" lIns="54000">
              <a:spAutoFit/>
            </a:bodyPr>
            <a:lstStyle/>
            <a:p>
              <a:pPr lvl="0" fontAlgn="base">
                <a:spcBef>
                  <a:spcPct val="50000"/>
                </a:spcBef>
                <a:spcAft>
                  <a:spcPct val="0"/>
                </a:spcAft>
                <a:buClr>
                  <a:srgbClr val="F0AB00"/>
                </a:buClr>
                <a:buSzPct val="80000"/>
              </a:pPr>
              <a:r>
                <a:rPr lang="en-US" sz="800" kern="0" dirty="0">
                  <a:solidFill>
                    <a:srgbClr val="444444">
                      <a:alpha val="20000"/>
                    </a:srgbClr>
                  </a:solidFill>
                  <a:latin typeface="Arial" panose="020B0604020202020204" pitchFamily="34" charset="0"/>
                  <a:ea typeface="Open Sans Semibold" pitchFamily="34" charset="0"/>
                  <a:cs typeface="Arial" panose="020B0604020202020204" pitchFamily="34" charset="0"/>
                </a:rPr>
                <a:t>50%</a:t>
              </a:r>
            </a:p>
          </p:txBody>
        </p:sp>
      </p:grpSp>
    </p:spTree>
    <p:extLst>
      <p:ext uri="{BB962C8B-B14F-4D97-AF65-F5344CB8AC3E}">
        <p14:creationId xmlns:p14="http://schemas.microsoft.com/office/powerpoint/2010/main" val="40868385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panose="02000503000000020004" pitchFamily="2" charset="0"/>
              </a:rPr>
              <a:t>RadioButton</a:t>
            </a:r>
            <a:endParaRPr lang="en-US" dirty="0">
              <a:latin typeface="BentonSans Light" panose="02000503000000020004" pitchFamily="2" charset="0"/>
            </a:endParaRPr>
          </a:p>
        </p:txBody>
      </p:sp>
      <p:sp>
        <p:nvSpPr>
          <p:cNvPr id="3" name="Text Placeholder 2"/>
          <p:cNvSpPr>
            <a:spLocks noGrp="1"/>
          </p:cNvSpPr>
          <p:nvPr>
            <p:ph type="body" sz="quarter" idx="10"/>
          </p:nvPr>
        </p:nvSpPr>
        <p:spPr/>
        <p:txBody>
          <a:bodyPr/>
          <a:lstStyle/>
          <a:p>
            <a:r>
              <a:rPr lang="en-US" dirty="0">
                <a:solidFill>
                  <a:srgbClr val="006CA7"/>
                </a:solidFill>
                <a:latin typeface="BentonSans Light" panose="02000503000000020004" pitchFamily="2" charset="0"/>
              </a:rPr>
              <a:t>Enabled/disabled		All disabled</a:t>
            </a:r>
          </a:p>
        </p:txBody>
      </p:sp>
      <p:grpSp>
        <p:nvGrpSpPr>
          <p:cNvPr id="5" name="Group 4"/>
          <p:cNvGrpSpPr/>
          <p:nvPr/>
        </p:nvGrpSpPr>
        <p:grpSpPr>
          <a:xfrm>
            <a:off x="349197" y="2097975"/>
            <a:ext cx="793264" cy="1108451"/>
            <a:chOff x="349197" y="2097975"/>
            <a:chExt cx="793264" cy="1108450"/>
          </a:xfrm>
        </p:grpSpPr>
        <p:sp>
          <p:nvSpPr>
            <p:cNvPr id="59" name="Oval 58"/>
            <p:cNvSpPr/>
            <p:nvPr/>
          </p:nvSpPr>
          <p:spPr bwMode="gray">
            <a:xfrm>
              <a:off x="349197" y="3044841"/>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7" name="Oval 56"/>
            <p:cNvSpPr/>
            <p:nvPr/>
          </p:nvSpPr>
          <p:spPr bwMode="gray">
            <a:xfrm>
              <a:off x="349197" y="2729220"/>
              <a:ext cx="161584" cy="161584"/>
            </a:xfrm>
            <a:prstGeom prst="ellipse">
              <a:avLst/>
            </a:prstGeom>
            <a:solidFill>
              <a:schemeClr val="bg1"/>
            </a:solidFill>
            <a:ln w="19050" algn="ctr">
              <a:solidFill>
                <a:schemeClr val="bg1">
                  <a:lumMod val="95000"/>
                </a:schemeClr>
              </a:solidFill>
              <a:miter lim="800000"/>
              <a:headEnd/>
              <a:tailEnd/>
            </a:ln>
          </p:spPr>
          <p:txBody>
            <a:bodyPr rot="0" spcFirstLastPara="0" vertOverflow="overflow" horzOverflow="overflow" vert="horz" wrap="square" lIns="0" tIns="18000" rIns="0" bIns="0" numCol="1" spcCol="0" rtlCol="0" fromWordArt="0" anchor="ctr" anchorCtr="0" forceAA="0" compatLnSpc="1">
              <a:prstTxWarp prst="textNoShape">
                <a:avLst/>
              </a:prstTxWarp>
              <a:noAutofit/>
            </a:bodyP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55" name="Oval 54"/>
            <p:cNvSpPr/>
            <p:nvPr/>
          </p:nvSpPr>
          <p:spPr bwMode="gray">
            <a:xfrm>
              <a:off x="349197" y="2413596"/>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3" name="Oval 52"/>
            <p:cNvSpPr/>
            <p:nvPr/>
          </p:nvSpPr>
          <p:spPr bwMode="gray">
            <a:xfrm>
              <a:off x="349197" y="2097975"/>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1" name="Oval 50"/>
            <p:cNvSpPr/>
            <p:nvPr/>
          </p:nvSpPr>
          <p:spPr bwMode="gray">
            <a:xfrm>
              <a:off x="388707" y="2137485"/>
              <a:ext cx="82564" cy="82564"/>
            </a:xfrm>
            <a:prstGeom prst="ellipse">
              <a:avLst/>
            </a:prstGeom>
            <a:solidFill>
              <a:srgbClr val="007CC0"/>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TextBox 3"/>
            <p:cNvSpPr txBox="1"/>
            <p:nvPr/>
          </p:nvSpPr>
          <p:spPr>
            <a:xfrm>
              <a:off x="655148" y="2101822"/>
              <a:ext cx="484783"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dirty="0">
                  <a:solidFill>
                    <a:srgbClr val="666666"/>
                  </a:solidFill>
                  <a:latin typeface="Arial" panose="020B0604020202020204" pitchFamily="34" charset="0"/>
                  <a:ea typeface="Open Sans" pitchFamily="34" charset="0"/>
                  <a:cs typeface="Arial" panose="020B0604020202020204" pitchFamily="34" charset="0"/>
                </a:rPr>
                <a:t>Option 1</a:t>
              </a:r>
              <a:endParaRPr lang="en-US" sz="1000" kern="0" dirty="0">
                <a:latin typeface="Arial" panose="020B0604020202020204" pitchFamily="34" charset="0"/>
                <a:ea typeface="Arial Unicode MS" pitchFamily="34" charset="-128"/>
                <a:cs typeface="Arial" panose="020B0604020202020204" pitchFamily="34" charset="0"/>
              </a:endParaRPr>
            </a:p>
          </p:txBody>
        </p:sp>
        <p:sp>
          <p:nvSpPr>
            <p:cNvPr id="60" name="TextBox 59"/>
            <p:cNvSpPr txBox="1"/>
            <p:nvPr/>
          </p:nvSpPr>
          <p:spPr>
            <a:xfrm>
              <a:off x="655148" y="2417444"/>
              <a:ext cx="484783"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dirty="0">
                  <a:solidFill>
                    <a:srgbClr val="666666"/>
                  </a:solidFill>
                  <a:latin typeface="Arial" panose="020B0604020202020204" pitchFamily="34" charset="0"/>
                  <a:ea typeface="Open Sans" pitchFamily="34" charset="0"/>
                  <a:cs typeface="Arial" panose="020B0604020202020204" pitchFamily="34" charset="0"/>
                </a:rPr>
                <a:t>Option 2</a:t>
              </a:r>
              <a:endParaRPr lang="en-US" sz="1000" kern="0" dirty="0">
                <a:latin typeface="Arial" panose="020B0604020202020204" pitchFamily="34" charset="0"/>
                <a:ea typeface="Arial Unicode MS" pitchFamily="34" charset="-128"/>
                <a:cs typeface="Arial" panose="020B0604020202020204" pitchFamily="34" charset="0"/>
              </a:endParaRPr>
            </a:p>
          </p:txBody>
        </p:sp>
        <p:sp>
          <p:nvSpPr>
            <p:cNvPr id="61" name="TextBox 60"/>
            <p:cNvSpPr txBox="1"/>
            <p:nvPr/>
          </p:nvSpPr>
          <p:spPr>
            <a:xfrm>
              <a:off x="655148" y="2733066"/>
              <a:ext cx="484783" cy="153888"/>
            </a:xfrm>
            <a:prstGeom prst="rect">
              <a:avLst/>
            </a:prstGeom>
            <a:noFill/>
          </p:spPr>
          <p:txBody>
            <a:bodyPr wrap="none" lIns="0" tIns="0" rIns="0" bIns="0" rtlCol="0">
              <a:spAutoFit/>
            </a:bodyPr>
            <a:lstStyle/>
            <a:p>
              <a:pPr lvl="0" fontAlgn="base">
                <a:spcBef>
                  <a:spcPct val="0"/>
                </a:spcBef>
                <a:spcAft>
                  <a:spcPct val="0"/>
                </a:spcAft>
              </a:pPr>
              <a:r>
                <a:rPr lang="en-US" sz="1000" kern="0" dirty="0">
                  <a:solidFill>
                    <a:srgbClr val="BFBFBF"/>
                  </a:solidFill>
                  <a:latin typeface="Arial" panose="020B0604020202020204" pitchFamily="34" charset="0"/>
                  <a:ea typeface="Open Sans" pitchFamily="34" charset="0"/>
                  <a:cs typeface="Arial" panose="020B0604020202020204" pitchFamily="34" charset="0"/>
                </a:rPr>
                <a:t>Option 3</a:t>
              </a:r>
              <a:endParaRPr lang="en-US" sz="1000" dirty="0">
                <a:solidFill>
                  <a:srgbClr val="BFBFBF"/>
                </a:solidFill>
                <a:latin typeface="Arial" pitchFamily="34" charset="0"/>
                <a:cs typeface="Arial" pitchFamily="34" charset="0"/>
              </a:endParaRPr>
            </a:p>
          </p:txBody>
        </p:sp>
        <p:sp>
          <p:nvSpPr>
            <p:cNvPr id="62" name="TextBox 61"/>
            <p:cNvSpPr txBox="1"/>
            <p:nvPr/>
          </p:nvSpPr>
          <p:spPr>
            <a:xfrm>
              <a:off x="655148" y="3048688"/>
              <a:ext cx="487313"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dirty="0">
                  <a:solidFill>
                    <a:srgbClr val="666666"/>
                  </a:solidFill>
                  <a:latin typeface="Arial" panose="020B0604020202020204" pitchFamily="34" charset="0"/>
                  <a:ea typeface="Open Sans" pitchFamily="34" charset="0"/>
                  <a:cs typeface="Arial" panose="020B0604020202020204" pitchFamily="34" charset="0"/>
                </a:rPr>
                <a:t>Option 4</a:t>
              </a:r>
              <a:endParaRPr lang="en-US" sz="1000" kern="0" dirty="0">
                <a:latin typeface="Arial" panose="020B0604020202020204" pitchFamily="34" charset="0"/>
                <a:ea typeface="Arial Unicode MS" pitchFamily="34" charset="-128"/>
                <a:cs typeface="Arial" panose="020B0604020202020204" pitchFamily="34" charset="0"/>
              </a:endParaRPr>
            </a:p>
          </p:txBody>
        </p:sp>
      </p:grpSp>
      <p:grpSp>
        <p:nvGrpSpPr>
          <p:cNvPr id="6" name="Group 5"/>
          <p:cNvGrpSpPr/>
          <p:nvPr/>
        </p:nvGrpSpPr>
        <p:grpSpPr>
          <a:xfrm>
            <a:off x="3095867" y="2074891"/>
            <a:ext cx="790735" cy="515677"/>
            <a:chOff x="3095867" y="2074892"/>
            <a:chExt cx="790735" cy="515678"/>
          </a:xfrm>
        </p:grpSpPr>
        <p:sp>
          <p:nvSpPr>
            <p:cNvPr id="63" name="Oval 62"/>
            <p:cNvSpPr/>
            <p:nvPr/>
          </p:nvSpPr>
          <p:spPr bwMode="gray">
            <a:xfrm>
              <a:off x="3095867" y="2086434"/>
              <a:ext cx="161584" cy="161584"/>
            </a:xfrm>
            <a:prstGeom prst="ellipse">
              <a:avLst/>
            </a:prstGeom>
            <a:solidFill>
              <a:schemeClr val="bg1"/>
            </a:solidFill>
            <a:ln w="19050" algn="ctr">
              <a:solidFill>
                <a:schemeClr val="bg1">
                  <a:lumMod val="95000"/>
                </a:schemeClr>
              </a:solidFill>
              <a:miter lim="800000"/>
              <a:headEnd/>
              <a:tailEnd/>
            </a:ln>
          </p:spPr>
          <p:txBody>
            <a:bodyPr rot="0" spcFirstLastPara="0" vertOverflow="overflow" horzOverflow="overflow" vert="horz" wrap="square" lIns="0" tIns="18000" rIns="0" bIns="0" numCol="1" spcCol="0" rtlCol="0" fromWordArt="0" anchor="ctr" anchorCtr="0" forceAA="0" compatLnSpc="1">
              <a:prstTxWarp prst="textNoShape">
                <a:avLst/>
              </a:prstTxWarp>
              <a:noAutofit/>
            </a:bodyP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4" name="TextBox 63"/>
            <p:cNvSpPr txBox="1"/>
            <p:nvPr/>
          </p:nvSpPr>
          <p:spPr>
            <a:xfrm>
              <a:off x="3401819" y="2074892"/>
              <a:ext cx="484783" cy="153888"/>
            </a:xfrm>
            <a:prstGeom prst="rect">
              <a:avLst/>
            </a:prstGeom>
            <a:noFill/>
          </p:spPr>
          <p:txBody>
            <a:bodyPr wrap="none" lIns="0" tIns="0" rIns="0" bIns="0" rtlCol="0">
              <a:spAutoFit/>
            </a:bodyPr>
            <a:lstStyle/>
            <a:p>
              <a:pPr lvl="0" fontAlgn="base">
                <a:spcBef>
                  <a:spcPct val="0"/>
                </a:spcBef>
                <a:spcAft>
                  <a:spcPct val="0"/>
                </a:spcAft>
              </a:pPr>
              <a:r>
                <a:rPr lang="en-US" sz="1000" kern="0" dirty="0">
                  <a:solidFill>
                    <a:srgbClr val="BFBFBF"/>
                  </a:solidFill>
                  <a:latin typeface="Arial" panose="020B0604020202020204" pitchFamily="34" charset="0"/>
                  <a:ea typeface="Open Sans" pitchFamily="34" charset="0"/>
                  <a:cs typeface="Arial" panose="020B0604020202020204" pitchFamily="34" charset="0"/>
                </a:rPr>
                <a:t>Option 1</a:t>
              </a:r>
              <a:endParaRPr lang="en-US" sz="1000" dirty="0">
                <a:solidFill>
                  <a:srgbClr val="BFBFBF"/>
                </a:solidFill>
                <a:latin typeface="Arial" pitchFamily="34" charset="0"/>
                <a:cs typeface="Arial" pitchFamily="34" charset="0"/>
              </a:endParaRPr>
            </a:p>
          </p:txBody>
        </p:sp>
        <p:sp>
          <p:nvSpPr>
            <p:cNvPr id="65" name="Oval 64"/>
            <p:cNvSpPr/>
            <p:nvPr/>
          </p:nvSpPr>
          <p:spPr bwMode="gray">
            <a:xfrm>
              <a:off x="3135379" y="2137485"/>
              <a:ext cx="82564" cy="82564"/>
            </a:xfrm>
            <a:prstGeom prst="ellipse">
              <a:avLst/>
            </a:prstGeom>
            <a:solidFill>
              <a:srgbClr val="BFDEEF"/>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6" name="Oval 65"/>
            <p:cNvSpPr/>
            <p:nvPr/>
          </p:nvSpPr>
          <p:spPr bwMode="gray">
            <a:xfrm>
              <a:off x="3095867" y="2428986"/>
              <a:ext cx="161584" cy="161584"/>
            </a:xfrm>
            <a:prstGeom prst="ellipse">
              <a:avLst/>
            </a:prstGeom>
            <a:solidFill>
              <a:schemeClr val="bg1"/>
            </a:solidFill>
            <a:ln w="19050" algn="ctr">
              <a:solidFill>
                <a:schemeClr val="bg1">
                  <a:lumMod val="95000"/>
                </a:schemeClr>
              </a:solidFill>
              <a:miter lim="800000"/>
              <a:headEnd/>
              <a:tailEnd/>
            </a:ln>
          </p:spPr>
          <p:txBody>
            <a:bodyPr rot="0" spcFirstLastPara="0" vertOverflow="overflow" horzOverflow="overflow" vert="horz" wrap="square" lIns="0" tIns="18000" rIns="0" bIns="0" numCol="1" spcCol="0" rtlCol="0" fromWordArt="0" anchor="ctr" anchorCtr="0" forceAA="0" compatLnSpc="1">
              <a:prstTxWarp prst="textNoShape">
                <a:avLst/>
              </a:prstTxWarp>
              <a:noAutofit/>
            </a:bodyP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7" name="TextBox 66"/>
            <p:cNvSpPr txBox="1"/>
            <p:nvPr/>
          </p:nvSpPr>
          <p:spPr>
            <a:xfrm>
              <a:off x="3401819" y="2417444"/>
              <a:ext cx="484783" cy="153888"/>
            </a:xfrm>
            <a:prstGeom prst="rect">
              <a:avLst/>
            </a:prstGeom>
            <a:noFill/>
          </p:spPr>
          <p:txBody>
            <a:bodyPr wrap="none" lIns="0" tIns="0" rIns="0" bIns="0" rtlCol="0">
              <a:spAutoFit/>
            </a:bodyPr>
            <a:lstStyle/>
            <a:p>
              <a:pPr lvl="0" fontAlgn="base">
                <a:spcBef>
                  <a:spcPct val="0"/>
                </a:spcBef>
                <a:spcAft>
                  <a:spcPct val="0"/>
                </a:spcAft>
              </a:pPr>
              <a:r>
                <a:rPr lang="en-US" sz="1000" kern="0" dirty="0">
                  <a:solidFill>
                    <a:srgbClr val="BFBFBF"/>
                  </a:solidFill>
                  <a:latin typeface="Arial" panose="020B0604020202020204" pitchFamily="34" charset="0"/>
                  <a:ea typeface="Open Sans" pitchFamily="34" charset="0"/>
                  <a:cs typeface="Arial" panose="020B0604020202020204" pitchFamily="34" charset="0"/>
                </a:rPr>
                <a:t>Option 2</a:t>
              </a:r>
              <a:endParaRPr lang="en-US" sz="1000" dirty="0">
                <a:solidFill>
                  <a:srgbClr val="BFBFBF"/>
                </a:solidFill>
                <a:latin typeface="Arial" pitchFamily="34" charset="0"/>
                <a:cs typeface="Arial" pitchFamily="34" charset="0"/>
              </a:endParaRPr>
            </a:p>
          </p:txBody>
        </p:sp>
      </p:grpSp>
    </p:spTree>
    <p:extLst>
      <p:ext uri="{BB962C8B-B14F-4D97-AF65-F5344CB8AC3E}">
        <p14:creationId xmlns:p14="http://schemas.microsoft.com/office/powerpoint/2010/main" val="40015074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panose="02000503000000020004" pitchFamily="2" charset="0"/>
              </a:rPr>
              <a:t>RatingIndicator</a:t>
            </a:r>
            <a:endParaRPr lang="en-US" dirty="0">
              <a:latin typeface="BentonSans Light" panose="02000503000000020004" pitchFamily="2" charset="0"/>
            </a:endParaRPr>
          </a:p>
        </p:txBody>
      </p:sp>
      <p:sp>
        <p:nvSpPr>
          <p:cNvPr id="3" name="Text Placeholder 2"/>
          <p:cNvSpPr>
            <a:spLocks noGrp="1"/>
          </p:cNvSpPr>
          <p:nvPr>
            <p:ph type="body" sz="quarter" idx="10"/>
          </p:nvPr>
        </p:nvSpPr>
        <p:spPr/>
        <p:txBody>
          <a:bodyPr/>
          <a:lstStyle/>
          <a:p>
            <a:endParaRPr lang="en-US" sz="1200" dirty="0"/>
          </a:p>
          <a:p>
            <a:endParaRPr lang="en-US" sz="1200" dirty="0"/>
          </a:p>
          <a:p>
            <a:endParaRPr lang="en-US" sz="1200" dirty="0"/>
          </a:p>
          <a:p>
            <a:endParaRPr lang="en-US" sz="1200" dirty="0"/>
          </a:p>
          <a:p>
            <a:endParaRPr lang="en-US" sz="1200" dirty="0"/>
          </a:p>
          <a:p>
            <a:endParaRPr lang="en-US" sz="1200" dirty="0"/>
          </a:p>
        </p:txBody>
      </p:sp>
      <p:grpSp>
        <p:nvGrpSpPr>
          <p:cNvPr id="4" name="Group 3"/>
          <p:cNvGrpSpPr/>
          <p:nvPr/>
        </p:nvGrpSpPr>
        <p:grpSpPr>
          <a:xfrm>
            <a:off x="297712" y="1713484"/>
            <a:ext cx="1644491" cy="283535"/>
            <a:chOff x="297712" y="1713483"/>
            <a:chExt cx="1644491" cy="283535"/>
          </a:xfrm>
        </p:grpSpPr>
        <p:sp>
          <p:nvSpPr>
            <p:cNvPr id="61" name="5-Point Star 60"/>
            <p:cNvSpPr/>
            <p:nvPr/>
          </p:nvSpPr>
          <p:spPr bwMode="gray">
            <a:xfrm>
              <a:off x="297712" y="1713483"/>
              <a:ext cx="283535" cy="283535"/>
            </a:xfrm>
            <a:prstGeom prst="star5">
              <a:avLst>
                <a:gd name="adj" fmla="val 19098"/>
                <a:gd name="hf" fmla="val 105146"/>
                <a:gd name="vf" fmla="val 110557"/>
              </a:avLst>
            </a:prstGeom>
            <a:gradFill>
              <a:gsLst>
                <a:gs pos="64000">
                  <a:schemeClr val="accent1"/>
                </a:gs>
                <a:gs pos="0">
                  <a:schemeClr val="accent1"/>
                </a:gs>
                <a:gs pos="100000">
                  <a:schemeClr val="accent1">
                    <a:lumMod val="81000"/>
                  </a:schemeClr>
                </a:gs>
              </a:gsLst>
              <a:lin ang="5400000" scaled="0"/>
            </a:gradFill>
            <a:ln w="6350" algn="ctr">
              <a:solidFill>
                <a:schemeClr val="accent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2" name="5-Point Star 61"/>
            <p:cNvSpPr/>
            <p:nvPr/>
          </p:nvSpPr>
          <p:spPr bwMode="gray">
            <a:xfrm>
              <a:off x="637951" y="1713483"/>
              <a:ext cx="283535" cy="283535"/>
            </a:xfrm>
            <a:prstGeom prst="star5">
              <a:avLst>
                <a:gd name="adj" fmla="val 19098"/>
                <a:gd name="hf" fmla="val 105146"/>
                <a:gd name="vf" fmla="val 110557"/>
              </a:avLst>
            </a:prstGeom>
            <a:gradFill>
              <a:gsLst>
                <a:gs pos="64000">
                  <a:schemeClr val="accent1"/>
                </a:gs>
                <a:gs pos="0">
                  <a:schemeClr val="accent1"/>
                </a:gs>
                <a:gs pos="100000">
                  <a:schemeClr val="accent1">
                    <a:lumMod val="81000"/>
                  </a:schemeClr>
                </a:gs>
              </a:gsLst>
              <a:lin ang="5400000" scaled="0"/>
            </a:gradFill>
            <a:ln w="6350" algn="ctr">
              <a:solidFill>
                <a:schemeClr val="accent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3" name="5-Point Star 62"/>
            <p:cNvSpPr/>
            <p:nvPr/>
          </p:nvSpPr>
          <p:spPr bwMode="gray">
            <a:xfrm>
              <a:off x="978190" y="1713483"/>
              <a:ext cx="283535" cy="283535"/>
            </a:xfrm>
            <a:prstGeom prst="star5">
              <a:avLst>
                <a:gd name="adj" fmla="val 19098"/>
                <a:gd name="hf" fmla="val 105146"/>
                <a:gd name="vf" fmla="val 110557"/>
              </a:avLst>
            </a:prstGeom>
            <a:gradFill>
              <a:gsLst>
                <a:gs pos="64000">
                  <a:schemeClr val="accent1"/>
                </a:gs>
                <a:gs pos="0">
                  <a:schemeClr val="accent1"/>
                </a:gs>
                <a:gs pos="100000">
                  <a:schemeClr val="accent1">
                    <a:lumMod val="81000"/>
                  </a:schemeClr>
                </a:gs>
              </a:gsLst>
              <a:lin ang="5400000" scaled="0"/>
            </a:gradFill>
            <a:ln w="6350" algn="ctr">
              <a:solidFill>
                <a:schemeClr val="accent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4" name="5-Point Star 63"/>
            <p:cNvSpPr/>
            <p:nvPr/>
          </p:nvSpPr>
          <p:spPr bwMode="gray">
            <a:xfrm>
              <a:off x="1318429" y="1713483"/>
              <a:ext cx="283535" cy="283535"/>
            </a:xfrm>
            <a:prstGeom prst="star5">
              <a:avLst>
                <a:gd name="adj" fmla="val 19098"/>
                <a:gd name="hf" fmla="val 105146"/>
                <a:gd name="vf" fmla="val 110557"/>
              </a:avLst>
            </a:prstGeom>
            <a:solidFill>
              <a:schemeClr val="bg1">
                <a:lumMod val="95000"/>
              </a:schemeClr>
            </a:solidFill>
            <a:ln w="63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5" name="5-Point Star 64"/>
            <p:cNvSpPr/>
            <p:nvPr/>
          </p:nvSpPr>
          <p:spPr bwMode="gray">
            <a:xfrm>
              <a:off x="1658668" y="1713483"/>
              <a:ext cx="283535" cy="283535"/>
            </a:xfrm>
            <a:prstGeom prst="star5">
              <a:avLst>
                <a:gd name="adj" fmla="val 19098"/>
                <a:gd name="hf" fmla="val 105146"/>
                <a:gd name="vf" fmla="val 110557"/>
              </a:avLst>
            </a:prstGeom>
            <a:solidFill>
              <a:schemeClr val="bg1">
                <a:lumMod val="95000"/>
              </a:schemeClr>
            </a:solidFill>
            <a:ln w="63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10" name="Group 9"/>
          <p:cNvGrpSpPr/>
          <p:nvPr/>
        </p:nvGrpSpPr>
        <p:grpSpPr>
          <a:xfrm>
            <a:off x="297713" y="2577820"/>
            <a:ext cx="822248" cy="141768"/>
            <a:chOff x="297712" y="2608238"/>
            <a:chExt cx="1644491" cy="283535"/>
          </a:xfrm>
        </p:grpSpPr>
        <p:sp>
          <p:nvSpPr>
            <p:cNvPr id="67" name="5-Point Star 66"/>
            <p:cNvSpPr/>
            <p:nvPr/>
          </p:nvSpPr>
          <p:spPr bwMode="gray">
            <a:xfrm>
              <a:off x="297712" y="2608238"/>
              <a:ext cx="283535" cy="283535"/>
            </a:xfrm>
            <a:prstGeom prst="star5">
              <a:avLst>
                <a:gd name="adj" fmla="val 19098"/>
                <a:gd name="hf" fmla="val 105146"/>
                <a:gd name="vf" fmla="val 110557"/>
              </a:avLst>
            </a:prstGeom>
            <a:gradFill>
              <a:gsLst>
                <a:gs pos="64000">
                  <a:schemeClr val="accent1"/>
                </a:gs>
                <a:gs pos="0">
                  <a:schemeClr val="accent1"/>
                </a:gs>
                <a:gs pos="100000">
                  <a:schemeClr val="accent1">
                    <a:lumMod val="81000"/>
                  </a:schemeClr>
                </a:gs>
              </a:gsLst>
              <a:lin ang="5400000" scaled="0"/>
            </a:gradFill>
            <a:ln w="6350" algn="ctr">
              <a:solidFill>
                <a:schemeClr val="accent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8" name="5-Point Star 67"/>
            <p:cNvSpPr/>
            <p:nvPr/>
          </p:nvSpPr>
          <p:spPr bwMode="gray">
            <a:xfrm>
              <a:off x="637951" y="2608238"/>
              <a:ext cx="283535" cy="283535"/>
            </a:xfrm>
            <a:prstGeom prst="star5">
              <a:avLst>
                <a:gd name="adj" fmla="val 19098"/>
                <a:gd name="hf" fmla="val 105146"/>
                <a:gd name="vf" fmla="val 110557"/>
              </a:avLst>
            </a:prstGeom>
            <a:gradFill>
              <a:gsLst>
                <a:gs pos="64000">
                  <a:schemeClr val="accent1"/>
                </a:gs>
                <a:gs pos="0">
                  <a:schemeClr val="accent1"/>
                </a:gs>
                <a:gs pos="100000">
                  <a:schemeClr val="accent1">
                    <a:lumMod val="81000"/>
                  </a:schemeClr>
                </a:gs>
              </a:gsLst>
              <a:lin ang="5400000" scaled="0"/>
            </a:gradFill>
            <a:ln w="6350" algn="ctr">
              <a:solidFill>
                <a:schemeClr val="accent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0" name="5-Point Star 69"/>
            <p:cNvSpPr/>
            <p:nvPr/>
          </p:nvSpPr>
          <p:spPr bwMode="gray">
            <a:xfrm>
              <a:off x="978190" y="2608238"/>
              <a:ext cx="283535" cy="283535"/>
            </a:xfrm>
            <a:prstGeom prst="star5">
              <a:avLst>
                <a:gd name="adj" fmla="val 19098"/>
                <a:gd name="hf" fmla="val 105146"/>
                <a:gd name="vf" fmla="val 110557"/>
              </a:avLst>
            </a:prstGeom>
            <a:gradFill>
              <a:gsLst>
                <a:gs pos="64000">
                  <a:schemeClr val="accent1"/>
                </a:gs>
                <a:gs pos="0">
                  <a:schemeClr val="accent1"/>
                </a:gs>
                <a:gs pos="100000">
                  <a:schemeClr val="accent1">
                    <a:lumMod val="81000"/>
                  </a:schemeClr>
                </a:gs>
              </a:gsLst>
              <a:lin ang="5400000" scaled="0"/>
            </a:gradFill>
            <a:ln w="6350" algn="ctr">
              <a:solidFill>
                <a:schemeClr val="accent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1" name="5-Point Star 70"/>
            <p:cNvSpPr/>
            <p:nvPr/>
          </p:nvSpPr>
          <p:spPr bwMode="gray">
            <a:xfrm>
              <a:off x="1318429" y="2608238"/>
              <a:ext cx="283535" cy="283535"/>
            </a:xfrm>
            <a:prstGeom prst="star5">
              <a:avLst>
                <a:gd name="adj" fmla="val 19098"/>
                <a:gd name="hf" fmla="val 105146"/>
                <a:gd name="vf" fmla="val 110557"/>
              </a:avLst>
            </a:prstGeom>
            <a:solidFill>
              <a:schemeClr val="bg1">
                <a:lumMod val="95000"/>
              </a:schemeClr>
            </a:solidFill>
            <a:ln w="63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2" name="5-Point Star 71"/>
            <p:cNvSpPr/>
            <p:nvPr/>
          </p:nvSpPr>
          <p:spPr bwMode="gray">
            <a:xfrm>
              <a:off x="1658668" y="2608238"/>
              <a:ext cx="283535" cy="283535"/>
            </a:xfrm>
            <a:prstGeom prst="star5">
              <a:avLst>
                <a:gd name="adj" fmla="val 19098"/>
                <a:gd name="hf" fmla="val 105146"/>
                <a:gd name="vf" fmla="val 110557"/>
              </a:avLst>
            </a:prstGeom>
            <a:solidFill>
              <a:schemeClr val="bg1">
                <a:lumMod val="95000"/>
              </a:schemeClr>
            </a:solidFill>
            <a:ln w="63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18354143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 Placeholder 2"/>
          <p:cNvSpPr>
            <a:spLocks noGrp="1"/>
          </p:cNvSpPr>
          <p:nvPr>
            <p:ph type="body" sz="quarter" idx="10"/>
          </p:nvPr>
        </p:nvSpPr>
        <p:spPr/>
        <p:txBody>
          <a:bodyPr/>
          <a:lstStyle/>
          <a:p>
            <a:pPr lvl="0">
              <a:buClr>
                <a:srgbClr val="F0AB00"/>
              </a:buClr>
            </a:pPr>
            <a:r>
              <a:rPr lang="en-US" dirty="0">
                <a:solidFill>
                  <a:srgbClr val="006CA7"/>
                </a:solidFill>
                <a:latin typeface="BentonSans Light" panose="02000503000000020004" pitchFamily="2" charset="0"/>
              </a:rPr>
              <a:t>Initial State</a:t>
            </a:r>
          </a:p>
          <a:p>
            <a:pPr lvl="0">
              <a:buClr>
                <a:srgbClr val="F0AB00"/>
              </a:buClr>
            </a:pPr>
            <a:endParaRPr lang="en-US" sz="1400" dirty="0">
              <a:solidFill>
                <a:srgbClr val="006CA7"/>
              </a:solidFill>
            </a:endParaRPr>
          </a:p>
          <a:p>
            <a:pPr lvl="0">
              <a:buClr>
                <a:srgbClr val="F0AB00"/>
              </a:buClr>
            </a:pPr>
            <a:endParaRPr lang="en-US" sz="1400" dirty="0">
              <a:solidFill>
                <a:srgbClr val="006CA7"/>
              </a:solidFill>
            </a:endParaRPr>
          </a:p>
          <a:p>
            <a:pPr lvl="0">
              <a:buClr>
                <a:srgbClr val="F0AB00"/>
              </a:buClr>
            </a:pPr>
            <a:r>
              <a:rPr lang="en-US" dirty="0">
                <a:solidFill>
                  <a:srgbClr val="006CA7"/>
                </a:solidFill>
                <a:latin typeface="BentonSans Light" panose="02000503000000020004" pitchFamily="2" charset="0"/>
              </a:rPr>
              <a:t>Active/Typing</a:t>
            </a:r>
          </a:p>
          <a:p>
            <a:pPr lvl="0">
              <a:buClr>
                <a:srgbClr val="F0AB00"/>
              </a:buClr>
            </a:pPr>
            <a:endParaRPr lang="en-US" sz="1400" dirty="0">
              <a:solidFill>
                <a:srgbClr val="006CA7"/>
              </a:solidFill>
              <a:latin typeface="BentonSans Light" panose="02000503000000020004" pitchFamily="2" charset="0"/>
            </a:endParaRPr>
          </a:p>
          <a:p>
            <a:pPr lvl="0">
              <a:buClr>
                <a:srgbClr val="F0AB00"/>
              </a:buClr>
            </a:pPr>
            <a:endParaRPr lang="en-US" dirty="0">
              <a:solidFill>
                <a:srgbClr val="006CA7"/>
              </a:solidFill>
              <a:latin typeface="BentonSans Light" panose="02000503000000020004" pitchFamily="2" charset="0"/>
            </a:endParaRPr>
          </a:p>
          <a:p>
            <a:pPr lvl="0">
              <a:buClr>
                <a:srgbClr val="F0AB00"/>
              </a:buClr>
            </a:pPr>
            <a:r>
              <a:rPr lang="en-US" dirty="0">
                <a:solidFill>
                  <a:srgbClr val="006CA7"/>
                </a:solidFill>
                <a:latin typeface="BentonSans Light" panose="02000503000000020004" pitchFamily="2" charset="0"/>
              </a:rPr>
              <a:t>Search complete</a:t>
            </a:r>
            <a:endParaRPr lang="en-US" dirty="0">
              <a:solidFill>
                <a:srgbClr val="000000"/>
              </a:solidFill>
              <a:latin typeface="BentonSans Light" panose="02000503000000020004" pitchFamily="2" charset="0"/>
            </a:endParaRPr>
          </a:p>
          <a:p>
            <a:endParaRPr lang="en-US" kern="0" dirty="0">
              <a:ea typeface="Arial Unicode MS" pitchFamily="34" charset="-128"/>
              <a:cs typeface="Arial Unicode MS" pitchFamily="34" charset="-128"/>
            </a:endParaRPr>
          </a:p>
        </p:txBody>
      </p:sp>
      <p:sp>
        <p:nvSpPr>
          <p:cNvPr id="35" name="Rectangle 34"/>
          <p:cNvSpPr/>
          <p:nvPr/>
        </p:nvSpPr>
        <p:spPr>
          <a:xfrm>
            <a:off x="320391" y="3525074"/>
            <a:ext cx="2860676" cy="423863"/>
          </a:xfrm>
          <a:prstGeom prst="rect">
            <a:avLst/>
          </a:prstGeom>
          <a:solidFill>
            <a:srgbClr val="FFFFFF"/>
          </a:solidFill>
          <a:ln>
            <a:solidFill>
              <a:srgbClr val="009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000" dirty="0" err="1">
                <a:solidFill>
                  <a:srgbClr val="707070"/>
                </a:solidFill>
                <a:latin typeface="Arial" panose="020B0604020202020204" pitchFamily="34" charset="0"/>
                <a:ea typeface="Open Sans Semibold" pitchFamily="34" charset="0"/>
                <a:cs typeface="Arial" panose="020B0604020202020204" pitchFamily="34" charset="0"/>
              </a:rPr>
              <a:t>Lorem</a:t>
            </a:r>
            <a:r>
              <a:rPr lang="en-US" sz="1000" dirty="0">
                <a:solidFill>
                  <a:srgbClr val="707070"/>
                </a:solidFill>
                <a:latin typeface="Arial" panose="020B0604020202020204" pitchFamily="34" charset="0"/>
                <a:ea typeface="Open Sans Semibold" pitchFamily="34" charset="0"/>
                <a:cs typeface="Arial" panose="020B0604020202020204" pitchFamily="34" charset="0"/>
              </a:rPr>
              <a:t> </a:t>
            </a:r>
            <a:r>
              <a:rPr lang="en-US" sz="1000" dirty="0" err="1">
                <a:solidFill>
                  <a:srgbClr val="707070"/>
                </a:solidFill>
                <a:latin typeface="Arial" panose="020B0604020202020204" pitchFamily="34" charset="0"/>
                <a:ea typeface="Open Sans Semibold" pitchFamily="34" charset="0"/>
                <a:cs typeface="Arial" panose="020B0604020202020204" pitchFamily="34" charset="0"/>
              </a:rPr>
              <a:t>Ips</a:t>
            </a:r>
            <a:r>
              <a:rPr lang="en-US" sz="1000" spc="-300" dirty="0">
                <a:solidFill>
                  <a:srgbClr val="000000"/>
                </a:solidFill>
                <a:latin typeface="Arial" panose="020B0604020202020204" pitchFamily="34" charset="0"/>
                <a:ea typeface="Open Sans Semibold" pitchFamily="34" charset="0"/>
                <a:cs typeface="Arial" panose="020B0604020202020204" pitchFamily="34" charset="0"/>
              </a:rPr>
              <a:t>|</a:t>
            </a:r>
            <a:endParaRPr lang="en-US" sz="1050" dirty="0">
              <a:solidFill>
                <a:srgbClr val="006CA7"/>
              </a:solidFill>
            </a:endParaRPr>
          </a:p>
        </p:txBody>
      </p:sp>
      <p:sp>
        <p:nvSpPr>
          <p:cNvPr id="2" name="Title 1"/>
          <p:cNvSpPr>
            <a:spLocks noGrp="1"/>
          </p:cNvSpPr>
          <p:nvPr>
            <p:ph type="title"/>
          </p:nvPr>
        </p:nvSpPr>
        <p:spPr/>
        <p:txBody>
          <a:bodyPr/>
          <a:lstStyle/>
          <a:p>
            <a:r>
              <a:rPr lang="en-US" kern="0" dirty="0" err="1">
                <a:latin typeface="BentonSans Light" panose="02000503000000020004" pitchFamily="2" charset="0"/>
                <a:ea typeface="Arial Unicode MS" pitchFamily="34" charset="-128"/>
                <a:cs typeface="Arial Unicode MS" pitchFamily="34" charset="-128"/>
              </a:rPr>
              <a:t>SearchField</a:t>
            </a:r>
            <a:r>
              <a:rPr lang="en-US" kern="0" dirty="0">
                <a:latin typeface="BentonSans Light" panose="02000503000000020004" pitchFamily="2" charset="0"/>
                <a:ea typeface="Arial Unicode MS" pitchFamily="34" charset="-128"/>
                <a:cs typeface="Arial Unicode MS" pitchFamily="34" charset="-128"/>
              </a:rPr>
              <a:t>	</a:t>
            </a:r>
            <a:endParaRPr lang="en-US" dirty="0">
              <a:latin typeface="BentonSans Light" panose="02000503000000020004" pitchFamily="2" charset="0"/>
            </a:endParaRPr>
          </a:p>
        </p:txBody>
      </p:sp>
      <p:sp>
        <p:nvSpPr>
          <p:cNvPr id="23" name="TextBox 22"/>
          <p:cNvSpPr txBox="1"/>
          <p:nvPr/>
        </p:nvSpPr>
        <p:spPr>
          <a:xfrm>
            <a:off x="2744077" y="3607155"/>
            <a:ext cx="431481" cy="230832"/>
          </a:xfrm>
          <a:prstGeom prst="rect">
            <a:avLst/>
          </a:prstGeom>
          <a:solidFill>
            <a:srgbClr val="FFFFFF"/>
          </a:solid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007CC0"/>
                </a:solidFill>
                <a:latin typeface="SAP-icons" pitchFamily="2" charset="0"/>
              </a:rPr>
              <a:t> </a:t>
            </a:r>
          </a:p>
        </p:txBody>
      </p:sp>
      <p:sp>
        <p:nvSpPr>
          <p:cNvPr id="25" name="TextBox 24"/>
          <p:cNvSpPr txBox="1"/>
          <p:nvPr userDrawn="1"/>
        </p:nvSpPr>
        <p:spPr>
          <a:xfrm>
            <a:off x="2358704" y="3609198"/>
            <a:ext cx="431481"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007CC0"/>
                </a:solidFill>
                <a:latin typeface="SAP-icons" pitchFamily="2" charset="0"/>
              </a:rPr>
              <a:t></a:t>
            </a:r>
            <a:endParaRPr lang="en-US" sz="1500" dirty="0">
              <a:solidFill>
                <a:srgbClr val="666666"/>
              </a:solidFill>
              <a:latin typeface="SAP-icons" pitchFamily="2" charset="0"/>
            </a:endParaRPr>
          </a:p>
        </p:txBody>
      </p:sp>
      <p:grpSp>
        <p:nvGrpSpPr>
          <p:cNvPr id="73" name="Group 72"/>
          <p:cNvGrpSpPr/>
          <p:nvPr/>
        </p:nvGrpSpPr>
        <p:grpSpPr>
          <a:xfrm>
            <a:off x="308688" y="2072441"/>
            <a:ext cx="2861305" cy="423863"/>
            <a:chOff x="5142467" y="1322950"/>
            <a:chExt cx="2861305" cy="423863"/>
          </a:xfrm>
        </p:grpSpPr>
        <p:sp>
          <p:nvSpPr>
            <p:cNvPr id="74" name="Rectangle 73"/>
            <p:cNvSpPr/>
            <p:nvPr/>
          </p:nvSpPr>
          <p:spPr>
            <a:xfrm>
              <a:off x="5142467" y="1322950"/>
              <a:ext cx="2860676" cy="423863"/>
            </a:xfrm>
            <a:prstGeom prst="rect">
              <a:avLst/>
            </a:prstGeom>
            <a:solidFill>
              <a:srgbClr val="FFFFF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i="1" dirty="0">
                  <a:solidFill>
                    <a:srgbClr val="707070"/>
                  </a:solidFill>
                  <a:latin typeface="Arial" panose="020B0604020202020204" pitchFamily="34" charset="0"/>
                  <a:ea typeface="Open Sans Semibold" pitchFamily="34" charset="0"/>
                  <a:cs typeface="Arial" panose="020B0604020202020204" pitchFamily="34" charset="0"/>
                </a:rPr>
                <a:t>Search</a:t>
              </a:r>
            </a:p>
          </p:txBody>
        </p:sp>
        <p:sp>
          <p:nvSpPr>
            <p:cNvPr id="76" name="TextBox 75"/>
            <p:cNvSpPr txBox="1"/>
            <p:nvPr/>
          </p:nvSpPr>
          <p:spPr>
            <a:xfrm>
              <a:off x="7580906" y="1400415"/>
              <a:ext cx="422866" cy="246221"/>
            </a:xfrm>
            <a:prstGeom prst="rect">
              <a:avLst/>
            </a:prstGeom>
            <a:noFill/>
            <a:ln>
              <a:noFill/>
            </a:ln>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grpSp>
      <p:grpSp>
        <p:nvGrpSpPr>
          <p:cNvPr id="31" name="Group 30"/>
          <p:cNvGrpSpPr/>
          <p:nvPr/>
        </p:nvGrpSpPr>
        <p:grpSpPr>
          <a:xfrm>
            <a:off x="302327" y="5008948"/>
            <a:ext cx="2861305" cy="423863"/>
            <a:chOff x="5142467" y="1322950"/>
            <a:chExt cx="2861305" cy="423863"/>
          </a:xfrm>
        </p:grpSpPr>
        <p:sp>
          <p:nvSpPr>
            <p:cNvPr id="32" name="Rectangle 31"/>
            <p:cNvSpPr/>
            <p:nvPr/>
          </p:nvSpPr>
          <p:spPr>
            <a:xfrm>
              <a:off x="5142467" y="1322950"/>
              <a:ext cx="2860676" cy="423863"/>
            </a:xfrm>
            <a:prstGeom prst="rect">
              <a:avLst/>
            </a:prstGeom>
            <a:solidFill>
              <a:srgbClr val="FFFFF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err="1">
                  <a:solidFill>
                    <a:srgbClr val="707070"/>
                  </a:solidFill>
                  <a:latin typeface="Arial" panose="020B0604020202020204" pitchFamily="34" charset="0"/>
                  <a:ea typeface="Open Sans Semibold" pitchFamily="34" charset="0"/>
                  <a:cs typeface="Arial" panose="020B0604020202020204" pitchFamily="34" charset="0"/>
                </a:rPr>
                <a:t>Lorem</a:t>
              </a:r>
              <a:r>
                <a:rPr lang="en-US" sz="1000" dirty="0">
                  <a:solidFill>
                    <a:srgbClr val="707070"/>
                  </a:solidFill>
                  <a:latin typeface="Arial" panose="020B0604020202020204" pitchFamily="34" charset="0"/>
                  <a:ea typeface="Open Sans Semibold" pitchFamily="34" charset="0"/>
                  <a:cs typeface="Arial" panose="020B0604020202020204" pitchFamily="34" charset="0"/>
                </a:rPr>
                <a:t> </a:t>
              </a:r>
              <a:r>
                <a:rPr lang="en-US" sz="1000" dirty="0" err="1">
                  <a:solidFill>
                    <a:srgbClr val="707070"/>
                  </a:solidFill>
                  <a:latin typeface="Arial" panose="020B0604020202020204" pitchFamily="34" charset="0"/>
                  <a:ea typeface="Open Sans Semibold" pitchFamily="34" charset="0"/>
                  <a:cs typeface="Arial" panose="020B0604020202020204" pitchFamily="34" charset="0"/>
                </a:rPr>
                <a:t>Ipsum</a:t>
              </a:r>
              <a:endParaRPr lang="en-US" sz="10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33" name="TextBox 32"/>
            <p:cNvSpPr txBox="1"/>
            <p:nvPr/>
          </p:nvSpPr>
          <p:spPr>
            <a:xfrm>
              <a:off x="7580906" y="1400415"/>
              <a:ext cx="422866" cy="246221"/>
            </a:xfrm>
            <a:prstGeom prst="rect">
              <a:avLst/>
            </a:prstGeom>
            <a:noFill/>
            <a:ln>
              <a:noFill/>
            </a:ln>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grpSp>
    </p:spTree>
    <p:extLst>
      <p:ext uri="{BB962C8B-B14F-4D97-AF65-F5344CB8AC3E}">
        <p14:creationId xmlns:p14="http://schemas.microsoft.com/office/powerpoint/2010/main" val="14169837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panose="02000503000000020004" pitchFamily="2" charset="0"/>
              </a:rPr>
              <a:t>SegmentedButton</a:t>
            </a:r>
            <a:endParaRPr lang="en-US" dirty="0">
              <a:latin typeface="BentonSans Light" panose="02000503000000020004" pitchFamily="2" charset="0"/>
            </a:endParaRPr>
          </a:p>
        </p:txBody>
      </p:sp>
      <p:sp>
        <p:nvSpPr>
          <p:cNvPr id="3" name="Text Placeholder 2"/>
          <p:cNvSpPr>
            <a:spLocks noGrp="1"/>
          </p:cNvSpPr>
          <p:nvPr>
            <p:ph type="body" sz="quarter" idx="10"/>
          </p:nvPr>
        </p:nvSpPr>
        <p:spPr>
          <a:xfrm>
            <a:off x="324003" y="1690689"/>
            <a:ext cx="8494713" cy="4595811"/>
          </a:xfrm>
        </p:spPr>
        <p:txBody>
          <a:bodyPr/>
          <a:lstStyle/>
          <a:p>
            <a:r>
              <a:rPr lang="en-US" dirty="0">
                <a:solidFill>
                  <a:srgbClr val="006CA7"/>
                </a:solidFill>
                <a:latin typeface="BentonSans Light" panose="02000503000000020004" pitchFamily="2" charset="0"/>
              </a:rPr>
              <a:t>Content</a:t>
            </a:r>
          </a:p>
          <a:p>
            <a:endParaRPr lang="en-US" dirty="0">
              <a:solidFill>
                <a:srgbClr val="006CA7"/>
              </a:solidFill>
              <a:latin typeface="BentonSans Light" panose="02000503000000020004" pitchFamily="2" charset="0"/>
            </a:endParaRPr>
          </a:p>
          <a:p>
            <a:r>
              <a:rPr lang="en-US" dirty="0">
                <a:solidFill>
                  <a:srgbClr val="006CA7"/>
                </a:solidFill>
                <a:latin typeface="BentonSans Light" panose="02000503000000020004" pitchFamily="2" charset="0"/>
              </a:rPr>
              <a:t>Header</a:t>
            </a:r>
          </a:p>
          <a:p>
            <a:endParaRPr lang="en-US" dirty="0">
              <a:solidFill>
                <a:srgbClr val="006CA7"/>
              </a:solidFill>
              <a:latin typeface="BentonSans Light" panose="02000503000000020004" pitchFamily="2" charset="0"/>
            </a:endParaRPr>
          </a:p>
          <a:p>
            <a:endParaRPr lang="en-US" dirty="0">
              <a:solidFill>
                <a:srgbClr val="006CA7"/>
              </a:solidFill>
              <a:latin typeface="BentonSans Light" panose="02000503000000020004" pitchFamily="2" charset="0"/>
            </a:endParaRPr>
          </a:p>
          <a:p>
            <a:r>
              <a:rPr lang="en-US" dirty="0">
                <a:solidFill>
                  <a:srgbClr val="006CA7"/>
                </a:solidFill>
                <a:latin typeface="BentonSans Light" panose="02000503000000020004" pitchFamily="2" charset="0"/>
              </a:rPr>
              <a:t>Footer</a:t>
            </a:r>
            <a:endParaRPr lang="en-US" dirty="0">
              <a:latin typeface="BentonSans Light" panose="02000503000000020004" pitchFamily="2" charset="0"/>
            </a:endParaRPr>
          </a:p>
        </p:txBody>
      </p:sp>
      <p:sp>
        <p:nvSpPr>
          <p:cNvPr id="54" name="Rectangle 53"/>
          <p:cNvSpPr/>
          <p:nvPr/>
        </p:nvSpPr>
        <p:spPr>
          <a:xfrm>
            <a:off x="329911" y="3096004"/>
            <a:ext cx="2177069"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endParaRPr lang="en-US"/>
          </a:p>
        </p:txBody>
      </p:sp>
      <p:sp>
        <p:nvSpPr>
          <p:cNvPr id="58" name="Rectangle 57"/>
          <p:cNvSpPr/>
          <p:nvPr/>
        </p:nvSpPr>
        <p:spPr bwMode="gray">
          <a:xfrm>
            <a:off x="329911" y="2041509"/>
            <a:ext cx="426015" cy="426015"/>
          </a:xfrm>
          <a:prstGeom prst="rect">
            <a:avLst/>
          </a:prstGeom>
          <a:solidFill>
            <a:srgbClr val="F2F2F2"/>
          </a:solidFill>
          <a:ln w="6350" algn="ctr">
            <a:solidFill>
              <a:srgbClr val="BFBFBF"/>
            </a:solid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rgbClr val="666666"/>
                </a:solidFill>
                <a:latin typeface="SAP-icons" pitchFamily="2" charset="0"/>
              </a:rPr>
              <a:t> </a:t>
            </a:r>
            <a:endParaRPr lang="en-US" kern="0" dirty="0">
              <a:ea typeface="Arial Unicode MS" pitchFamily="34" charset="-128"/>
              <a:cs typeface="Arial Unicode MS" pitchFamily="34" charset="-128"/>
            </a:endParaRPr>
          </a:p>
        </p:txBody>
      </p:sp>
      <p:sp>
        <p:nvSpPr>
          <p:cNvPr id="59" name="Rectangle 58"/>
          <p:cNvSpPr/>
          <p:nvPr/>
        </p:nvSpPr>
        <p:spPr bwMode="gray">
          <a:xfrm>
            <a:off x="755927" y="2041509"/>
            <a:ext cx="426015" cy="426015"/>
          </a:xfrm>
          <a:prstGeom prst="rect">
            <a:avLst/>
          </a:prstGeom>
          <a:solidFill>
            <a:srgbClr val="007CC0"/>
          </a:solidFill>
          <a:ln w="6350" algn="ctr">
            <a:solidFill>
              <a:srgbClr val="BFBFBF"/>
            </a:solid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kern="0" dirty="0">
              <a:solidFill>
                <a:schemeClr val="bg1"/>
              </a:solidFill>
              <a:ea typeface="Arial Unicode MS" pitchFamily="34" charset="-128"/>
              <a:cs typeface="Arial Unicode MS" pitchFamily="34" charset="-128"/>
            </a:endParaRPr>
          </a:p>
        </p:txBody>
      </p:sp>
      <p:sp>
        <p:nvSpPr>
          <p:cNvPr id="60" name="Rectangle 59"/>
          <p:cNvSpPr/>
          <p:nvPr/>
        </p:nvSpPr>
        <p:spPr bwMode="gray">
          <a:xfrm>
            <a:off x="1181941" y="2041509"/>
            <a:ext cx="426015" cy="426015"/>
          </a:xfrm>
          <a:prstGeom prst="rect">
            <a:avLst/>
          </a:prstGeom>
          <a:solidFill>
            <a:srgbClr val="F2F2F2"/>
          </a:solidFill>
          <a:ln w="6350" algn="ctr">
            <a:solidFill>
              <a:srgbClr val="BFBFBF"/>
            </a:solid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rgbClr val="666666"/>
                </a:solidFill>
                <a:latin typeface="SAP-icons" pitchFamily="2" charset="0"/>
              </a:rPr>
              <a:t></a:t>
            </a:r>
            <a:endParaRPr lang="en-US" kern="0" dirty="0">
              <a:ea typeface="Arial Unicode MS" pitchFamily="34" charset="-128"/>
              <a:cs typeface="Arial Unicode MS" pitchFamily="34" charset="-128"/>
            </a:endParaRPr>
          </a:p>
        </p:txBody>
      </p:sp>
      <p:sp>
        <p:nvSpPr>
          <p:cNvPr id="64" name="Rectangle 63"/>
          <p:cNvSpPr/>
          <p:nvPr/>
        </p:nvSpPr>
        <p:spPr bwMode="gray">
          <a:xfrm>
            <a:off x="329911" y="3096005"/>
            <a:ext cx="426015" cy="426015"/>
          </a:xfrm>
          <a:prstGeom prst="rect">
            <a:avLst/>
          </a:prstGeom>
          <a:no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rgbClr val="666666"/>
                </a:solidFill>
                <a:latin typeface="SAP-icons" pitchFamily="2" charset="0"/>
              </a:rPr>
              <a:t> </a:t>
            </a:r>
            <a:endParaRPr lang="en-US" kern="0" dirty="0">
              <a:ea typeface="Arial Unicode MS" pitchFamily="34" charset="-128"/>
              <a:cs typeface="Arial Unicode MS" pitchFamily="34" charset="-128"/>
            </a:endParaRPr>
          </a:p>
        </p:txBody>
      </p:sp>
      <p:sp>
        <p:nvSpPr>
          <p:cNvPr id="65" name="Rectangle 64"/>
          <p:cNvSpPr/>
          <p:nvPr/>
        </p:nvSpPr>
        <p:spPr bwMode="gray">
          <a:xfrm>
            <a:off x="755927" y="3096005"/>
            <a:ext cx="426015" cy="426015"/>
          </a:xfrm>
          <a:prstGeom prst="rect">
            <a:avLst/>
          </a:prstGeom>
          <a:solidFill>
            <a:srgbClr val="007CC0"/>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kern="0" dirty="0">
              <a:solidFill>
                <a:schemeClr val="bg1"/>
              </a:solidFill>
              <a:ea typeface="Arial Unicode MS" pitchFamily="34" charset="-128"/>
              <a:cs typeface="Arial Unicode MS" pitchFamily="34" charset="-128"/>
            </a:endParaRPr>
          </a:p>
        </p:txBody>
      </p:sp>
      <p:sp>
        <p:nvSpPr>
          <p:cNvPr id="66" name="Rectangle 65"/>
          <p:cNvSpPr/>
          <p:nvPr/>
        </p:nvSpPr>
        <p:spPr bwMode="gray">
          <a:xfrm>
            <a:off x="1181941" y="3096005"/>
            <a:ext cx="426015" cy="426015"/>
          </a:xfrm>
          <a:prstGeom prst="rect">
            <a:avLst/>
          </a:prstGeom>
          <a:no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rgbClr val="666666"/>
                </a:solidFill>
                <a:latin typeface="SAP-icons" pitchFamily="2" charset="0"/>
              </a:rPr>
              <a:t></a:t>
            </a:r>
            <a:endParaRPr lang="en-US" kern="0" dirty="0">
              <a:ea typeface="Arial Unicode MS" pitchFamily="34" charset="-128"/>
              <a:cs typeface="Arial Unicode MS" pitchFamily="34" charset="-128"/>
            </a:endParaRPr>
          </a:p>
        </p:txBody>
      </p:sp>
      <p:cxnSp>
        <p:nvCxnSpPr>
          <p:cNvPr id="67" name="Straight Connector 66"/>
          <p:cNvCxnSpPr/>
          <p:nvPr/>
        </p:nvCxnSpPr>
        <p:spPr>
          <a:xfrm>
            <a:off x="755926" y="3093850"/>
            <a:ext cx="0" cy="426016"/>
          </a:xfrm>
          <a:prstGeom prst="line">
            <a:avLst/>
          </a:prstGeom>
          <a:solidFill>
            <a:srgbClr val="F2F2F2"/>
          </a:solidFill>
          <a:ln w="6350" algn="ctr">
            <a:solidFill>
              <a:srgbClr val="BFBFBF"/>
            </a:solidFill>
            <a:miter lim="800000"/>
            <a:headEnd/>
            <a:tailEnd/>
          </a:ln>
        </p:spPr>
      </p:cxnSp>
      <p:cxnSp>
        <p:nvCxnSpPr>
          <p:cNvPr id="68" name="Straight Connector 67"/>
          <p:cNvCxnSpPr/>
          <p:nvPr/>
        </p:nvCxnSpPr>
        <p:spPr>
          <a:xfrm>
            <a:off x="1181941" y="3093850"/>
            <a:ext cx="0" cy="426016"/>
          </a:xfrm>
          <a:prstGeom prst="line">
            <a:avLst/>
          </a:prstGeom>
          <a:solidFill>
            <a:srgbClr val="F2F2F2"/>
          </a:solidFill>
          <a:ln w="6350" algn="ctr">
            <a:solidFill>
              <a:srgbClr val="BFBFBF"/>
            </a:solidFill>
            <a:miter lim="800000"/>
            <a:headEnd/>
            <a:tailEnd/>
          </a:ln>
        </p:spPr>
      </p:cxnSp>
      <p:cxnSp>
        <p:nvCxnSpPr>
          <p:cNvPr id="69" name="Straight Connector 68"/>
          <p:cNvCxnSpPr/>
          <p:nvPr/>
        </p:nvCxnSpPr>
        <p:spPr>
          <a:xfrm>
            <a:off x="1612248" y="3093850"/>
            <a:ext cx="0" cy="426016"/>
          </a:xfrm>
          <a:prstGeom prst="line">
            <a:avLst/>
          </a:prstGeom>
          <a:solidFill>
            <a:srgbClr val="F2F2F2"/>
          </a:solidFill>
          <a:ln w="6350" algn="ctr">
            <a:solidFill>
              <a:srgbClr val="BFBFBF"/>
            </a:solidFill>
            <a:miter lim="800000"/>
            <a:headEnd/>
            <a:tailEnd/>
          </a:ln>
        </p:spPr>
      </p:cxnSp>
      <p:sp>
        <p:nvSpPr>
          <p:cNvPr id="70" name="Rectangle 69"/>
          <p:cNvSpPr/>
          <p:nvPr/>
        </p:nvSpPr>
        <p:spPr>
          <a:xfrm flipV="1">
            <a:off x="329911" y="3093850"/>
            <a:ext cx="2177069" cy="47871"/>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endParaRPr lang="en-US"/>
          </a:p>
        </p:txBody>
      </p:sp>
      <p:cxnSp>
        <p:nvCxnSpPr>
          <p:cNvPr id="71" name="Straight Connector 70"/>
          <p:cNvCxnSpPr/>
          <p:nvPr/>
        </p:nvCxnSpPr>
        <p:spPr>
          <a:xfrm>
            <a:off x="329911" y="3519866"/>
            <a:ext cx="2177069"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bwMode="gray">
          <a:xfrm>
            <a:off x="1773793" y="3049732"/>
            <a:ext cx="733187" cy="514252"/>
          </a:xfrm>
          <a:prstGeom prst="rect">
            <a:avLst/>
          </a:prstGeom>
          <a:gradFill>
            <a:gsLst>
              <a:gs pos="0">
                <a:schemeClr val="bg1">
                  <a:alpha val="0"/>
                </a:schemeClr>
              </a:gs>
              <a:gs pos="100000">
                <a:schemeClr val="bg1"/>
              </a:gs>
            </a:gsLst>
            <a:lin ang="0" scaled="0"/>
          </a:gra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4" name="Rectangle 73"/>
          <p:cNvSpPr/>
          <p:nvPr/>
        </p:nvSpPr>
        <p:spPr>
          <a:xfrm>
            <a:off x="329911" y="4538878"/>
            <a:ext cx="2177068" cy="426016"/>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endParaRPr lang="en-US"/>
          </a:p>
        </p:txBody>
      </p:sp>
      <p:sp>
        <p:nvSpPr>
          <p:cNvPr id="75" name="Rectangle 74"/>
          <p:cNvSpPr/>
          <p:nvPr/>
        </p:nvSpPr>
        <p:spPr bwMode="gray">
          <a:xfrm>
            <a:off x="329911" y="4538880"/>
            <a:ext cx="426015" cy="426015"/>
          </a:xfrm>
          <a:prstGeom prst="rect">
            <a:avLst/>
          </a:prstGeom>
          <a:no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 </a:t>
            </a:r>
            <a:endParaRPr lang="en-US" kern="0" dirty="0">
              <a:solidFill>
                <a:schemeClr val="bg1"/>
              </a:solidFill>
              <a:ea typeface="Arial Unicode MS" pitchFamily="34" charset="-128"/>
              <a:cs typeface="Arial Unicode MS" pitchFamily="34" charset="-128"/>
            </a:endParaRPr>
          </a:p>
        </p:txBody>
      </p:sp>
      <p:sp>
        <p:nvSpPr>
          <p:cNvPr id="76" name="Rectangle 75"/>
          <p:cNvSpPr/>
          <p:nvPr/>
        </p:nvSpPr>
        <p:spPr bwMode="gray">
          <a:xfrm>
            <a:off x="755927" y="4538880"/>
            <a:ext cx="426015" cy="426015"/>
          </a:xfrm>
          <a:prstGeom prst="rect">
            <a:avLst/>
          </a:prstGeom>
          <a:solidFill>
            <a:srgbClr val="007CC0"/>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kern="0" dirty="0">
              <a:solidFill>
                <a:schemeClr val="bg1"/>
              </a:solidFill>
              <a:ea typeface="Arial Unicode MS" pitchFamily="34" charset="-128"/>
              <a:cs typeface="Arial Unicode MS" pitchFamily="34" charset="-128"/>
            </a:endParaRPr>
          </a:p>
        </p:txBody>
      </p:sp>
      <p:sp>
        <p:nvSpPr>
          <p:cNvPr id="77" name="Rectangle 76"/>
          <p:cNvSpPr/>
          <p:nvPr/>
        </p:nvSpPr>
        <p:spPr bwMode="gray">
          <a:xfrm>
            <a:off x="1181941" y="4538880"/>
            <a:ext cx="426015" cy="426015"/>
          </a:xfrm>
          <a:prstGeom prst="rect">
            <a:avLst/>
          </a:prstGeom>
          <a:no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kern="0" dirty="0">
              <a:solidFill>
                <a:schemeClr val="bg1"/>
              </a:solidFill>
              <a:ea typeface="Arial Unicode MS" pitchFamily="34" charset="-128"/>
              <a:cs typeface="Arial Unicode MS" pitchFamily="34" charset="-128"/>
            </a:endParaRPr>
          </a:p>
        </p:txBody>
      </p:sp>
      <p:cxnSp>
        <p:nvCxnSpPr>
          <p:cNvPr id="78" name="Straight Connector 77"/>
          <p:cNvCxnSpPr/>
          <p:nvPr/>
        </p:nvCxnSpPr>
        <p:spPr>
          <a:xfrm>
            <a:off x="755926" y="4538878"/>
            <a:ext cx="0" cy="426017"/>
          </a:xfrm>
          <a:prstGeom prst="line">
            <a:avLst/>
          </a:prstGeom>
          <a:solidFill>
            <a:srgbClr val="F2F2F2"/>
          </a:solidFill>
          <a:ln w="6350" algn="ctr">
            <a:solidFill>
              <a:schemeClr val="tx1"/>
            </a:solidFill>
            <a:miter lim="800000"/>
            <a:headEnd/>
            <a:tailEnd/>
          </a:ln>
        </p:spPr>
      </p:cxnSp>
      <p:cxnSp>
        <p:nvCxnSpPr>
          <p:cNvPr id="79" name="Straight Connector 78"/>
          <p:cNvCxnSpPr/>
          <p:nvPr/>
        </p:nvCxnSpPr>
        <p:spPr>
          <a:xfrm>
            <a:off x="1181941" y="4538878"/>
            <a:ext cx="0" cy="426017"/>
          </a:xfrm>
          <a:prstGeom prst="line">
            <a:avLst/>
          </a:prstGeom>
          <a:solidFill>
            <a:srgbClr val="F2F2F2"/>
          </a:solidFill>
          <a:ln w="6350" algn="ctr">
            <a:solidFill>
              <a:schemeClr val="tx1"/>
            </a:solidFill>
            <a:miter lim="800000"/>
            <a:headEnd/>
            <a:tailEnd/>
          </a:ln>
        </p:spPr>
      </p:cxnSp>
      <p:cxnSp>
        <p:nvCxnSpPr>
          <p:cNvPr id="80" name="Straight Connector 79"/>
          <p:cNvCxnSpPr/>
          <p:nvPr/>
        </p:nvCxnSpPr>
        <p:spPr>
          <a:xfrm>
            <a:off x="1612248" y="4538878"/>
            <a:ext cx="0" cy="426017"/>
          </a:xfrm>
          <a:prstGeom prst="line">
            <a:avLst/>
          </a:prstGeom>
          <a:solidFill>
            <a:srgbClr val="F2F2F2"/>
          </a:solidFill>
          <a:ln w="6350" algn="ctr">
            <a:solidFill>
              <a:schemeClr val="tx1"/>
            </a:solidFill>
            <a:miter lim="800000"/>
            <a:headEnd/>
            <a:tailEnd/>
          </a:ln>
        </p:spPr>
      </p:cxnSp>
      <p:sp>
        <p:nvSpPr>
          <p:cNvPr id="48" name="Rectangle 47"/>
          <p:cNvSpPr/>
          <p:nvPr/>
        </p:nvSpPr>
        <p:spPr bwMode="gray">
          <a:xfrm>
            <a:off x="3280978" y="2041509"/>
            <a:ext cx="750639" cy="426015"/>
          </a:xfrm>
          <a:prstGeom prst="rect">
            <a:avLst/>
          </a:prstGeom>
          <a:solidFill>
            <a:srgbClr val="F2F2F2"/>
          </a:solidFill>
          <a:ln w="6350" algn="ctr">
            <a:solidFill>
              <a:srgbClr val="BFBFBF"/>
            </a:solidFill>
            <a:miter lim="800000"/>
            <a:headEnd/>
            <a:tailEnd/>
          </a:ln>
        </p:spPr>
        <p:txBody>
          <a:bodyPr lIns="89995" tIns="71995" rIns="89995" bIns="71995" rtlCol="0" anchor="ctr"/>
          <a:lstStyle/>
          <a:p>
            <a:pPr lvl="0" algn="ctr" fontAlgn="base">
              <a:spcBef>
                <a:spcPct val="50000"/>
              </a:spcBef>
              <a:spcAft>
                <a:spcPct val="0"/>
              </a:spcAft>
              <a:buClr>
                <a:srgbClr val="F0AB00"/>
              </a:buClr>
              <a:buSzPct val="80000"/>
            </a:pPr>
            <a:r>
              <a:rPr lang="en-US" sz="1000" dirty="0">
                <a:solidFill>
                  <a:srgbClr val="444444"/>
                </a:solidFill>
                <a:latin typeface="Arial" panose="020B0604020202020204" pitchFamily="34" charset="0"/>
                <a:ea typeface="Open Sans" pitchFamily="34" charset="0"/>
                <a:cs typeface="Arial" panose="020B0604020202020204" pitchFamily="34" charset="0"/>
              </a:rPr>
              <a:t>Action1</a:t>
            </a:r>
          </a:p>
        </p:txBody>
      </p:sp>
      <p:sp>
        <p:nvSpPr>
          <p:cNvPr id="49" name="Rectangle 48"/>
          <p:cNvSpPr/>
          <p:nvPr/>
        </p:nvSpPr>
        <p:spPr bwMode="gray">
          <a:xfrm>
            <a:off x="4031617" y="2041509"/>
            <a:ext cx="750639" cy="426015"/>
          </a:xfrm>
          <a:prstGeom prst="rect">
            <a:avLst/>
          </a:prstGeom>
          <a:solidFill>
            <a:srgbClr val="007CC0"/>
          </a:solidFill>
          <a:ln w="6350" algn="ctr">
            <a:solidFill>
              <a:srgbClr val="BFBFBF"/>
            </a:solidFill>
            <a:miter lim="800000"/>
            <a:headEnd/>
            <a:tailEnd/>
          </a:ln>
        </p:spPr>
        <p:txBody>
          <a:bodyPr lIns="89995" tIns="71995" rIns="89995" bIns="71995" rtlCol="0" anchor="ctr"/>
          <a:lstStyle/>
          <a:p>
            <a:pPr lvl="0"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Action2</a:t>
            </a:r>
          </a:p>
        </p:txBody>
      </p:sp>
      <p:sp>
        <p:nvSpPr>
          <p:cNvPr id="50" name="Rectangle 49"/>
          <p:cNvSpPr/>
          <p:nvPr/>
        </p:nvSpPr>
        <p:spPr bwMode="gray">
          <a:xfrm>
            <a:off x="4782256" y="2041509"/>
            <a:ext cx="750639" cy="426015"/>
          </a:xfrm>
          <a:prstGeom prst="rect">
            <a:avLst/>
          </a:prstGeom>
          <a:solidFill>
            <a:srgbClr val="F2F2F2"/>
          </a:solidFill>
          <a:ln w="6350" algn="ctr">
            <a:solidFill>
              <a:srgbClr val="BFBFBF"/>
            </a:solidFill>
            <a:miter lim="800000"/>
            <a:headEnd/>
            <a:tailEnd/>
          </a:ln>
        </p:spPr>
        <p:txBody>
          <a:bodyPr lIns="89995" tIns="71995" rIns="89995" bIns="71995" rtlCol="0" anchor="ctr"/>
          <a:lstStyle/>
          <a:p>
            <a:pPr lvl="0" algn="ctr" fontAlgn="base">
              <a:spcBef>
                <a:spcPct val="50000"/>
              </a:spcBef>
              <a:spcAft>
                <a:spcPct val="0"/>
              </a:spcAft>
              <a:buClr>
                <a:srgbClr val="F0AB00"/>
              </a:buClr>
              <a:buSzPct val="80000"/>
            </a:pPr>
            <a:r>
              <a:rPr lang="en-US" sz="1000" dirty="0">
                <a:solidFill>
                  <a:srgbClr val="444444"/>
                </a:solidFill>
                <a:latin typeface="Arial" panose="020B0604020202020204" pitchFamily="34" charset="0"/>
                <a:ea typeface="Open Sans" pitchFamily="34" charset="0"/>
                <a:cs typeface="Arial" panose="020B0604020202020204" pitchFamily="34" charset="0"/>
              </a:rPr>
              <a:t>Action3</a:t>
            </a:r>
          </a:p>
        </p:txBody>
      </p:sp>
      <p:grpSp>
        <p:nvGrpSpPr>
          <p:cNvPr id="51" name="Group 50"/>
          <p:cNvGrpSpPr/>
          <p:nvPr/>
        </p:nvGrpSpPr>
        <p:grpSpPr>
          <a:xfrm>
            <a:off x="3280977" y="3247286"/>
            <a:ext cx="3221988" cy="514252"/>
            <a:chOff x="3280977" y="3178805"/>
            <a:chExt cx="3221988" cy="514252"/>
          </a:xfrm>
        </p:grpSpPr>
        <p:sp>
          <p:nvSpPr>
            <p:cNvPr id="52" name="Rectangle 51"/>
            <p:cNvSpPr/>
            <p:nvPr/>
          </p:nvSpPr>
          <p:spPr>
            <a:xfrm>
              <a:off x="3280977" y="3225076"/>
              <a:ext cx="3221988"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Rectangle 52"/>
            <p:cNvSpPr/>
            <p:nvPr/>
          </p:nvSpPr>
          <p:spPr bwMode="gray">
            <a:xfrm>
              <a:off x="3280977" y="3222921"/>
              <a:ext cx="750639" cy="426015"/>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000" dirty="0">
                  <a:solidFill>
                    <a:srgbClr val="444444"/>
                  </a:solidFill>
                  <a:latin typeface="Arial" panose="020B0604020202020204" pitchFamily="34" charset="0"/>
                  <a:ea typeface="Open Sans" pitchFamily="34" charset="0"/>
                  <a:cs typeface="Arial" panose="020B0604020202020204" pitchFamily="34" charset="0"/>
                </a:rPr>
                <a:t>Action1</a:t>
              </a:r>
            </a:p>
          </p:txBody>
        </p:sp>
        <p:sp>
          <p:nvSpPr>
            <p:cNvPr id="55" name="Rectangle 54"/>
            <p:cNvSpPr/>
            <p:nvPr/>
          </p:nvSpPr>
          <p:spPr bwMode="gray">
            <a:xfrm>
              <a:off x="4031616" y="3225077"/>
              <a:ext cx="750639" cy="423859"/>
            </a:xfrm>
            <a:prstGeom prst="rect">
              <a:avLst/>
            </a:prstGeom>
            <a:solidFill>
              <a:srgbClr val="007CC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Action2</a:t>
              </a:r>
            </a:p>
          </p:txBody>
        </p:sp>
        <p:sp>
          <p:nvSpPr>
            <p:cNvPr id="56" name="Rectangle 55"/>
            <p:cNvSpPr/>
            <p:nvPr/>
          </p:nvSpPr>
          <p:spPr bwMode="gray">
            <a:xfrm>
              <a:off x="4782255" y="3222921"/>
              <a:ext cx="750639" cy="426015"/>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000" dirty="0">
                  <a:solidFill>
                    <a:srgbClr val="444444"/>
                  </a:solidFill>
                  <a:latin typeface="Arial" panose="020B0604020202020204" pitchFamily="34" charset="0"/>
                  <a:ea typeface="Open Sans" pitchFamily="34" charset="0"/>
                  <a:cs typeface="Arial" panose="020B0604020202020204" pitchFamily="34" charset="0"/>
                </a:rPr>
                <a:t>Action3</a:t>
              </a:r>
            </a:p>
          </p:txBody>
        </p:sp>
        <p:cxnSp>
          <p:nvCxnSpPr>
            <p:cNvPr id="57" name="Straight Connector 56"/>
            <p:cNvCxnSpPr/>
            <p:nvPr/>
          </p:nvCxnSpPr>
          <p:spPr>
            <a:xfrm>
              <a:off x="4031616" y="3222920"/>
              <a:ext cx="0" cy="426016"/>
            </a:xfrm>
            <a:prstGeom prst="line">
              <a:avLst/>
            </a:prstGeom>
            <a:solidFill>
              <a:srgbClr val="F2F2F2"/>
            </a:solidFill>
            <a:ln w="6350" algn="ctr">
              <a:solidFill>
                <a:srgbClr val="BFBFBF"/>
              </a:solidFill>
              <a:miter lim="800000"/>
              <a:headEnd/>
              <a:tailEnd/>
            </a:ln>
          </p:spPr>
        </p:cxnSp>
        <p:cxnSp>
          <p:nvCxnSpPr>
            <p:cNvPr id="72" name="Straight Connector 71"/>
            <p:cNvCxnSpPr/>
            <p:nvPr/>
          </p:nvCxnSpPr>
          <p:spPr>
            <a:xfrm>
              <a:off x="4782255" y="3225077"/>
              <a:ext cx="0" cy="426016"/>
            </a:xfrm>
            <a:prstGeom prst="line">
              <a:avLst/>
            </a:prstGeom>
            <a:solidFill>
              <a:srgbClr val="F2F2F2"/>
            </a:solidFill>
            <a:ln w="6350" algn="ctr">
              <a:solidFill>
                <a:srgbClr val="BFBFBF"/>
              </a:solidFill>
              <a:miter lim="800000"/>
              <a:headEnd/>
              <a:tailEnd/>
            </a:ln>
          </p:spPr>
        </p:cxnSp>
        <p:cxnSp>
          <p:nvCxnSpPr>
            <p:cNvPr id="83" name="Straight Connector 82"/>
            <p:cNvCxnSpPr/>
            <p:nvPr/>
          </p:nvCxnSpPr>
          <p:spPr>
            <a:xfrm>
              <a:off x="5532894" y="3222920"/>
              <a:ext cx="0" cy="426016"/>
            </a:xfrm>
            <a:prstGeom prst="line">
              <a:avLst/>
            </a:prstGeom>
            <a:solidFill>
              <a:srgbClr val="F2F2F2"/>
            </a:solidFill>
            <a:ln w="6350" algn="ctr">
              <a:solidFill>
                <a:srgbClr val="BFBFBF"/>
              </a:solidFill>
              <a:miter lim="800000"/>
              <a:headEnd/>
              <a:tailEnd/>
            </a:ln>
          </p:spPr>
        </p:cxnSp>
        <p:sp>
          <p:nvSpPr>
            <p:cNvPr id="84" name="Rectangle 83"/>
            <p:cNvSpPr/>
            <p:nvPr/>
          </p:nvSpPr>
          <p:spPr>
            <a:xfrm flipV="1">
              <a:off x="3280977" y="3225072"/>
              <a:ext cx="3221987" cy="45719"/>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85" name="Straight Connector 84"/>
            <p:cNvCxnSpPr/>
            <p:nvPr/>
          </p:nvCxnSpPr>
          <p:spPr>
            <a:xfrm>
              <a:off x="3280977" y="3648939"/>
              <a:ext cx="32219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gray">
            <a:xfrm>
              <a:off x="5769778" y="3178805"/>
              <a:ext cx="733187" cy="514252"/>
            </a:xfrm>
            <a:prstGeom prst="rect">
              <a:avLst/>
            </a:prstGeom>
            <a:gradFill>
              <a:gsLst>
                <a:gs pos="0">
                  <a:schemeClr val="bg1">
                    <a:alpha val="0"/>
                  </a:schemeClr>
                </a:gs>
                <a:gs pos="100000">
                  <a:schemeClr val="bg1"/>
                </a:gs>
              </a:gsLst>
              <a:lin ang="0" scaled="0"/>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87" name="Group 86"/>
          <p:cNvGrpSpPr/>
          <p:nvPr/>
        </p:nvGrpSpPr>
        <p:grpSpPr>
          <a:xfrm>
            <a:off x="3280978" y="4488254"/>
            <a:ext cx="3221987" cy="514252"/>
            <a:chOff x="3280977" y="4131369"/>
            <a:chExt cx="3221987" cy="514252"/>
          </a:xfrm>
        </p:grpSpPr>
        <p:sp>
          <p:nvSpPr>
            <p:cNvPr id="88" name="Rectangle 87"/>
            <p:cNvSpPr/>
            <p:nvPr/>
          </p:nvSpPr>
          <p:spPr>
            <a:xfrm>
              <a:off x="3280977" y="4184146"/>
              <a:ext cx="3221987"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9" name="Rectangle 88"/>
            <p:cNvSpPr/>
            <p:nvPr/>
          </p:nvSpPr>
          <p:spPr bwMode="gray">
            <a:xfrm>
              <a:off x="3280977" y="4181992"/>
              <a:ext cx="750639" cy="426015"/>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Action1</a:t>
              </a:r>
            </a:p>
          </p:txBody>
        </p:sp>
        <p:sp>
          <p:nvSpPr>
            <p:cNvPr id="92" name="Rectangle 91"/>
            <p:cNvSpPr/>
            <p:nvPr/>
          </p:nvSpPr>
          <p:spPr bwMode="gray">
            <a:xfrm>
              <a:off x="4031616" y="4184148"/>
              <a:ext cx="750639" cy="423859"/>
            </a:xfrm>
            <a:prstGeom prst="rect">
              <a:avLst/>
            </a:prstGeom>
            <a:solidFill>
              <a:srgbClr val="007CC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Action2</a:t>
              </a:r>
            </a:p>
          </p:txBody>
        </p:sp>
        <p:sp>
          <p:nvSpPr>
            <p:cNvPr id="93" name="Rectangle 92"/>
            <p:cNvSpPr/>
            <p:nvPr/>
          </p:nvSpPr>
          <p:spPr bwMode="gray">
            <a:xfrm>
              <a:off x="4782255" y="4181992"/>
              <a:ext cx="750639" cy="426015"/>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Action3</a:t>
              </a:r>
            </a:p>
          </p:txBody>
        </p:sp>
        <p:cxnSp>
          <p:nvCxnSpPr>
            <p:cNvPr id="94" name="Straight Connector 93"/>
            <p:cNvCxnSpPr/>
            <p:nvPr/>
          </p:nvCxnSpPr>
          <p:spPr>
            <a:xfrm>
              <a:off x="4031616" y="4181991"/>
              <a:ext cx="0" cy="426016"/>
            </a:xfrm>
            <a:prstGeom prst="line">
              <a:avLst/>
            </a:prstGeom>
            <a:solidFill>
              <a:srgbClr val="F2F2F2"/>
            </a:solidFill>
            <a:ln w="6350" algn="ctr">
              <a:solidFill>
                <a:schemeClr val="tx1"/>
              </a:solidFill>
              <a:miter lim="800000"/>
              <a:headEnd/>
              <a:tailEnd/>
            </a:ln>
          </p:spPr>
        </p:cxnSp>
        <p:cxnSp>
          <p:nvCxnSpPr>
            <p:cNvPr id="95" name="Straight Connector 94"/>
            <p:cNvCxnSpPr/>
            <p:nvPr/>
          </p:nvCxnSpPr>
          <p:spPr>
            <a:xfrm>
              <a:off x="4782255" y="4184148"/>
              <a:ext cx="0" cy="426016"/>
            </a:xfrm>
            <a:prstGeom prst="line">
              <a:avLst/>
            </a:prstGeom>
            <a:solidFill>
              <a:srgbClr val="F2F2F2"/>
            </a:solidFill>
            <a:ln w="6350" algn="ctr">
              <a:solidFill>
                <a:schemeClr val="tx1"/>
              </a:solidFill>
              <a:miter lim="800000"/>
              <a:headEnd/>
              <a:tailEnd/>
            </a:ln>
          </p:spPr>
        </p:cxnSp>
        <p:cxnSp>
          <p:nvCxnSpPr>
            <p:cNvPr id="96" name="Straight Connector 95"/>
            <p:cNvCxnSpPr/>
            <p:nvPr/>
          </p:nvCxnSpPr>
          <p:spPr>
            <a:xfrm>
              <a:off x="5532894" y="4181991"/>
              <a:ext cx="0" cy="426016"/>
            </a:xfrm>
            <a:prstGeom prst="line">
              <a:avLst/>
            </a:prstGeom>
            <a:solidFill>
              <a:srgbClr val="F2F2F2"/>
            </a:solidFill>
            <a:ln w="6350" algn="ctr">
              <a:solidFill>
                <a:schemeClr val="tx1"/>
              </a:solidFill>
              <a:miter lim="800000"/>
              <a:headEnd/>
              <a:tailEnd/>
            </a:ln>
          </p:spPr>
        </p:cxnSp>
        <p:sp>
          <p:nvSpPr>
            <p:cNvPr id="97" name="Rectangle 96"/>
            <p:cNvSpPr/>
            <p:nvPr/>
          </p:nvSpPr>
          <p:spPr bwMode="gray">
            <a:xfrm>
              <a:off x="5769777" y="4131369"/>
              <a:ext cx="733187" cy="514252"/>
            </a:xfrm>
            <a:prstGeom prst="rect">
              <a:avLst/>
            </a:prstGeom>
            <a:gradFill>
              <a:gsLst>
                <a:gs pos="0">
                  <a:schemeClr val="bg1">
                    <a:alpha val="0"/>
                  </a:schemeClr>
                </a:gs>
                <a:gs pos="100000">
                  <a:schemeClr val="bg1"/>
                </a:gs>
              </a:gsLst>
              <a:lin ang="0" scaled="0"/>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spTree>
    <p:extLst>
      <p:ext uri="{BB962C8B-B14F-4D97-AF65-F5344CB8AC3E}">
        <p14:creationId xmlns:p14="http://schemas.microsoft.com/office/powerpoint/2010/main" val="42472503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Select	</a:t>
            </a:r>
          </a:p>
        </p:txBody>
      </p:sp>
      <p:sp>
        <p:nvSpPr>
          <p:cNvPr id="3" name="Text Placeholder 2"/>
          <p:cNvSpPr>
            <a:spLocks noGrp="1"/>
          </p:cNvSpPr>
          <p:nvPr>
            <p:ph type="body" sz="quarter" idx="10"/>
          </p:nvPr>
        </p:nvSpPr>
        <p:spPr>
          <a:xfrm>
            <a:off x="324003" y="1690689"/>
            <a:ext cx="8494713" cy="823911"/>
          </a:xfrm>
        </p:spPr>
        <p:txBody>
          <a:bodyPr/>
          <a:lstStyle/>
          <a:p>
            <a:pPr lvl="0">
              <a:buClr>
                <a:srgbClr val="F0AB00"/>
              </a:buClr>
            </a:pPr>
            <a:r>
              <a:rPr lang="en-US" dirty="0">
                <a:solidFill>
                  <a:srgbClr val="006CA7"/>
                </a:solidFill>
                <a:latin typeface="BentonSans Light" panose="02000503000000020004" pitchFamily="2" charset="0"/>
              </a:rPr>
              <a:t>Used in Content Area</a:t>
            </a:r>
          </a:p>
        </p:txBody>
      </p:sp>
      <p:grpSp>
        <p:nvGrpSpPr>
          <p:cNvPr id="5" name="Group 4"/>
          <p:cNvGrpSpPr/>
          <p:nvPr/>
        </p:nvGrpSpPr>
        <p:grpSpPr>
          <a:xfrm>
            <a:off x="318966" y="2038182"/>
            <a:ext cx="2559951" cy="428279"/>
            <a:chOff x="318965" y="2590631"/>
            <a:chExt cx="2559951" cy="428279"/>
          </a:xfrm>
        </p:grpSpPr>
        <p:sp>
          <p:nvSpPr>
            <p:cNvPr id="44" name="Rectangle 350"/>
            <p:cNvSpPr>
              <a:spLocks noChangeArrowheads="1"/>
            </p:cNvSpPr>
            <p:nvPr/>
          </p:nvSpPr>
          <p:spPr bwMode="auto">
            <a:xfrm>
              <a:off x="318965" y="2590631"/>
              <a:ext cx="2559951"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dirty="0">
                  <a:solidFill>
                    <a:scrgbClr r="0" g="0" b="0"/>
                  </a:solidFill>
                  <a:latin typeface="Arial" panose="020B0604020202020204" pitchFamily="34" charset="0"/>
                  <a:cs typeface="Arial" panose="020B0604020202020204" pitchFamily="34" charset="0"/>
                </a:rPr>
                <a:t>Vacation</a:t>
              </a:r>
              <a:endParaRPr lang="en-US" sz="4000" dirty="0">
                <a:solidFill>
                  <a:scrgbClr r="0" g="0" b="0"/>
                </a:solidFill>
                <a:latin typeface="Arial" panose="020B0604020202020204" pitchFamily="34" charset="0"/>
                <a:cs typeface="Arial" panose="020B0604020202020204" pitchFamily="34" charset="0"/>
              </a:endParaRPr>
            </a:p>
          </p:txBody>
        </p:sp>
        <p:sp>
          <p:nvSpPr>
            <p:cNvPr id="46" name="Rectangle 362"/>
            <p:cNvSpPr>
              <a:spLocks noChangeArrowheads="1"/>
            </p:cNvSpPr>
            <p:nvPr/>
          </p:nvSpPr>
          <p:spPr bwMode="auto">
            <a:xfrm>
              <a:off x="2578614" y="2686960"/>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rgbClr val="666666"/>
                  </a:solidFill>
                  <a:latin typeface="SAP-icons"/>
                </a:rPr>
                <a:t></a:t>
              </a:r>
              <a:endParaRPr lang="en-US" sz="7200" dirty="0">
                <a:solidFill>
                  <a:srgbClr val="666666"/>
                </a:solidFill>
                <a:latin typeface="SAP-icons" pitchFamily="2" charset="0"/>
                <a:cs typeface="Arial" pitchFamily="34" charset="0"/>
              </a:endParaRPr>
            </a:p>
          </p:txBody>
        </p:sp>
      </p:grpSp>
      <p:grpSp>
        <p:nvGrpSpPr>
          <p:cNvPr id="4" name="Group 3"/>
          <p:cNvGrpSpPr/>
          <p:nvPr/>
        </p:nvGrpSpPr>
        <p:grpSpPr>
          <a:xfrm>
            <a:off x="318966" y="2857332"/>
            <a:ext cx="2559951" cy="2144003"/>
            <a:chOff x="318965" y="3409781"/>
            <a:chExt cx="2559951" cy="2144003"/>
          </a:xfrm>
        </p:grpSpPr>
        <p:sp>
          <p:nvSpPr>
            <p:cNvPr id="57" name="Rectangle 350"/>
            <p:cNvSpPr>
              <a:spLocks noChangeArrowheads="1"/>
            </p:cNvSpPr>
            <p:nvPr/>
          </p:nvSpPr>
          <p:spPr bwMode="auto">
            <a:xfrm>
              <a:off x="318965" y="3838060"/>
              <a:ext cx="2559951" cy="428279"/>
            </a:xfrm>
            <a:prstGeom prst="rect">
              <a:avLst/>
            </a:prstGeom>
            <a:solidFill>
              <a:srgbClr val="BFDEEF"/>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a:solidFill>
                    <a:srgbClr val="000000"/>
                  </a:solidFill>
                  <a:latin typeface="Arial" panose="020B0604020202020204" pitchFamily="34" charset="0"/>
                  <a:cs typeface="Arial" panose="020B0604020202020204" pitchFamily="34" charset="0"/>
                </a:rPr>
                <a:t>Vacation</a:t>
              </a:r>
              <a:endParaRPr lang="en-US" sz="4000" dirty="0">
                <a:latin typeface="Arial" panose="020B0604020202020204" pitchFamily="34" charset="0"/>
                <a:cs typeface="Arial" panose="020B0604020202020204" pitchFamily="34" charset="0"/>
              </a:endParaRPr>
            </a:p>
          </p:txBody>
        </p:sp>
        <p:sp>
          <p:nvSpPr>
            <p:cNvPr id="52" name="Rectangle 350"/>
            <p:cNvSpPr>
              <a:spLocks noChangeArrowheads="1"/>
            </p:cNvSpPr>
            <p:nvPr/>
          </p:nvSpPr>
          <p:spPr bwMode="auto">
            <a:xfrm>
              <a:off x="318965" y="3409781"/>
              <a:ext cx="2559951" cy="428279"/>
            </a:xfrm>
            <a:prstGeom prst="rect">
              <a:avLst/>
            </a:prstGeom>
            <a:solidFill>
              <a:schemeClr val="bg1"/>
            </a:solidFill>
            <a:ln w="9525">
              <a:solidFill>
                <a:srgbClr val="007CC0"/>
              </a:solidFill>
              <a:miter lim="800000"/>
              <a:headEnd/>
              <a:tailEnd/>
            </a:ln>
            <a:extLst/>
          </p:spPr>
          <p:txBody>
            <a:bodyPr vert="horz" wrap="square" lIns="91440" tIns="45720" rIns="91440" bIns="45720" numCol="1" anchor="ctr" anchorCtr="0" compatLnSpc="1">
              <a:prstTxWarp prst="textNoShape">
                <a:avLst/>
              </a:prstTxWarp>
            </a:bodyPr>
            <a:lstStyle/>
            <a:p>
              <a:r>
                <a:rPr lang="en-US" sz="1200">
                  <a:solidFill>
                    <a:srgbClr val="000000"/>
                  </a:solidFill>
                  <a:latin typeface="Arial" panose="020B0604020202020204" pitchFamily="34" charset="0"/>
                  <a:cs typeface="Arial" panose="020B0604020202020204" pitchFamily="34" charset="0"/>
                </a:rPr>
                <a:t>Vacation</a:t>
              </a:r>
              <a:endParaRPr lang="en-US" sz="4000" dirty="0">
                <a:latin typeface="Arial" panose="020B0604020202020204" pitchFamily="34" charset="0"/>
                <a:cs typeface="Arial" panose="020B0604020202020204" pitchFamily="34" charset="0"/>
              </a:endParaRPr>
            </a:p>
          </p:txBody>
        </p:sp>
        <p:sp>
          <p:nvSpPr>
            <p:cNvPr id="55" name="Rectangle 362"/>
            <p:cNvSpPr>
              <a:spLocks noChangeArrowheads="1"/>
            </p:cNvSpPr>
            <p:nvPr/>
          </p:nvSpPr>
          <p:spPr bwMode="auto">
            <a:xfrm>
              <a:off x="2578614" y="3506110"/>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rgbClr val="007CC0"/>
                  </a:solidFill>
                  <a:latin typeface="SAP-icons"/>
                </a:rPr>
                <a:t></a:t>
              </a:r>
              <a:endParaRPr lang="en-US" sz="7200" dirty="0">
                <a:solidFill>
                  <a:srgbClr val="007CC0"/>
                </a:solidFill>
                <a:latin typeface="SAP-icons" pitchFamily="2" charset="0"/>
                <a:cs typeface="Arial" pitchFamily="34" charset="0"/>
              </a:endParaRPr>
            </a:p>
          </p:txBody>
        </p:sp>
        <p:sp>
          <p:nvSpPr>
            <p:cNvPr id="14" name="Rectangle 350"/>
            <p:cNvSpPr>
              <a:spLocks noChangeArrowheads="1"/>
            </p:cNvSpPr>
            <p:nvPr/>
          </p:nvSpPr>
          <p:spPr bwMode="auto">
            <a:xfrm>
              <a:off x="318965" y="4268947"/>
              <a:ext cx="2559951"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a:solidFill>
                    <a:srgbClr val="000000"/>
                  </a:solidFill>
                  <a:latin typeface="Arial" panose="020B0604020202020204" pitchFamily="34" charset="0"/>
                  <a:cs typeface="Arial" panose="020B0604020202020204" pitchFamily="34" charset="0"/>
                </a:rPr>
                <a:t>Leave </a:t>
              </a:r>
              <a:r>
                <a:rPr lang="en-US" sz="1200" dirty="0">
                  <a:solidFill>
                    <a:srgbClr val="000000"/>
                  </a:solidFill>
                  <a:latin typeface="Arial" panose="020B0604020202020204" pitchFamily="34" charset="0"/>
                  <a:cs typeface="Arial" panose="020B0604020202020204" pitchFamily="34" charset="0"/>
                </a:rPr>
                <a:t>1/2 Day</a:t>
              </a:r>
              <a:endParaRPr lang="en-US" sz="4000" dirty="0">
                <a:latin typeface="Arial" panose="020B0604020202020204" pitchFamily="34" charset="0"/>
                <a:cs typeface="Arial" panose="020B0604020202020204" pitchFamily="34" charset="0"/>
              </a:endParaRPr>
            </a:p>
          </p:txBody>
        </p:sp>
        <p:sp>
          <p:nvSpPr>
            <p:cNvPr id="16" name="Rectangle 350"/>
            <p:cNvSpPr>
              <a:spLocks noChangeArrowheads="1"/>
            </p:cNvSpPr>
            <p:nvPr/>
          </p:nvSpPr>
          <p:spPr bwMode="auto">
            <a:xfrm>
              <a:off x="318965" y="4697226"/>
              <a:ext cx="2559951"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a:solidFill>
                    <a:srgbClr val="000000"/>
                  </a:solidFill>
                  <a:latin typeface="Arial" panose="020B0604020202020204" pitchFamily="34" charset="0"/>
                  <a:cs typeface="Arial" panose="020B0604020202020204" pitchFamily="34" charset="0"/>
                </a:rPr>
                <a:t>Sick </a:t>
              </a:r>
              <a:r>
                <a:rPr lang="en-US" sz="1200" dirty="0">
                  <a:solidFill>
                    <a:srgbClr val="000000"/>
                  </a:solidFill>
                  <a:latin typeface="Arial" panose="020B0604020202020204" pitchFamily="34" charset="0"/>
                  <a:cs typeface="Arial" panose="020B0604020202020204" pitchFamily="34" charset="0"/>
                </a:rPr>
                <a:t>Leave</a:t>
              </a:r>
              <a:endParaRPr lang="en-US" sz="4000" dirty="0">
                <a:latin typeface="Arial" panose="020B0604020202020204" pitchFamily="34" charset="0"/>
                <a:cs typeface="Arial" panose="020B0604020202020204" pitchFamily="34" charset="0"/>
              </a:endParaRPr>
            </a:p>
          </p:txBody>
        </p:sp>
        <p:sp>
          <p:nvSpPr>
            <p:cNvPr id="18" name="Rectangle 350"/>
            <p:cNvSpPr>
              <a:spLocks noChangeArrowheads="1"/>
            </p:cNvSpPr>
            <p:nvPr/>
          </p:nvSpPr>
          <p:spPr bwMode="auto">
            <a:xfrm>
              <a:off x="318965" y="5125505"/>
              <a:ext cx="2559951"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a:solidFill>
                    <a:srgbClr val="000000"/>
                  </a:solidFill>
                  <a:latin typeface="Arial" panose="020B0604020202020204" pitchFamily="34" charset="0"/>
                  <a:cs typeface="Arial" panose="020B0604020202020204" pitchFamily="34" charset="0"/>
                </a:rPr>
                <a:t>Educational </a:t>
              </a:r>
              <a:r>
                <a:rPr lang="en-US" sz="1200" dirty="0">
                  <a:solidFill>
                    <a:srgbClr val="000000"/>
                  </a:solidFill>
                  <a:latin typeface="Arial" panose="020B0604020202020204" pitchFamily="34" charset="0"/>
                  <a:cs typeface="Arial" panose="020B0604020202020204" pitchFamily="34" charset="0"/>
                </a:rPr>
                <a:t>Leave</a:t>
              </a:r>
              <a:endParaRPr lang="en-US" sz="4000" dirty="0">
                <a:latin typeface="Arial" panose="020B0604020202020204" pitchFamily="34" charset="0"/>
                <a:cs typeface="Arial" panose="020B0604020202020204" pitchFamily="34" charset="0"/>
              </a:endParaRPr>
            </a:p>
          </p:txBody>
        </p:sp>
      </p:grpSp>
      <p:grpSp>
        <p:nvGrpSpPr>
          <p:cNvPr id="6" name="Group 5"/>
          <p:cNvGrpSpPr/>
          <p:nvPr/>
        </p:nvGrpSpPr>
        <p:grpSpPr>
          <a:xfrm>
            <a:off x="2429202" y="2873656"/>
            <a:ext cx="440998" cy="402944"/>
            <a:chOff x="3038803" y="1273457"/>
            <a:chExt cx="379794" cy="312002"/>
          </a:xfrm>
        </p:grpSpPr>
        <p:sp>
          <p:nvSpPr>
            <p:cNvPr id="17" name="Rectangle 16"/>
            <p:cNvSpPr/>
            <p:nvPr/>
          </p:nvSpPr>
          <p:spPr bwMode="gray">
            <a:xfrm>
              <a:off x="3038803" y="1273457"/>
              <a:ext cx="379794" cy="312002"/>
            </a:xfrm>
            <a:prstGeom prst="rect">
              <a:avLst/>
            </a:prstGeom>
            <a:solidFill>
              <a:srgbClr val="0070C0"/>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19" name="Rectangle 362"/>
            <p:cNvSpPr>
              <a:spLocks noChangeArrowheads="1"/>
            </p:cNvSpPr>
            <p:nvPr/>
          </p:nvSpPr>
          <p:spPr bwMode="auto">
            <a:xfrm>
              <a:off x="3127896" y="1301505"/>
              <a:ext cx="166354" cy="1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chemeClr val="bg1"/>
                  </a:solidFill>
                  <a:latin typeface="SAP-icons"/>
                </a:rPr>
                <a:t></a:t>
              </a:r>
              <a:endParaRPr lang="en-US" sz="7200" dirty="0">
                <a:solidFill>
                  <a:schemeClr val="bg1"/>
                </a:solidFill>
                <a:latin typeface="SAP-icons" pitchFamily="2" charset="0"/>
                <a:cs typeface="Arial" pitchFamily="34" charset="0"/>
              </a:endParaRPr>
            </a:p>
          </p:txBody>
        </p:sp>
      </p:grpSp>
      <p:sp>
        <p:nvSpPr>
          <p:cNvPr id="20" name="Text Placeholder 2"/>
          <p:cNvSpPr txBox="1">
            <a:spLocks/>
          </p:cNvSpPr>
          <p:nvPr/>
        </p:nvSpPr>
        <p:spPr bwMode="gray">
          <a:xfrm>
            <a:off x="3917950" y="1690689"/>
            <a:ext cx="4900766" cy="823911"/>
          </a:xfrm>
          <a:prstGeom prst="rect">
            <a:avLst/>
          </a:prstGeom>
        </p:spPr>
        <p:txBody>
          <a:bodyPr vert="horz" lIns="0" tIns="0" rIns="0" bIns="0" rtlCol="0">
            <a:noAutofit/>
          </a:bodyPr>
          <a:lstStyle>
            <a:lvl1pPr marL="0" indent="0" algn="l" defTabSz="914345"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345"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79989" indent="-179989" algn="l" defTabSz="914345"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59978" indent="-179989" algn="l" defTabSz="914345"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06" indent="-179989" algn="l" defTabSz="914345"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449" indent="-228586" algn="l" defTabSz="91434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21" indent="-228586" algn="l" defTabSz="91434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94" indent="-228586" algn="l" defTabSz="91434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66" indent="-228586" algn="l" defTabSz="91434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0AB00"/>
              </a:buClr>
            </a:pPr>
            <a:r>
              <a:rPr lang="en-US" sz="1700" dirty="0">
                <a:solidFill>
                  <a:srgbClr val="006CA7"/>
                </a:solidFill>
                <a:latin typeface="BentonSans Light" panose="02000503000000020004" pitchFamily="2" charset="0"/>
              </a:rPr>
              <a:t>Footer</a:t>
            </a:r>
          </a:p>
        </p:txBody>
      </p:sp>
      <p:grpSp>
        <p:nvGrpSpPr>
          <p:cNvPr id="21" name="Group 20"/>
          <p:cNvGrpSpPr/>
          <p:nvPr/>
        </p:nvGrpSpPr>
        <p:grpSpPr>
          <a:xfrm>
            <a:off x="4000820" y="2127149"/>
            <a:ext cx="2872029" cy="423863"/>
            <a:chOff x="4000820" y="5258940"/>
            <a:chExt cx="2872029" cy="423863"/>
          </a:xfrm>
        </p:grpSpPr>
        <p:sp>
          <p:nvSpPr>
            <p:cNvPr id="22" name="Rectangle 21"/>
            <p:cNvSpPr/>
            <p:nvPr/>
          </p:nvSpPr>
          <p:spPr>
            <a:xfrm>
              <a:off x="4000820" y="5258940"/>
              <a:ext cx="2872029" cy="4238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442001" y="5348880"/>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25" name="Group 24"/>
          <p:cNvGrpSpPr/>
          <p:nvPr/>
        </p:nvGrpSpPr>
        <p:grpSpPr>
          <a:xfrm>
            <a:off x="4000820" y="2922735"/>
            <a:ext cx="2872029" cy="2135749"/>
            <a:chOff x="4000820" y="2922735"/>
            <a:chExt cx="2872029" cy="2135749"/>
          </a:xfrm>
        </p:grpSpPr>
        <p:grpSp>
          <p:nvGrpSpPr>
            <p:cNvPr id="26" name="Group 25"/>
            <p:cNvGrpSpPr/>
            <p:nvPr/>
          </p:nvGrpSpPr>
          <p:grpSpPr>
            <a:xfrm>
              <a:off x="4004997" y="2922735"/>
              <a:ext cx="2850742" cy="1706199"/>
              <a:chOff x="3079349" y="3448049"/>
              <a:chExt cx="2850742" cy="1706199"/>
            </a:xfrm>
          </p:grpSpPr>
          <p:sp>
            <p:nvSpPr>
              <p:cNvPr id="32" name="Rectangle 350"/>
              <p:cNvSpPr>
                <a:spLocks noChangeArrowheads="1"/>
              </p:cNvSpPr>
              <p:nvPr/>
            </p:nvSpPr>
            <p:spPr bwMode="auto">
              <a:xfrm>
                <a:off x="3079349" y="3448049"/>
                <a:ext cx="2850742"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dirty="0">
                    <a:solidFill>
                      <a:srgbClr val="000000"/>
                    </a:solidFill>
                    <a:latin typeface="Arial" panose="020B0604020202020204" pitchFamily="34" charset="0"/>
                    <a:cs typeface="Arial" panose="020B0604020202020204" pitchFamily="34" charset="0"/>
                  </a:rPr>
                  <a:t>Price</a:t>
                </a:r>
                <a:endParaRPr lang="en-US" sz="4000" dirty="0">
                  <a:latin typeface="Arial" panose="020B0604020202020204" pitchFamily="34" charset="0"/>
                  <a:cs typeface="Arial" panose="020B0604020202020204" pitchFamily="34" charset="0"/>
                </a:endParaRPr>
              </a:p>
            </p:txBody>
          </p:sp>
          <p:sp>
            <p:nvSpPr>
              <p:cNvPr id="33" name="Rectangle 350"/>
              <p:cNvSpPr>
                <a:spLocks noChangeArrowheads="1"/>
              </p:cNvSpPr>
              <p:nvPr/>
            </p:nvSpPr>
            <p:spPr bwMode="auto">
              <a:xfrm>
                <a:off x="3079349" y="3869411"/>
                <a:ext cx="2850742"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dirty="0">
                    <a:solidFill>
                      <a:srgbClr val="000000"/>
                    </a:solidFill>
                    <a:latin typeface="Arial" panose="020B0604020202020204" pitchFamily="34" charset="0"/>
                    <a:cs typeface="Arial" panose="020B0604020202020204" pitchFamily="34" charset="0"/>
                  </a:rPr>
                  <a:t>Item</a:t>
                </a:r>
                <a:endParaRPr lang="en-US" sz="4000" dirty="0">
                  <a:latin typeface="Arial" panose="020B0604020202020204" pitchFamily="34" charset="0"/>
                  <a:cs typeface="Arial" panose="020B0604020202020204" pitchFamily="34" charset="0"/>
                </a:endParaRPr>
              </a:p>
            </p:txBody>
          </p:sp>
          <p:sp>
            <p:nvSpPr>
              <p:cNvPr id="34" name="Rectangle 350"/>
              <p:cNvSpPr>
                <a:spLocks noChangeArrowheads="1"/>
              </p:cNvSpPr>
              <p:nvPr/>
            </p:nvSpPr>
            <p:spPr bwMode="auto">
              <a:xfrm>
                <a:off x="3079349" y="4297690"/>
                <a:ext cx="2850742" cy="428279"/>
              </a:xfrm>
              <a:prstGeom prst="rect">
                <a:avLst/>
              </a:prstGeom>
              <a:solidFill>
                <a:srgbClr val="BFDEEF"/>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dirty="0">
                    <a:solidFill>
                      <a:srgbClr val="000000"/>
                    </a:solidFill>
                    <a:latin typeface="Arial" panose="020B0604020202020204" pitchFamily="34" charset="0"/>
                    <a:cs typeface="Arial" panose="020B0604020202020204" pitchFamily="34" charset="0"/>
                  </a:rPr>
                  <a:t>Price</a:t>
                </a:r>
                <a:endParaRPr lang="en-US" sz="4000" dirty="0">
                  <a:latin typeface="Arial" panose="020B0604020202020204" pitchFamily="34" charset="0"/>
                  <a:cs typeface="Arial" panose="020B0604020202020204" pitchFamily="34" charset="0"/>
                </a:endParaRPr>
              </a:p>
            </p:txBody>
          </p:sp>
          <p:sp>
            <p:nvSpPr>
              <p:cNvPr id="35" name="Rectangle 350"/>
              <p:cNvSpPr>
                <a:spLocks noChangeArrowheads="1"/>
              </p:cNvSpPr>
              <p:nvPr/>
            </p:nvSpPr>
            <p:spPr bwMode="auto">
              <a:xfrm>
                <a:off x="3079349" y="4725969"/>
                <a:ext cx="2850742"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dirty="0">
                    <a:solidFill>
                      <a:srgbClr val="000000"/>
                    </a:solidFill>
                    <a:latin typeface="Arial" panose="020B0604020202020204" pitchFamily="34" charset="0"/>
                    <a:cs typeface="Arial" panose="020B0604020202020204" pitchFamily="34" charset="0"/>
                  </a:rPr>
                  <a:t>Scheduling</a:t>
                </a:r>
                <a:endParaRPr lang="en-US" sz="4000" dirty="0">
                  <a:latin typeface="Arial" panose="020B0604020202020204" pitchFamily="34" charset="0"/>
                  <a:cs typeface="Arial" panose="020B0604020202020204" pitchFamily="34" charset="0"/>
                </a:endParaRPr>
              </a:p>
            </p:txBody>
          </p:sp>
        </p:grpSp>
        <p:grpSp>
          <p:nvGrpSpPr>
            <p:cNvPr id="27" name="Group 26"/>
            <p:cNvGrpSpPr/>
            <p:nvPr/>
          </p:nvGrpSpPr>
          <p:grpSpPr>
            <a:xfrm>
              <a:off x="4000820" y="4634621"/>
              <a:ext cx="2872029" cy="423863"/>
              <a:chOff x="4000820" y="5258940"/>
              <a:chExt cx="2872029" cy="423863"/>
            </a:xfrm>
          </p:grpSpPr>
          <p:sp>
            <p:nvSpPr>
              <p:cNvPr id="28" name="Rectangle 27"/>
              <p:cNvSpPr/>
              <p:nvPr/>
            </p:nvSpPr>
            <p:spPr>
              <a:xfrm>
                <a:off x="4000820" y="5258940"/>
                <a:ext cx="2872029" cy="4238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442001" y="5348880"/>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31" name="Rectangle 30"/>
              <p:cNvSpPr/>
              <p:nvPr/>
            </p:nvSpPr>
            <p:spPr bwMode="gray">
              <a:xfrm>
                <a:off x="6051550" y="5261871"/>
                <a:ext cx="395874" cy="420932"/>
              </a:xfrm>
              <a:prstGeom prst="rect">
                <a:avLst/>
              </a:prstGeom>
              <a:solidFill>
                <a:srgbClr val="007CC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sp>
        <p:nvSpPr>
          <p:cNvPr id="36" name="Rectangle 35"/>
          <p:cNvSpPr/>
          <p:nvPr/>
        </p:nvSpPr>
        <p:spPr>
          <a:xfrm>
            <a:off x="6064250" y="4674285"/>
            <a:ext cx="469900" cy="338554"/>
          </a:xfrm>
          <a:prstGeom prst="rect">
            <a:avLst/>
          </a:prstGeom>
        </p:spPr>
        <p:txBody>
          <a:bodyPr wrap="square">
            <a:spAutoFit/>
          </a:bodyPr>
          <a:lstStyle/>
          <a:p>
            <a:r>
              <a:rPr lang="en-US" sz="1600" dirty="0">
                <a:solidFill>
                  <a:schemeClr val="bg1"/>
                </a:solidFill>
                <a:latin typeface="SAP-icons"/>
              </a:rPr>
              <a:t></a:t>
            </a:r>
            <a:endParaRPr lang="en-US" sz="1600" dirty="0">
              <a:solidFill>
                <a:schemeClr val="bg1"/>
              </a:solidFill>
            </a:endParaRPr>
          </a:p>
        </p:txBody>
      </p:sp>
      <p:sp>
        <p:nvSpPr>
          <p:cNvPr id="37" name="Rectangle 36"/>
          <p:cNvSpPr/>
          <p:nvPr/>
        </p:nvSpPr>
        <p:spPr>
          <a:xfrm>
            <a:off x="6057900" y="2166035"/>
            <a:ext cx="469900" cy="338554"/>
          </a:xfrm>
          <a:prstGeom prst="rect">
            <a:avLst/>
          </a:prstGeom>
        </p:spPr>
        <p:txBody>
          <a:bodyPr wrap="square">
            <a:spAutoFit/>
          </a:bodyPr>
          <a:lstStyle/>
          <a:p>
            <a:r>
              <a:rPr lang="en-US" sz="1600" dirty="0">
                <a:solidFill>
                  <a:schemeClr val="bg1"/>
                </a:solidFill>
                <a:latin typeface="SAP-icons"/>
              </a:rPr>
              <a:t></a:t>
            </a:r>
            <a:endParaRPr lang="en-US" sz="1600" dirty="0">
              <a:solidFill>
                <a:schemeClr val="bg1"/>
              </a:solidFill>
            </a:endParaRPr>
          </a:p>
        </p:txBody>
      </p:sp>
    </p:spTree>
    <p:extLst>
      <p:ext uri="{BB962C8B-B14F-4D97-AF65-F5344CB8AC3E}">
        <p14:creationId xmlns:p14="http://schemas.microsoft.com/office/powerpoint/2010/main" val="2469331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Value Help Dialog</a:t>
            </a:r>
          </a:p>
        </p:txBody>
      </p:sp>
      <p:sp>
        <p:nvSpPr>
          <p:cNvPr id="4" name="Rectangle 23"/>
          <p:cNvSpPr>
            <a:spLocks noChangeArrowheads="1"/>
          </p:cNvSpPr>
          <p:nvPr/>
        </p:nvSpPr>
        <p:spPr bwMode="auto">
          <a:xfrm>
            <a:off x="549544" y="1812877"/>
            <a:ext cx="3635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Status</a:t>
            </a:r>
            <a:endParaRPr lang="en-US" sz="2800" dirty="0">
              <a:solidFill>
                <a:prstClr val="black"/>
              </a:solidFill>
              <a:latin typeface="Arial" pitchFamily="34" charset="0"/>
              <a:cs typeface="Arial" pitchFamily="34" charset="0"/>
            </a:endParaRPr>
          </a:p>
        </p:txBody>
      </p:sp>
      <p:sp>
        <p:nvSpPr>
          <p:cNvPr id="5" name="Rectangle 350"/>
          <p:cNvSpPr>
            <a:spLocks noChangeArrowheads="1"/>
          </p:cNvSpPr>
          <p:nvPr/>
        </p:nvSpPr>
        <p:spPr bwMode="auto">
          <a:xfrm>
            <a:off x="549586" y="2080310"/>
            <a:ext cx="2559951" cy="424863"/>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algn="r" defTabSz="1275694">
              <a:defRPr/>
            </a:pPr>
            <a:endParaRPr lang="en-US" sz="4400" b="1" kern="0" spc="-300" dirty="0">
              <a:solidFill>
                <a:prstClr val="black"/>
              </a:solidFill>
              <a:latin typeface="Arial" panose="020B0604020202020204" pitchFamily="34" charset="0"/>
              <a:ea typeface="Open Sans" panose="020B0606030504020204" pitchFamily="34" charset="0"/>
              <a:cs typeface="Arial" panose="020B0604020202020204" pitchFamily="34" charset="0"/>
            </a:endParaRPr>
          </a:p>
        </p:txBody>
      </p:sp>
      <p:sp>
        <p:nvSpPr>
          <p:cNvPr id="6" name="TextBox 5"/>
          <p:cNvSpPr txBox="1"/>
          <p:nvPr/>
        </p:nvSpPr>
        <p:spPr>
          <a:xfrm>
            <a:off x="2744255" y="2137821"/>
            <a:ext cx="365744" cy="338550"/>
          </a:xfrm>
          <a:prstGeom prst="rect">
            <a:avLst/>
          </a:prstGeom>
          <a:noFill/>
        </p:spPr>
        <p:txBody>
          <a:bodyPr wrap="square" lIns="91434" tIns="45718" rIns="91434" bIns="45718" rtlCol="0">
            <a:spAutoFit/>
          </a:bodyPr>
          <a:lstStyle/>
          <a:p>
            <a:pPr defTabSz="1275694"/>
            <a:r>
              <a:rPr lang="de-DE" sz="1600" dirty="0">
                <a:solidFill>
                  <a:prstClr val="black">
                    <a:lumMod val="75000"/>
                    <a:lumOff val="25000"/>
                  </a:prstClr>
                </a:solidFill>
                <a:latin typeface="SAP-icons"/>
                <a:cs typeface="SAP-icons"/>
              </a:rPr>
              <a:t></a:t>
            </a:r>
            <a:endParaRPr sz="1600" dirty="0">
              <a:solidFill>
                <a:prstClr val="black">
                  <a:lumMod val="75000"/>
                  <a:lumOff val="25000"/>
                </a:prstClr>
              </a:solidFill>
              <a:latin typeface="SAP-icons"/>
              <a:cs typeface="SAP-icons"/>
            </a:endParaRPr>
          </a:p>
        </p:txBody>
      </p:sp>
      <p:sp>
        <p:nvSpPr>
          <p:cNvPr id="7" name="Rectangle 23"/>
          <p:cNvSpPr>
            <a:spLocks noChangeArrowheads="1"/>
          </p:cNvSpPr>
          <p:nvPr/>
        </p:nvSpPr>
        <p:spPr bwMode="auto">
          <a:xfrm>
            <a:off x="549544" y="2912287"/>
            <a:ext cx="3635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Status</a:t>
            </a:r>
            <a:endParaRPr lang="en-US" sz="2800" dirty="0">
              <a:solidFill>
                <a:prstClr val="black"/>
              </a:solidFill>
              <a:latin typeface="Arial" pitchFamily="34" charset="0"/>
              <a:cs typeface="Arial" pitchFamily="34" charset="0"/>
            </a:endParaRPr>
          </a:p>
        </p:txBody>
      </p:sp>
      <p:sp>
        <p:nvSpPr>
          <p:cNvPr id="8" name="Rectangle 350"/>
          <p:cNvSpPr>
            <a:spLocks noChangeArrowheads="1"/>
          </p:cNvSpPr>
          <p:nvPr/>
        </p:nvSpPr>
        <p:spPr bwMode="auto">
          <a:xfrm>
            <a:off x="542647" y="3096445"/>
            <a:ext cx="2559951" cy="421902"/>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a:t>Com</a:t>
            </a:r>
            <a:r>
              <a:rPr lang="en-US" sz="1000" b="1" dirty="0"/>
              <a:t>|</a:t>
            </a:r>
          </a:p>
        </p:txBody>
      </p:sp>
      <p:sp>
        <p:nvSpPr>
          <p:cNvPr id="9" name="TextBox 8"/>
          <p:cNvSpPr txBox="1"/>
          <p:nvPr/>
        </p:nvSpPr>
        <p:spPr>
          <a:xfrm>
            <a:off x="2744255" y="3112320"/>
            <a:ext cx="365744" cy="338550"/>
          </a:xfrm>
          <a:prstGeom prst="rect">
            <a:avLst/>
          </a:prstGeom>
          <a:noFill/>
        </p:spPr>
        <p:txBody>
          <a:bodyPr wrap="square" lIns="91434" tIns="45718" rIns="91434" bIns="45718" rtlCol="0">
            <a:spAutoFit/>
          </a:bodyPr>
          <a:lstStyle/>
          <a:p>
            <a:pPr defTabSz="1275694"/>
            <a:r>
              <a:rPr lang="de-DE" sz="1600" dirty="0">
                <a:solidFill>
                  <a:prstClr val="black">
                    <a:lumMod val="75000"/>
                    <a:lumOff val="25000"/>
                  </a:prstClr>
                </a:solidFill>
                <a:latin typeface="SAP-icons"/>
                <a:cs typeface="SAP-icons"/>
              </a:rPr>
              <a:t></a:t>
            </a:r>
            <a:endParaRPr sz="1600" dirty="0">
              <a:solidFill>
                <a:prstClr val="black">
                  <a:lumMod val="75000"/>
                  <a:lumOff val="25000"/>
                </a:prstClr>
              </a:solidFill>
              <a:latin typeface="SAP-icons"/>
              <a:cs typeface="SAP-icons"/>
            </a:endParaRPr>
          </a:p>
        </p:txBody>
      </p:sp>
      <p:grpSp>
        <p:nvGrpSpPr>
          <p:cNvPr id="10" name="Group 9"/>
          <p:cNvGrpSpPr/>
          <p:nvPr/>
        </p:nvGrpSpPr>
        <p:grpSpPr>
          <a:xfrm>
            <a:off x="542722" y="3516032"/>
            <a:ext cx="2563922" cy="1118569"/>
            <a:chOff x="3576145" y="4557899"/>
            <a:chExt cx="2563922" cy="1118569"/>
          </a:xfrm>
        </p:grpSpPr>
        <p:sp>
          <p:nvSpPr>
            <p:cNvPr id="11" name="Rectangle 350"/>
            <p:cNvSpPr>
              <a:spLocks noChangeArrowheads="1"/>
            </p:cNvSpPr>
            <p:nvPr/>
          </p:nvSpPr>
          <p:spPr bwMode="auto">
            <a:xfrm>
              <a:off x="3580116" y="4557899"/>
              <a:ext cx="2559951" cy="851868"/>
            </a:xfrm>
            <a:prstGeom prst="rect">
              <a:avLst/>
            </a:prstGeom>
            <a:noFill/>
            <a:ln w="9525">
              <a:noFill/>
              <a:miter lim="800000"/>
              <a:headEnd/>
              <a:tailEnd/>
            </a:ln>
            <a:extLst/>
          </p:spPr>
          <p:txBody>
            <a:bodyPr vert="horz" wrap="square" lIns="91440" tIns="45720" rIns="91440" bIns="45720" numCol="1" anchor="t" anchorCtr="0" compatLnSpc="1">
              <a:prstTxWarp prst="textNoShape">
                <a:avLst/>
              </a:prstTxWarp>
            </a:bodyPr>
            <a:lstStyle/>
            <a:p>
              <a:pPr>
                <a:lnSpc>
                  <a:spcPct val="150000"/>
                </a:lnSpc>
                <a:tabLst>
                  <a:tab pos="1079435" algn="l"/>
                  <a:tab pos="1968381" algn="l"/>
                </a:tabLst>
              </a:pPr>
              <a:r>
                <a:rPr lang="en-US" sz="1100" dirty="0">
                  <a:solidFill>
                    <a:srgbClr val="000000"/>
                  </a:solidFill>
                  <a:latin typeface="Arial" panose="020B0604020202020204" pitchFamily="34" charset="0"/>
                  <a:cs typeface="Arial" panose="020B0604020202020204" pitchFamily="34" charset="0"/>
                </a:rPr>
                <a:t>Company 1</a:t>
              </a:r>
            </a:p>
            <a:p>
              <a:pPr>
                <a:lnSpc>
                  <a:spcPct val="150000"/>
                </a:lnSpc>
                <a:tabLst>
                  <a:tab pos="1079435" algn="l"/>
                  <a:tab pos="1968381" algn="l"/>
                </a:tabLst>
              </a:pPr>
              <a:r>
                <a:rPr lang="en-US" sz="1100" dirty="0">
                  <a:solidFill>
                    <a:srgbClr val="000000"/>
                  </a:solidFill>
                  <a:latin typeface="Arial" panose="020B0604020202020204" pitchFamily="34" charset="0"/>
                  <a:cs typeface="Arial" panose="020B0604020202020204" pitchFamily="34" charset="0"/>
                </a:rPr>
                <a:t>Company 2		</a:t>
              </a:r>
            </a:p>
            <a:p>
              <a:pPr>
                <a:lnSpc>
                  <a:spcPct val="150000"/>
                </a:lnSpc>
                <a:tabLst>
                  <a:tab pos="1079435" algn="l"/>
                  <a:tab pos="1968381" algn="l"/>
                </a:tabLst>
              </a:pPr>
              <a:r>
                <a:rPr lang="en-US" sz="1100" dirty="0">
                  <a:solidFill>
                    <a:srgbClr val="000000"/>
                  </a:solidFill>
                  <a:latin typeface="Arial" panose="020B0604020202020204" pitchFamily="34" charset="0"/>
                  <a:cs typeface="Arial" panose="020B0604020202020204" pitchFamily="34" charset="0"/>
                </a:rPr>
                <a:t>Company 3</a:t>
              </a:r>
            </a:p>
            <a:p>
              <a:pPr>
                <a:lnSpc>
                  <a:spcPct val="150000"/>
                </a:lnSpc>
                <a:tabLst>
                  <a:tab pos="1079435" algn="l"/>
                  <a:tab pos="1968381" algn="l"/>
                </a:tabLst>
              </a:pPr>
              <a:r>
                <a:rPr lang="en-US" sz="1100" dirty="0">
                  <a:solidFill>
                    <a:srgbClr val="000000"/>
                  </a:solidFill>
                  <a:latin typeface="Arial" panose="020B0604020202020204" pitchFamily="34" charset="0"/>
                  <a:cs typeface="Arial" panose="020B0604020202020204" pitchFamily="34" charset="0"/>
                </a:rPr>
                <a:t>Company 4</a:t>
              </a:r>
              <a:endParaRPr lang="en-US" sz="3200" dirty="0">
                <a:latin typeface="Arial" panose="020B0604020202020204" pitchFamily="34" charset="0"/>
                <a:cs typeface="Arial" panose="020B0604020202020204" pitchFamily="34" charset="0"/>
              </a:endParaRPr>
            </a:p>
          </p:txBody>
        </p:sp>
        <p:sp>
          <p:nvSpPr>
            <p:cNvPr id="12" name="Rectangle 350"/>
            <p:cNvSpPr>
              <a:spLocks noChangeArrowheads="1"/>
            </p:cNvSpPr>
            <p:nvPr/>
          </p:nvSpPr>
          <p:spPr bwMode="auto">
            <a:xfrm>
              <a:off x="3576145" y="4565718"/>
              <a:ext cx="2559951" cy="1110750"/>
            </a:xfrm>
            <a:prstGeom prst="rect">
              <a:avLst/>
            </a:prstGeom>
            <a:noFill/>
            <a:ln w="9525">
              <a:solidFill>
                <a:schemeClr val="bg2"/>
              </a:solidFill>
              <a:miter lim="800000"/>
              <a:headEnd/>
              <a:tailEnd/>
            </a:ln>
            <a:extLst/>
          </p:spPr>
          <p:txBody>
            <a:bodyPr vert="horz" wrap="square" lIns="91440" tIns="45720" rIns="91440" bIns="45720" numCol="1" anchor="ctr" anchorCtr="0" compatLnSpc="1">
              <a:prstTxWarp prst="textNoShape">
                <a:avLst/>
              </a:prstTxWarp>
            </a:bodyPr>
            <a:lstStyle/>
            <a:p>
              <a:endParaRPr lang="en-US" sz="4000" dirty="0">
                <a:latin typeface="Arial" panose="020B0604020202020204" pitchFamily="34" charset="0"/>
                <a:cs typeface="Arial" panose="020B0604020202020204" pitchFamily="34" charset="0"/>
              </a:endParaRPr>
            </a:p>
          </p:txBody>
        </p:sp>
      </p:grpSp>
      <p:sp>
        <p:nvSpPr>
          <p:cNvPr id="13" name="Rectangle 23"/>
          <p:cNvSpPr>
            <a:spLocks noChangeArrowheads="1"/>
          </p:cNvSpPr>
          <p:nvPr/>
        </p:nvSpPr>
        <p:spPr bwMode="auto">
          <a:xfrm>
            <a:off x="549544" y="5109386"/>
            <a:ext cx="3635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Status</a:t>
            </a:r>
            <a:endParaRPr lang="en-US" sz="2800" dirty="0">
              <a:solidFill>
                <a:prstClr val="black"/>
              </a:solidFill>
              <a:latin typeface="Arial" pitchFamily="34" charset="0"/>
              <a:cs typeface="Arial" pitchFamily="34" charset="0"/>
            </a:endParaRPr>
          </a:p>
        </p:txBody>
      </p:sp>
      <p:sp>
        <p:nvSpPr>
          <p:cNvPr id="21" name="Rectangle 350"/>
          <p:cNvSpPr>
            <a:spLocks noChangeArrowheads="1"/>
          </p:cNvSpPr>
          <p:nvPr/>
        </p:nvSpPr>
        <p:spPr bwMode="auto">
          <a:xfrm>
            <a:off x="549311" y="5417958"/>
            <a:ext cx="2559951" cy="424863"/>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algn="r" defTabSz="1275694">
              <a:defRPr/>
            </a:pPr>
            <a:endParaRPr lang="en-US" sz="4400" b="1" kern="0" spc="-300" dirty="0">
              <a:solidFill>
                <a:prstClr val="black"/>
              </a:solidFill>
              <a:latin typeface="Arial" panose="020B0604020202020204" pitchFamily="34" charset="0"/>
              <a:ea typeface="Open Sans" panose="020B0606030504020204" pitchFamily="34" charset="0"/>
              <a:cs typeface="Arial" panose="020B0604020202020204" pitchFamily="34" charset="0"/>
            </a:endParaRPr>
          </a:p>
        </p:txBody>
      </p:sp>
      <p:sp>
        <p:nvSpPr>
          <p:cNvPr id="22" name="TextBox 21"/>
          <p:cNvSpPr txBox="1"/>
          <p:nvPr/>
        </p:nvSpPr>
        <p:spPr>
          <a:xfrm>
            <a:off x="2743980" y="5475469"/>
            <a:ext cx="365744" cy="338550"/>
          </a:xfrm>
          <a:prstGeom prst="rect">
            <a:avLst/>
          </a:prstGeom>
          <a:noFill/>
        </p:spPr>
        <p:txBody>
          <a:bodyPr wrap="square" lIns="91434" tIns="45718" rIns="91434" bIns="45718" rtlCol="0">
            <a:spAutoFit/>
          </a:bodyPr>
          <a:lstStyle/>
          <a:p>
            <a:pPr defTabSz="1275694"/>
            <a:r>
              <a:rPr lang="de-DE" sz="1600" dirty="0">
                <a:solidFill>
                  <a:prstClr val="black">
                    <a:lumMod val="75000"/>
                    <a:lumOff val="25000"/>
                  </a:prstClr>
                </a:solidFill>
                <a:latin typeface="SAP-icons"/>
                <a:cs typeface="SAP-icons"/>
              </a:rPr>
              <a:t></a:t>
            </a:r>
            <a:endParaRPr sz="1600" dirty="0">
              <a:solidFill>
                <a:prstClr val="black">
                  <a:lumMod val="75000"/>
                  <a:lumOff val="25000"/>
                </a:prstClr>
              </a:solidFill>
              <a:latin typeface="SAP-icons"/>
              <a:cs typeface="SAP-icons"/>
            </a:endParaRPr>
          </a:p>
        </p:txBody>
      </p:sp>
      <p:sp>
        <p:nvSpPr>
          <p:cNvPr id="26" name="Rounded Rectangle 25"/>
          <p:cNvSpPr/>
          <p:nvPr/>
        </p:nvSpPr>
        <p:spPr bwMode="gray">
          <a:xfrm>
            <a:off x="652337" y="5482236"/>
            <a:ext cx="1136594" cy="319219"/>
          </a:xfrm>
          <a:prstGeom prst="roundRect">
            <a:avLst/>
          </a:prstGeom>
          <a:solidFill>
            <a:srgbClr val="F7F7F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TextBox 26"/>
          <p:cNvSpPr txBox="1"/>
          <p:nvPr/>
        </p:nvSpPr>
        <p:spPr>
          <a:xfrm>
            <a:off x="1402772" y="5544482"/>
            <a:ext cx="431481"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SAP-icons" pitchFamily="2" charset="0"/>
              </a:rPr>
              <a:t></a:t>
            </a:r>
          </a:p>
        </p:txBody>
      </p:sp>
      <p:sp>
        <p:nvSpPr>
          <p:cNvPr id="30" name="Rectangle 29"/>
          <p:cNvSpPr/>
          <p:nvPr/>
        </p:nvSpPr>
        <p:spPr bwMode="gray">
          <a:xfrm>
            <a:off x="662702" y="5436046"/>
            <a:ext cx="1609946" cy="353848"/>
          </a:xfrm>
          <a:prstGeom prst="rect">
            <a:avLst/>
          </a:prstGeom>
          <a:noFill/>
          <a:ln w="190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de-DE" sz="1000" kern="0" dirty="0">
                <a:latin typeface="HelveticaNeueLT Std Med Ext" pitchFamily="34" charset="0"/>
                <a:ea typeface="Arial Unicode MS" pitchFamily="34" charset="-128"/>
                <a:cs typeface="Arial Unicode MS" pitchFamily="34" charset="-128"/>
              </a:rPr>
              <a:t>Company 1              | </a:t>
            </a:r>
            <a:endParaRPr lang="en-US" sz="1000" kern="0" dirty="0">
              <a:latin typeface="HelveticaNeueLT Std Med Ext"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348282552"/>
      </p:ext>
    </p:extLst>
  </p:cSld>
  <p:clrMapOvr>
    <a:masterClrMapping/>
  </p:clrMapOvr>
</p:sld>
</file>

<file path=ppt/theme/theme1.xml><?xml version="1.0" encoding="utf-8"?>
<a:theme xmlns:a="http://schemas.openxmlformats.org/drawingml/2006/main" name="SAP_2014_16x9_v1.0">
  <a:themeElements>
    <a:clrScheme name="Custom 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00679E"/>
      </a:hlink>
      <a:folHlink>
        <a:srgbClr val="00679E"/>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sz="1200" kern="0" noProof="0" dirty="0" smtClean="0">
            <a:solidFill>
              <a:srgbClr val="666666"/>
            </a:solidFill>
            <a:latin typeface="BentonSans Book" panose="02000503000000020004" pitchFamily="2" charset="0"/>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5994</Words>
  <Application>Microsoft Office PowerPoint</Application>
  <PresentationFormat>On-screen Show (4:3)</PresentationFormat>
  <Paragraphs>3280</Paragraphs>
  <Slides>126</Slides>
  <Notes>5</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126</vt:i4>
      </vt:variant>
    </vt:vector>
  </HeadingPairs>
  <TitlesOfParts>
    <vt:vector size="148" baseType="lpstr">
      <vt:lpstr>Open Sans Semibold</vt:lpstr>
      <vt:lpstr>Wingdings</vt:lpstr>
      <vt:lpstr>Open Sans Condensed</vt:lpstr>
      <vt:lpstr>Sakkal Majalla</vt:lpstr>
      <vt:lpstr>Wingdings</vt:lpstr>
      <vt:lpstr>BentonSans Regular</vt:lpstr>
      <vt:lpstr>HelveticaNeueLT Std Med Ext</vt:lpstr>
      <vt:lpstr>BentonSans Bold</vt:lpstr>
      <vt:lpstr>Open Sans</vt:lpstr>
      <vt:lpstr>BentonSans Light</vt:lpstr>
      <vt:lpstr>BentonSans Book</vt:lpstr>
      <vt:lpstr>Symbol</vt:lpstr>
      <vt:lpstr>Calibri</vt:lpstr>
      <vt:lpstr>Arial Unicode MS</vt:lpstr>
      <vt:lpstr>MS PGothic</vt:lpstr>
      <vt:lpstr>Courier New</vt:lpstr>
      <vt:lpstr>Arial </vt:lpstr>
      <vt:lpstr>Arial Narrow</vt:lpstr>
      <vt:lpstr>Open Sans</vt:lpstr>
      <vt:lpstr>Arial</vt:lpstr>
      <vt:lpstr>SAP-icons</vt:lpstr>
      <vt:lpstr>SAP_2014_16x9_v1.0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Prototyping Kit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BusyIndicator</vt:lpstr>
      <vt:lpstr>Button</vt:lpstr>
      <vt:lpstr>Checkbox</vt:lpstr>
      <vt:lpstr>Dialog</vt:lpstr>
      <vt:lpstr>FileUploader</vt:lpstr>
      <vt:lpstr>PowerPoint Presentation</vt:lpstr>
      <vt:lpstr>FilterBar</vt:lpstr>
      <vt:lpstr>PowerPoint Presentation</vt:lpstr>
      <vt:lpstr>FacetFilter</vt:lpstr>
      <vt:lpstr>PowerPoint Presentation</vt:lpstr>
      <vt:lpstr>PowerPoint Presentation</vt:lpstr>
      <vt:lpstr>PowerPoint Presentation</vt:lpstr>
      <vt:lpstr>Contextual Filter </vt:lpstr>
      <vt:lpstr>PowerPoint Presentation</vt:lpstr>
      <vt:lpstr>SimpleForm </vt:lpstr>
      <vt:lpstr>FeedListItem</vt:lpstr>
      <vt:lpstr>FeedListItem</vt:lpstr>
      <vt:lpstr>FeedListItem</vt:lpstr>
      <vt:lpstr>Login</vt:lpstr>
      <vt:lpstr>MessageToast </vt:lpstr>
      <vt:lpstr>ObjectHeader </vt:lpstr>
      <vt:lpstr>ObjectHeader </vt:lpstr>
      <vt:lpstr>ObjectHeader </vt:lpstr>
      <vt:lpstr>ObjectHeader</vt:lpstr>
      <vt:lpstr>ObjectHeader </vt:lpstr>
      <vt:lpstr>Bar </vt:lpstr>
      <vt:lpstr>Popover</vt:lpstr>
      <vt:lpstr>Popover</vt:lpstr>
      <vt:lpstr>Progress Indicator</vt:lpstr>
      <vt:lpstr>RadioButton</vt:lpstr>
      <vt:lpstr>RatingIndicator</vt:lpstr>
      <vt:lpstr>SearchField </vt:lpstr>
      <vt:lpstr>SegmentedButton</vt:lpstr>
      <vt:lpstr>Select </vt:lpstr>
      <vt:lpstr>Value Help Dialog</vt:lpstr>
      <vt:lpstr>PowerPoint Presentation</vt:lpstr>
      <vt:lpstr>ComboBox </vt:lpstr>
      <vt:lpstr>Multi ComboBox</vt:lpstr>
      <vt:lpstr>Slider</vt:lpstr>
      <vt:lpstr>Switch</vt:lpstr>
      <vt:lpstr>TextArea</vt:lpstr>
      <vt:lpstr>Date picker</vt:lpstr>
      <vt:lpstr>Sharing</vt:lpstr>
      <vt:lpstr>IconTabBar </vt:lpstr>
      <vt:lpstr>IconTabBar </vt:lpstr>
      <vt:lpstr>IconTabBar </vt:lpstr>
      <vt:lpstr>IconTabBar </vt:lpstr>
      <vt:lpstr>PowerPoint Presentation</vt:lpstr>
      <vt:lpstr>Input</vt:lpstr>
      <vt:lpstr>Table</vt:lpstr>
      <vt:lpstr>PowerPoint Presentation</vt:lpstr>
      <vt:lpstr>Analytical Table (ALV)- NOT RESPONSIVE</vt:lpstr>
      <vt:lpstr>Timeline</vt:lpstr>
      <vt:lpstr>Tokenizer</vt:lpstr>
      <vt:lpstr>Panel / Tray – Expand</vt:lpstr>
      <vt:lpstr>Tree Table (Not Responsive) </vt:lpstr>
      <vt:lpstr>PowerPoint Presentation</vt:lpstr>
      <vt:lpstr>PowerPoint Presentation</vt:lpstr>
      <vt:lpstr>PowerPoint Presentation</vt:lpstr>
      <vt:lpstr>PowerPoint Presentation</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SAP AG</dc:creator>
  <cp:lastModifiedBy>Luna De la Cruz, Marcia</cp:lastModifiedBy>
  <cp:revision>1191</cp:revision>
  <dcterms:created xsi:type="dcterms:W3CDTF">2013-01-24T14:24:38Z</dcterms:created>
  <dcterms:modified xsi:type="dcterms:W3CDTF">2017-04-11T07:24:22Z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-1348584351</vt:i4>
  </property>
  <property fmtid="{D5CDD505-2E9C-101B-9397-08002B2CF9AE}" pid="3" name="_NewReviewCycle">
    <vt:lpwstr/>
  </property>
  <property fmtid="{D5CDD505-2E9C-101B-9397-08002B2CF9AE}" pid="4" name="_EmailSubject">
    <vt:lpwstr>DRINGEND: Änderung auf der Plattform</vt:lpwstr>
  </property>
  <property fmtid="{D5CDD505-2E9C-101B-9397-08002B2CF9AE}" pid="5" name="_AuthorEmail">
    <vt:lpwstr>ian.macdonald@sap.com</vt:lpwstr>
  </property>
  <property fmtid="{D5CDD505-2E9C-101B-9397-08002B2CF9AE}" pid="6" name="_AuthorEmailDisplayName">
    <vt:lpwstr>MacDonald, Ian</vt:lpwstr>
  </property>
  <property fmtid="{D5CDD505-2E9C-101B-9397-08002B2CF9AE}" pid="7" name="_PreviousAdHocReviewCycleID">
    <vt:i4>-719661267</vt:i4>
  </property>
</Properties>
</file>